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2" r:id="rId4"/>
    <p:sldId id="259" r:id="rId5"/>
    <p:sldId id="263" r:id="rId6"/>
    <p:sldId id="261" r:id="rId7"/>
    <p:sldId id="266" r:id="rId8"/>
    <p:sldId id="267" r:id="rId9"/>
    <p:sldId id="270" r:id="rId10"/>
    <p:sldId id="272" r:id="rId11"/>
    <p:sldId id="260" r:id="rId12"/>
    <p:sldId id="276" r:id="rId13"/>
    <p:sldId id="277" r:id="rId14"/>
    <p:sldId id="278" r:id="rId15"/>
    <p:sldId id="280" r:id="rId16"/>
    <p:sldId id="281" r:id="rId17"/>
    <p:sldId id="290" r:id="rId18"/>
    <p:sldId id="291" r:id="rId19"/>
    <p:sldId id="274" r:id="rId20"/>
    <p:sldId id="284" r:id="rId21"/>
    <p:sldId id="285" r:id="rId22"/>
    <p:sldId id="287" r:id="rId23"/>
    <p:sldId id="289"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0066"/>
    <a:srgbClr val="233DC1"/>
    <a:srgbClr val="FF505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797" autoAdjust="0"/>
  </p:normalViewPr>
  <p:slideViewPr>
    <p:cSldViewPr snapToGrid="0">
      <p:cViewPr>
        <p:scale>
          <a:sx n="60" d="100"/>
          <a:sy n="60" d="100"/>
        </p:scale>
        <p:origin x="75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03B06-66BB-4A27-AED7-26A286BFB518}"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99138-7601-4C3E-ADCD-3F6F9D29AA2A}" type="slidenum">
              <a:rPr lang="en-US" smtClean="0"/>
              <a:t>‹#›</a:t>
            </a:fld>
            <a:endParaRPr lang="en-US"/>
          </a:p>
        </p:txBody>
      </p:sp>
    </p:spTree>
    <p:extLst>
      <p:ext uri="{BB962C8B-B14F-4D97-AF65-F5344CB8AC3E}">
        <p14:creationId xmlns:p14="http://schemas.microsoft.com/office/powerpoint/2010/main" val="348628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b="1" dirty="0">
                <a:solidFill>
                  <a:schemeClr val="accent4">
                    <a:lumMod val="60000"/>
                    <a:lumOff val="40000"/>
                  </a:schemeClr>
                </a:solidFill>
                <a:latin typeface="Cambria" panose="02040503050406030204" pitchFamily="18" charset="0"/>
                <a:ea typeface="Cambria" panose="02040503050406030204" pitchFamily="18" charset="0"/>
              </a:rPr>
              <a:t>Chi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tiết</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tả</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không gian Quy đang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ngồi</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học</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là</a:t>
            </a:r>
            <a:r>
              <a:rPr lang="vi-VN" sz="1200" b="1" dirty="0">
                <a:solidFill>
                  <a:schemeClr val="accent4">
                    <a:lumMod val="60000"/>
                    <a:lumOff val="40000"/>
                  </a:schemeClr>
                </a:solidFill>
                <a:latin typeface="Cambria" panose="02040503050406030204" pitchFamily="18" charset="0"/>
                <a:ea typeface="Cambria" panose="02040503050406030204" pitchFamily="18" charset="0"/>
              </a:rPr>
              <a:t>:</a:t>
            </a:r>
            <a:r>
              <a:rPr lang="vi-VN" sz="1200" b="1" dirty="0">
                <a:latin typeface="Cambria" panose="02040503050406030204" pitchFamily="18" charset="0"/>
                <a:ea typeface="Cambria" panose="02040503050406030204" pitchFamily="18" charset="0"/>
              </a:rPr>
              <a:t> </a:t>
            </a:r>
          </a:p>
          <a:p>
            <a:pPr algn="just"/>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Bức</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tường</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trước</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mặt</a:t>
            </a:r>
            <a:r>
              <a:rPr lang="vi-VN" sz="1200" b="1" dirty="0">
                <a:solidFill>
                  <a:srgbClr val="CC0066"/>
                </a:solidFill>
                <a:latin typeface="Cambria" panose="02040503050406030204" pitchFamily="18" charset="0"/>
                <a:ea typeface="Cambria" panose="02040503050406030204" pitchFamily="18" charset="0"/>
              </a:rPr>
              <a:t>. </a:t>
            </a:r>
          </a:p>
          <a:p>
            <a:pPr algn="just"/>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Màu</a:t>
            </a:r>
            <a:r>
              <a:rPr lang="vi-VN" sz="1200" b="1" dirty="0">
                <a:solidFill>
                  <a:srgbClr val="CC0066"/>
                </a:solidFill>
                <a:latin typeface="Cambria" panose="02040503050406030204" pitchFamily="18" charset="0"/>
                <a:ea typeface="Cambria" panose="02040503050406030204" pitchFamily="18" charset="0"/>
              </a:rPr>
              <a:t> vôi xanh </a:t>
            </a:r>
            <a:r>
              <a:rPr lang="vi-VN" sz="1200" b="1" dirty="0" err="1">
                <a:solidFill>
                  <a:srgbClr val="CC0066"/>
                </a:solidFill>
                <a:latin typeface="Cambria" panose="02040503050406030204" pitchFamily="18" charset="0"/>
                <a:ea typeface="Cambria" panose="02040503050406030204" pitchFamily="18" charset="0"/>
              </a:rPr>
              <a:t>mát</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hiện</a:t>
            </a:r>
            <a:r>
              <a:rPr lang="vi-VN" sz="1200" b="1" dirty="0">
                <a:solidFill>
                  <a:srgbClr val="CC0066"/>
                </a:solidFill>
                <a:latin typeface="Cambria" panose="02040503050406030204" pitchFamily="18" charset="0"/>
                <a:ea typeface="Cambria" panose="02040503050406030204" pitchFamily="18" charset="0"/>
              </a:rPr>
              <a:t> ra như </a:t>
            </a:r>
            <a:r>
              <a:rPr lang="vi-VN" sz="1200" b="1" dirty="0" err="1">
                <a:solidFill>
                  <a:srgbClr val="CC0066"/>
                </a:solidFill>
                <a:latin typeface="Cambria" panose="02040503050406030204" pitchFamily="18" charset="0"/>
                <a:ea typeface="Cambria" panose="02040503050406030204" pitchFamily="18" charset="0"/>
              </a:rPr>
              <a:t>tấm</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màn</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ảnh</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rộng</a:t>
            </a:r>
            <a:r>
              <a:rPr lang="vi-VN" sz="1200" b="1" dirty="0">
                <a:solidFill>
                  <a:srgbClr val="CC0066"/>
                </a:solidFill>
                <a:latin typeface="Cambria" panose="02040503050406030204" pitchFamily="18" charset="0"/>
                <a:ea typeface="Cambria" panose="02040503050406030204" pitchFamily="18" charset="0"/>
              </a:rPr>
              <a:t>.</a:t>
            </a:r>
          </a:p>
          <a:p>
            <a:endParaRPr lang="en-US" dirty="0"/>
          </a:p>
        </p:txBody>
      </p:sp>
      <p:sp>
        <p:nvSpPr>
          <p:cNvPr id="4" name="Slide Number Placeholder 3"/>
          <p:cNvSpPr>
            <a:spLocks noGrp="1"/>
          </p:cNvSpPr>
          <p:nvPr>
            <p:ph type="sldNum" sz="quarter" idx="5"/>
          </p:nvPr>
        </p:nvSpPr>
        <p:spPr/>
        <p:txBody>
          <a:bodyPr/>
          <a:lstStyle/>
          <a:p>
            <a:fld id="{68B99138-7601-4C3E-ADCD-3F6F9D29AA2A}" type="slidenum">
              <a:rPr lang="en-US" smtClean="0"/>
              <a:t>12</a:t>
            </a:fld>
            <a:endParaRPr lang="en-US"/>
          </a:p>
        </p:txBody>
      </p:sp>
    </p:spTree>
    <p:extLst>
      <p:ext uri="{BB962C8B-B14F-4D97-AF65-F5344CB8AC3E}">
        <p14:creationId xmlns:p14="http://schemas.microsoft.com/office/powerpoint/2010/main" val="139296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b="1" dirty="0">
                <a:solidFill>
                  <a:schemeClr val="accent2">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2">
                    <a:lumMod val="60000"/>
                    <a:lumOff val="40000"/>
                  </a:schemeClr>
                </a:solidFill>
                <a:latin typeface="Cambria" panose="02040503050406030204" pitchFamily="18" charset="0"/>
                <a:ea typeface="Cambria" panose="02040503050406030204" pitchFamily="18" charset="0"/>
              </a:rPr>
              <a:t>Hành</a:t>
            </a:r>
            <a:r>
              <a:rPr lang="vi-VN" sz="1200" b="1" dirty="0">
                <a:solidFill>
                  <a:schemeClr val="accent2">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2">
                    <a:lumMod val="60000"/>
                    <a:lumOff val="40000"/>
                  </a:schemeClr>
                </a:solidFill>
                <a:latin typeface="Cambria" panose="02040503050406030204" pitchFamily="18" charset="0"/>
                <a:ea typeface="Cambria" panose="02040503050406030204" pitchFamily="18" charset="0"/>
              </a:rPr>
              <a:t>động</a:t>
            </a:r>
            <a:r>
              <a:rPr lang="vi-VN" sz="1200" b="1" dirty="0">
                <a:solidFill>
                  <a:schemeClr val="accent2">
                    <a:lumMod val="60000"/>
                    <a:lumOff val="40000"/>
                  </a:schemeClr>
                </a:solidFill>
                <a:latin typeface="Cambria" panose="02040503050406030204" pitchFamily="18" charset="0"/>
                <a:ea typeface="Cambria" panose="02040503050406030204" pitchFamily="18" charset="0"/>
              </a:rPr>
              <a:t>: </a:t>
            </a:r>
          </a:p>
          <a:p>
            <a:pPr algn="just"/>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Chống</a:t>
            </a:r>
            <a:r>
              <a:rPr lang="vi-VN" sz="1200" b="1" dirty="0">
                <a:solidFill>
                  <a:srgbClr val="CC0066"/>
                </a:solidFill>
                <a:latin typeface="Cambria" panose="02040503050406030204" pitchFamily="18" charset="0"/>
                <a:ea typeface="Cambria" panose="02040503050406030204" pitchFamily="18" charset="0"/>
              </a:rPr>
              <a:t> tay, </a:t>
            </a:r>
            <a:r>
              <a:rPr lang="vi-VN" sz="1200" b="1" dirty="0" err="1">
                <a:solidFill>
                  <a:srgbClr val="CC0066"/>
                </a:solidFill>
                <a:latin typeface="Cambria" panose="02040503050406030204" pitchFamily="18" charset="0"/>
                <a:ea typeface="Cambria" panose="02040503050406030204" pitchFamily="18" charset="0"/>
              </a:rPr>
              <a:t>tì</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má</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nhìn</a:t>
            </a:r>
            <a:r>
              <a:rPr lang="vi-VN" sz="1200" b="1" dirty="0">
                <a:solidFill>
                  <a:srgbClr val="CC0066"/>
                </a:solidFill>
                <a:latin typeface="Cambria" panose="02040503050406030204" pitchFamily="18" charset="0"/>
                <a:ea typeface="Cambria" panose="02040503050406030204" pitchFamily="18" charset="0"/>
              </a:rPr>
              <a:t> lên </a:t>
            </a:r>
            <a:r>
              <a:rPr lang="vi-VN" sz="1200" b="1" dirty="0" err="1">
                <a:solidFill>
                  <a:srgbClr val="CC0066"/>
                </a:solidFill>
                <a:latin typeface="Cambria" panose="02040503050406030204" pitchFamily="18" charset="0"/>
                <a:ea typeface="Cambria" panose="02040503050406030204" pitchFamily="18" charset="0"/>
              </a:rPr>
              <a:t>bức</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tường</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trước</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mặt</a:t>
            </a:r>
            <a:r>
              <a:rPr lang="vi-VN" sz="1200" b="1" dirty="0">
                <a:solidFill>
                  <a:srgbClr val="CC0066"/>
                </a:solidFill>
                <a:latin typeface="Cambria" panose="02040503050406030204" pitchFamily="18" charset="0"/>
                <a:ea typeface="Cambria" panose="02040503050406030204" pitchFamily="18" charset="0"/>
              </a:rPr>
              <a:t>. </a:t>
            </a:r>
          </a:p>
          <a:p>
            <a:pPr algn="just"/>
            <a:r>
              <a:rPr lang="vi-VN" sz="1200" b="1" dirty="0">
                <a:solidFill>
                  <a:srgbClr val="CC0066"/>
                </a:solidFill>
                <a:latin typeface="Cambria" panose="02040503050406030204" pitchFamily="18" charset="0"/>
                <a:ea typeface="Cambria" panose="02040503050406030204" pitchFamily="18" charset="0"/>
              </a:rPr>
              <a:t>+ Quy </a:t>
            </a:r>
            <a:r>
              <a:rPr lang="vi-VN" sz="1200" b="1" dirty="0" err="1">
                <a:solidFill>
                  <a:srgbClr val="CC0066"/>
                </a:solidFill>
                <a:latin typeface="Cambria" panose="02040503050406030204" pitchFamily="18" charset="0"/>
                <a:ea typeface="Cambria" panose="02040503050406030204" pitchFamily="18" charset="0"/>
              </a:rPr>
              <a:t>thở</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dài</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Trời</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thì</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nắng</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mà</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bài</a:t>
            </a:r>
            <a:r>
              <a:rPr lang="vi-VN" sz="1200" b="1" dirty="0">
                <a:solidFill>
                  <a:srgbClr val="CC0066"/>
                </a:solidFill>
                <a:latin typeface="Cambria" panose="02040503050406030204" pitchFamily="18" charset="0"/>
                <a:ea typeface="Cambria" panose="02040503050406030204" pitchFamily="18" charset="0"/>
              </a:rPr>
              <a:t> văn </a:t>
            </a:r>
            <a:r>
              <a:rPr lang="vi-VN" sz="1200" b="1" dirty="0" err="1">
                <a:solidFill>
                  <a:srgbClr val="CC0066"/>
                </a:solidFill>
                <a:latin typeface="Cambria" panose="02040503050406030204" pitchFamily="18" charset="0"/>
                <a:ea typeface="Cambria" panose="02040503050406030204" pitchFamily="18" charset="0"/>
              </a:rPr>
              <a:t>lại</a:t>
            </a:r>
            <a:r>
              <a:rPr lang="vi-VN" sz="1200" b="1" dirty="0">
                <a:solidFill>
                  <a:srgbClr val="CC0066"/>
                </a:solidFill>
                <a:latin typeface="Cambria" panose="02040503050406030204" pitchFamily="18" charset="0"/>
                <a:ea typeface="Cambria" panose="02040503050406030204" pitchFamily="18" charset="0"/>
              </a:rPr>
              <a:t> yêu </a:t>
            </a:r>
            <a:r>
              <a:rPr lang="vi-VN" sz="1200" b="1" dirty="0" err="1">
                <a:solidFill>
                  <a:srgbClr val="CC0066"/>
                </a:solidFill>
                <a:latin typeface="Cambria" panose="02040503050406030204" pitchFamily="18" charset="0"/>
                <a:ea typeface="Cambria" panose="02040503050406030204" pitchFamily="18" charset="0"/>
              </a:rPr>
              <a:t>cầu</a:t>
            </a:r>
            <a:r>
              <a:rPr lang="vi-VN" sz="1200" b="1" dirty="0">
                <a:solidFill>
                  <a:srgbClr val="CC0066"/>
                </a:solidFill>
                <a:latin typeface="Cambria" panose="02040503050406030204" pitchFamily="18" charset="0"/>
                <a:ea typeface="Cambria" panose="02040503050406030204" pitchFamily="18" charset="0"/>
              </a:rPr>
              <a:t> </a:t>
            </a:r>
            <a:r>
              <a:rPr lang="vi-VN" sz="1200" b="1" dirty="0" err="1">
                <a:solidFill>
                  <a:srgbClr val="CC0066"/>
                </a:solidFill>
                <a:latin typeface="Cambria" panose="02040503050406030204" pitchFamily="18" charset="0"/>
                <a:ea typeface="Cambria" panose="02040503050406030204" pitchFamily="18" charset="0"/>
              </a:rPr>
              <a:t>tả</a:t>
            </a:r>
            <a:r>
              <a:rPr lang="vi-VN" sz="1200" b="1" dirty="0">
                <a:solidFill>
                  <a:srgbClr val="CC0066"/>
                </a:solidFill>
                <a:latin typeface="Cambria" panose="02040503050406030204" pitchFamily="18" charset="0"/>
                <a:ea typeface="Cambria" panose="02040503050406030204" pitchFamily="18" charset="0"/>
              </a:rPr>
              <a:t> mưa."</a:t>
            </a:r>
          </a:p>
          <a:p>
            <a:endParaRPr lang="en-US" dirty="0"/>
          </a:p>
        </p:txBody>
      </p:sp>
      <p:sp>
        <p:nvSpPr>
          <p:cNvPr id="4" name="Slide Number Placeholder 3"/>
          <p:cNvSpPr>
            <a:spLocks noGrp="1"/>
          </p:cNvSpPr>
          <p:nvPr>
            <p:ph type="sldNum" sz="quarter" idx="5"/>
          </p:nvPr>
        </p:nvSpPr>
        <p:spPr/>
        <p:txBody>
          <a:bodyPr/>
          <a:lstStyle/>
          <a:p>
            <a:fld id="{68B99138-7601-4C3E-ADCD-3F6F9D29AA2A}" type="slidenum">
              <a:rPr lang="en-US" smtClean="0"/>
              <a:t>13</a:t>
            </a:fld>
            <a:endParaRPr lang="en-US"/>
          </a:p>
        </p:txBody>
      </p:sp>
    </p:spTree>
    <p:extLst>
      <p:ext uri="{BB962C8B-B14F-4D97-AF65-F5344CB8AC3E}">
        <p14:creationId xmlns:p14="http://schemas.microsoft.com/office/powerpoint/2010/main" val="354995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a:solidFill>
                  <a:schemeClr val="accent4">
                    <a:lumMod val="60000"/>
                    <a:lumOff val="40000"/>
                  </a:schemeClr>
                </a:solidFill>
                <a:latin typeface="Cambria" panose="02040503050406030204" pitchFamily="18" charset="0"/>
                <a:ea typeface="Cambria" panose="02040503050406030204" pitchFamily="18" charset="0"/>
              </a:rPr>
              <a:t>Quy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có</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thể</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làm</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được</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bài</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văn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mà</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không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cần</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đến</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bức</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tường</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có</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những</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phép</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lạ</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là</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4">
                    <a:lumMod val="60000"/>
                    <a:lumOff val="40000"/>
                  </a:schemeClr>
                </a:solidFill>
                <a:latin typeface="Cambria" panose="02040503050406030204" pitchFamily="18" charset="0"/>
                <a:ea typeface="Cambria" panose="02040503050406030204" pitchFamily="18" charset="0"/>
              </a:rPr>
              <a:t>vì</a:t>
            </a:r>
            <a:r>
              <a:rPr lang="vi-VN" sz="1200" b="1" dirty="0">
                <a:solidFill>
                  <a:schemeClr val="accent4">
                    <a:lumMod val="60000"/>
                    <a:lumOff val="4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bố</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đã</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gợi</a:t>
            </a:r>
            <a:r>
              <a:rPr lang="vi-VN" sz="1200" b="1" dirty="0">
                <a:solidFill>
                  <a:schemeClr val="accent6">
                    <a:lumMod val="50000"/>
                  </a:schemeClr>
                </a:solidFill>
                <a:latin typeface="Cambria" panose="02040503050406030204" pitchFamily="18" charset="0"/>
                <a:ea typeface="Cambria" panose="02040503050406030204" pitchFamily="18" charset="0"/>
              </a:rPr>
              <a:t> cho Quy </a:t>
            </a:r>
            <a:r>
              <a:rPr lang="vi-VN" sz="1200" b="1" dirty="0" err="1">
                <a:solidFill>
                  <a:schemeClr val="accent6">
                    <a:lumMod val="50000"/>
                  </a:schemeClr>
                </a:solidFill>
                <a:latin typeface="Cambria" panose="02040503050406030204" pitchFamily="18" charset="0"/>
                <a:ea typeface="Cambria" panose="02040503050406030204" pitchFamily="18" charset="0"/>
              </a:rPr>
              <a:t>nhớ</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đến</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những</a:t>
            </a:r>
            <a:r>
              <a:rPr lang="vi-VN" sz="1200" b="1" dirty="0">
                <a:solidFill>
                  <a:schemeClr val="accent6">
                    <a:lumMod val="50000"/>
                  </a:schemeClr>
                </a:solidFill>
                <a:latin typeface="Cambria" panose="02040503050406030204" pitchFamily="18" charset="0"/>
                <a:ea typeface="Cambria" panose="02040503050406030204" pitchFamily="18" charset="0"/>
              </a:rPr>
              <a:t> cơn mưa </a:t>
            </a:r>
            <a:r>
              <a:rPr lang="vi-VN" sz="1200" b="1" dirty="0" err="1">
                <a:solidFill>
                  <a:schemeClr val="accent6">
                    <a:lumMod val="50000"/>
                  </a:schemeClr>
                </a:solidFill>
                <a:latin typeface="Cambria" panose="02040503050406030204" pitchFamily="18" charset="0"/>
                <a:ea typeface="Cambria" panose="02040503050406030204" pitchFamily="18" charset="0"/>
              </a:rPr>
              <a:t>mà</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cậu</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đã</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gặp</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đã</a:t>
            </a:r>
            <a:r>
              <a:rPr lang="vi-VN" sz="1200" b="1" dirty="0">
                <a:solidFill>
                  <a:schemeClr val="accent6">
                    <a:lumMod val="50000"/>
                  </a:schemeClr>
                </a:solidFill>
                <a:latin typeface="Cambria" panose="02040503050406030204" pitchFamily="18" charset="0"/>
                <a:ea typeface="Cambria" panose="02040503050406030204" pitchFamily="18" charset="0"/>
              </a:rPr>
              <a:t> </a:t>
            </a:r>
            <a:r>
              <a:rPr lang="vi-VN" sz="1200" b="1" dirty="0" err="1">
                <a:solidFill>
                  <a:schemeClr val="accent6">
                    <a:lumMod val="50000"/>
                  </a:schemeClr>
                </a:solidFill>
                <a:latin typeface="Cambria" panose="02040503050406030204" pitchFamily="18" charset="0"/>
                <a:ea typeface="Cambria" panose="02040503050406030204" pitchFamily="18" charset="0"/>
              </a:rPr>
              <a:t>biết</a:t>
            </a:r>
            <a:r>
              <a:rPr lang="vi-VN" sz="1200" b="1" dirty="0">
                <a:solidFill>
                  <a:schemeClr val="accent6">
                    <a:lumMod val="50000"/>
                  </a:schemeClr>
                </a:solidFill>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68B99138-7601-4C3E-ADCD-3F6F9D29AA2A}" type="slidenum">
              <a:rPr lang="en-US" smtClean="0"/>
              <a:t>16</a:t>
            </a:fld>
            <a:endParaRPr lang="en-US"/>
          </a:p>
        </p:txBody>
      </p:sp>
    </p:spTree>
    <p:extLst>
      <p:ext uri="{BB962C8B-B14F-4D97-AF65-F5344CB8AC3E}">
        <p14:creationId xmlns:p14="http://schemas.microsoft.com/office/powerpoint/2010/main" val="301817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A7A7E36-7AA4-0463-FD9D-7F1B0DE434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Tree>
    <p:extLst>
      <p:ext uri="{BB962C8B-B14F-4D97-AF65-F5344CB8AC3E}">
        <p14:creationId xmlns:p14="http://schemas.microsoft.com/office/powerpoint/2010/main" val="363106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0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0F92844F-909D-C122-5600-CFCB72CE7A1C}"/>
              </a:ext>
            </a:extLst>
          </p:cNvPr>
          <p:cNvSpPr/>
          <p:nvPr userDrawn="1"/>
        </p:nvSpPr>
        <p:spPr>
          <a:xfrm>
            <a:off x="193183" y="193182"/>
            <a:ext cx="11797047" cy="650383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223245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59436D-C087-1E13-A12F-C0D6CABA4F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
        <p:nvSpPr>
          <p:cNvPr id="9" name="矩形 8">
            <a:extLst>
              <a:ext uri="{FF2B5EF4-FFF2-40B4-BE49-F238E27FC236}">
                <a16:creationId xmlns:a16="http://schemas.microsoft.com/office/drawing/2014/main" id="{0F92844F-909D-C122-5600-CFCB72CE7A1C}"/>
              </a:ext>
            </a:extLst>
          </p:cNvPr>
          <p:cNvSpPr/>
          <p:nvPr userDrawn="1"/>
        </p:nvSpPr>
        <p:spPr>
          <a:xfrm>
            <a:off x="419100" y="380999"/>
            <a:ext cx="113538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94717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B0C7C43-77F1-2FDA-AEF8-E6FE6BEB870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pic>
        <p:nvPicPr>
          <p:cNvPr id="3" name="Picture 2"/>
          <p:cNvPicPr>
            <a:picLocks noChangeAspect="1"/>
          </p:cNvPicPr>
          <p:nvPr userDrawn="1"/>
        </p:nvPicPr>
        <p:blipFill>
          <a:blip r:embed="rId8"/>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7862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654A47F-1EF8-521E-8518-43991FFEE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89489" y="4634522"/>
            <a:ext cx="3143250" cy="1735667"/>
          </a:xfrm>
          <a:prstGeom prst="rect">
            <a:avLst/>
          </a:prstGeom>
        </p:spPr>
      </p:pic>
      <p:pic>
        <p:nvPicPr>
          <p:cNvPr id="24" name="图片 23">
            <a:extLst>
              <a:ext uri="{FF2B5EF4-FFF2-40B4-BE49-F238E27FC236}">
                <a16:creationId xmlns:a16="http://schemas.microsoft.com/office/drawing/2014/main" id="{CA5D9E20-A7AF-C3E1-ABCA-989FE5343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40" t="24955" b="-1"/>
          <a:stretch/>
        </p:blipFill>
        <p:spPr>
          <a:xfrm flipH="1">
            <a:off x="7110903" y="4423300"/>
            <a:ext cx="3143250" cy="2434700"/>
          </a:xfrm>
          <a:custGeom>
            <a:avLst/>
            <a:gdLst>
              <a:gd name="connsiteX0" fmla="*/ 0 w 3143250"/>
              <a:gd name="connsiteY0" fmla="*/ 0 h 2434700"/>
              <a:gd name="connsiteX1" fmla="*/ 472438 w 3143250"/>
              <a:gd name="connsiteY1" fmla="*/ 0 h 2434700"/>
              <a:gd name="connsiteX2" fmla="*/ 472438 w 3143250"/>
              <a:gd name="connsiteY2" fmla="*/ 327332 h 2434700"/>
              <a:gd name="connsiteX3" fmla="*/ 1564275 w 3143250"/>
              <a:gd name="connsiteY3" fmla="*/ 327332 h 2434700"/>
              <a:gd name="connsiteX4" fmla="*/ 1542150 w 3143250"/>
              <a:gd name="connsiteY4" fmla="*/ 360148 h 2434700"/>
              <a:gd name="connsiteX5" fmla="*/ 1523998 w 3143250"/>
              <a:gd name="connsiteY5" fmla="*/ 450056 h 2434700"/>
              <a:gd name="connsiteX6" fmla="*/ 1754979 w 3143250"/>
              <a:gd name="connsiteY6" fmla="*/ 681037 h 2434700"/>
              <a:gd name="connsiteX7" fmla="*/ 1985960 w 3143250"/>
              <a:gd name="connsiteY7" fmla="*/ 450056 h 2434700"/>
              <a:gd name="connsiteX8" fmla="*/ 1967809 w 3143250"/>
              <a:gd name="connsiteY8" fmla="*/ 360148 h 2434700"/>
              <a:gd name="connsiteX9" fmla="*/ 1945683 w 3143250"/>
              <a:gd name="connsiteY9" fmla="*/ 327332 h 2434700"/>
              <a:gd name="connsiteX10" fmla="*/ 1981198 w 3143250"/>
              <a:gd name="connsiteY10" fmla="*/ 327332 h 2434700"/>
              <a:gd name="connsiteX11" fmla="*/ 1981198 w 3143250"/>
              <a:gd name="connsiteY11" fmla="*/ 309663 h 2434700"/>
              <a:gd name="connsiteX12" fmla="*/ 2004849 w 3143250"/>
              <a:gd name="connsiteY12" fmla="*/ 299261 h 2434700"/>
              <a:gd name="connsiteX13" fmla="*/ 2087480 w 3143250"/>
              <a:gd name="connsiteY13" fmla="*/ 122634 h 2434700"/>
              <a:gd name="connsiteX14" fmla="*/ 2076848 w 3143250"/>
              <a:gd name="connsiteY14" fmla="*/ 48020 h 2434700"/>
              <a:gd name="connsiteX15" fmla="*/ 2053998 w 3143250"/>
              <a:gd name="connsiteY15" fmla="*/ 0 h 2434700"/>
              <a:gd name="connsiteX16" fmla="*/ 3143250 w 3143250"/>
              <a:gd name="connsiteY16" fmla="*/ 0 h 2434700"/>
              <a:gd name="connsiteX17" fmla="*/ 3143250 w 3143250"/>
              <a:gd name="connsiteY17" fmla="*/ 2434700 h 2434700"/>
              <a:gd name="connsiteX18" fmla="*/ 0 w 3143250"/>
              <a:gd name="connsiteY18" fmla="*/ 2434700 h 243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3250" h="2434700">
                <a:moveTo>
                  <a:pt x="0" y="0"/>
                </a:moveTo>
                <a:lnTo>
                  <a:pt x="472438" y="0"/>
                </a:lnTo>
                <a:lnTo>
                  <a:pt x="472438" y="327332"/>
                </a:lnTo>
                <a:lnTo>
                  <a:pt x="1564275" y="327332"/>
                </a:lnTo>
                <a:lnTo>
                  <a:pt x="1542150" y="360148"/>
                </a:lnTo>
                <a:cubicBezTo>
                  <a:pt x="1530462" y="387782"/>
                  <a:pt x="1523998" y="418165"/>
                  <a:pt x="1523998" y="450056"/>
                </a:cubicBezTo>
                <a:cubicBezTo>
                  <a:pt x="1523998" y="577623"/>
                  <a:pt x="1627412" y="681037"/>
                  <a:pt x="1754979" y="681037"/>
                </a:cubicBezTo>
                <a:cubicBezTo>
                  <a:pt x="1882546" y="681037"/>
                  <a:pt x="1985960" y="577623"/>
                  <a:pt x="1985960" y="450056"/>
                </a:cubicBezTo>
                <a:cubicBezTo>
                  <a:pt x="1985960" y="418165"/>
                  <a:pt x="1979497" y="387782"/>
                  <a:pt x="1967809" y="360148"/>
                </a:cubicBezTo>
                <a:lnTo>
                  <a:pt x="1945683" y="327332"/>
                </a:lnTo>
                <a:lnTo>
                  <a:pt x="1981198" y="327332"/>
                </a:lnTo>
                <a:lnTo>
                  <a:pt x="1981198" y="309663"/>
                </a:lnTo>
                <a:lnTo>
                  <a:pt x="2004849" y="299261"/>
                </a:lnTo>
                <a:cubicBezTo>
                  <a:pt x="2053408" y="270161"/>
                  <a:pt x="2087480" y="202035"/>
                  <a:pt x="2087480" y="122634"/>
                </a:cubicBezTo>
                <a:cubicBezTo>
                  <a:pt x="2087480" y="96167"/>
                  <a:pt x="2083694" y="70953"/>
                  <a:pt x="2076848" y="48020"/>
                </a:cubicBezTo>
                <a:lnTo>
                  <a:pt x="2053998" y="0"/>
                </a:lnTo>
                <a:lnTo>
                  <a:pt x="3143250" y="0"/>
                </a:lnTo>
                <a:lnTo>
                  <a:pt x="3143250" y="2434700"/>
                </a:lnTo>
                <a:lnTo>
                  <a:pt x="0" y="2434700"/>
                </a:lnTo>
                <a:close/>
              </a:path>
            </a:pathLst>
          </a:custGeom>
        </p:spPr>
      </p:pic>
      <p:pic>
        <p:nvPicPr>
          <p:cNvPr id="18"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6549"/>
          <a:stretch/>
        </p:blipFill>
        <p:spPr>
          <a:xfrm>
            <a:off x="7110903" y="1086379"/>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5" name="图片 10">
            <a:extLst>
              <a:ext uri="{FF2B5EF4-FFF2-40B4-BE49-F238E27FC236}">
                <a16:creationId xmlns:a16="http://schemas.microsoft.com/office/drawing/2014/main" id="{3F5500D3-3154-47A4-A183-D1F476D6B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13" t="1778" r="15161"/>
          <a:stretch/>
        </p:blipFill>
        <p:spPr>
          <a:xfrm flipH="1">
            <a:off x="123100" y="2634554"/>
            <a:ext cx="4032340" cy="4223446"/>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21935"/>
            <a:ext cx="1523956" cy="1508868"/>
          </a:xfrm>
          <a:prstGeom prst="rect">
            <a:avLst/>
          </a:prstGeom>
        </p:spPr>
      </p:pic>
      <p:pic>
        <p:nvPicPr>
          <p:cNvPr id="14" name="Picture 13"/>
          <p:cNvPicPr>
            <a:picLocks noChangeAspect="1"/>
          </p:cNvPicPr>
          <p:nvPr/>
        </p:nvPicPr>
        <p:blipFill>
          <a:blip r:embed="rId6"/>
          <a:stretch>
            <a:fillRect/>
          </a:stretch>
        </p:blipFill>
        <p:spPr>
          <a:xfrm>
            <a:off x="905090" y="2688"/>
            <a:ext cx="11193226" cy="4938188"/>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08861"/>
            <a:ext cx="1523956" cy="1508868"/>
          </a:xfrm>
          <a:prstGeom prst="rect">
            <a:avLst/>
          </a:prstGeom>
        </p:spPr>
      </p:pic>
    </p:spTree>
    <p:extLst>
      <p:ext uri="{BB962C8B-B14F-4D97-AF65-F5344CB8AC3E}">
        <p14:creationId xmlns:p14="http://schemas.microsoft.com/office/powerpoint/2010/main" val="110782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2616" y="0"/>
            <a:ext cx="6956139" cy="1926503"/>
          </a:xfrm>
          <a:prstGeom prst="rect">
            <a:avLst/>
          </a:prstGeom>
        </p:spPr>
      </p:pic>
      <p:grpSp>
        <p:nvGrpSpPr>
          <p:cNvPr id="6" name="Group 5"/>
          <p:cNvGrpSpPr/>
          <p:nvPr/>
        </p:nvGrpSpPr>
        <p:grpSpPr>
          <a:xfrm>
            <a:off x="489047" y="2178371"/>
            <a:ext cx="10889509" cy="2693432"/>
            <a:chOff x="515173" y="2085020"/>
            <a:chExt cx="10889509" cy="2693432"/>
          </a:xfrm>
        </p:grpSpPr>
        <p:sp>
          <p:nvSpPr>
            <p:cNvPr id="7" name="Flowchart: Alternate Process 6"/>
            <p:cNvSpPr/>
            <p:nvPr/>
          </p:nvSpPr>
          <p:spPr>
            <a:xfrm>
              <a:off x="515173" y="2085020"/>
              <a:ext cx="10889509" cy="2693432"/>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2308324"/>
            </a:xfrm>
            <a:prstGeom prst="rect">
              <a:avLst/>
            </a:prstGeom>
            <a:noFill/>
          </p:spPr>
          <p:txBody>
            <a:bodyPr wrap="square" rtlCol="0">
              <a:spAutoFit/>
            </a:bodyPr>
            <a:lstStyle/>
            <a:p>
              <a:pPr lvl="0" algn="just"/>
              <a:r>
                <a:rPr lang="en-US" sz="3600" b="1" dirty="0">
                  <a:solidFill>
                    <a:srgbClr val="233DC1"/>
                  </a:solidFill>
                  <a:latin typeface="Cambria" panose="02040503050406030204" pitchFamily="18" charset="0"/>
                  <a:ea typeface="Cambria" panose="02040503050406030204" pitchFamily="18" charset="0"/>
                </a:rPr>
                <a:t>     </a:t>
              </a:r>
              <a:r>
                <a:rPr lang="vi-VN" sz="3600" b="1" dirty="0">
                  <a:solidFill>
                    <a:srgbClr val="233DC1"/>
                  </a:solidFill>
                  <a:latin typeface="Cambria" panose="02040503050406030204" pitchFamily="18" charset="0"/>
                  <a:ea typeface="Cambria" panose="02040503050406030204" pitchFamily="18" charset="0"/>
                </a:rPr>
                <a:t>Quy ngồi vào bàn, nhìn lên bức tường và thấy chiếc thuyền giấy trôi bồng bềnh giữa sân, những vai áo ướt sũng nước mưa của người đi cày, những hạt mưa đan nhau rơi xuống rào rào,...</a:t>
              </a:r>
            </a:p>
          </p:txBody>
        </p:sp>
      </p:grpSp>
      <p:cxnSp>
        <p:nvCxnSpPr>
          <p:cNvPr id="10" name="Straight Connector 9"/>
          <p:cNvCxnSpPr/>
          <p:nvPr/>
        </p:nvCxnSpPr>
        <p:spPr>
          <a:xfrm flipH="1">
            <a:off x="506667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50875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619421" y="2878113"/>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132980" y="35250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27076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35894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0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106591" y="749508"/>
            <a:ext cx="6283876" cy="5831082"/>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817912" y="48499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13" name="Picture 12"/>
          <p:cNvPicPr>
            <a:picLocks noChangeAspect="1"/>
          </p:cNvPicPr>
          <p:nvPr/>
        </p:nvPicPr>
        <p:blipFill>
          <a:blip r:embed="rId5"/>
          <a:stretch>
            <a:fillRect/>
          </a:stretch>
        </p:blipFill>
        <p:spPr>
          <a:xfrm>
            <a:off x="3645310" y="1742229"/>
            <a:ext cx="5206435" cy="4663844"/>
          </a:xfrm>
          <a:prstGeom prst="rect">
            <a:avLst/>
          </a:prstGeom>
        </p:spPr>
      </p:pic>
    </p:spTree>
    <p:extLst>
      <p:ext uri="{BB962C8B-B14F-4D97-AF65-F5344CB8AC3E}">
        <p14:creationId xmlns:p14="http://schemas.microsoft.com/office/powerpoint/2010/main" val="347004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vi-VN" sz="4000" b="1" dirty="0">
                    <a:solidFill>
                      <a:schemeClr val="accent2">
                        <a:lumMod val="75000"/>
                      </a:schemeClr>
                    </a:solidFill>
                    <a:latin typeface="Cambria" panose="02040503050406030204" pitchFamily="18" charset="0"/>
                    <a:ea typeface="Cambria" panose="02040503050406030204" pitchFamily="18" charset="0"/>
                  </a:rPr>
                  <a:t>1. Tìm chi tiết tả không gian nơi Quy đang ngồi học.</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Tree>
    <p:extLst>
      <p:ext uri="{BB962C8B-B14F-4D97-AF65-F5344CB8AC3E}">
        <p14:creationId xmlns:p14="http://schemas.microsoft.com/office/powerpoint/2010/main" val="388083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31106"/>
              </a:xfrm>
              <a:prstGeom prst="rect">
                <a:avLst/>
              </a:prstGeom>
              <a:noFill/>
            </p:spPr>
            <p:txBody>
              <a:bodyPr wrap="square" rtlCol="0">
                <a:spAutoFit/>
              </a:bodyPr>
              <a:lstStyle/>
              <a:p>
                <a:pPr algn="just"/>
                <a:r>
                  <a:rPr lang="en-US" sz="3700" b="1">
                    <a:solidFill>
                      <a:schemeClr val="accent2">
                        <a:lumMod val="75000"/>
                      </a:schemeClr>
                    </a:solidFill>
                    <a:latin typeface="Cambria" panose="02040503050406030204" pitchFamily="18" charset="0"/>
                    <a:ea typeface="Cambria" panose="02040503050406030204" pitchFamily="18" charset="0"/>
                  </a:rPr>
                  <a:t>2. Hành động và suy nghĩ nào của Quy cho biết Quy đang gặp khó khăn với bài làm văn?</a:t>
                </a: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1" name="TextBox 10"/>
          <p:cNvSpPr txBox="1"/>
          <p:nvPr/>
        </p:nvSpPr>
        <p:spPr>
          <a:xfrm>
            <a:off x="465138" y="4664924"/>
            <a:ext cx="6145967" cy="1077218"/>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Suy nghĩ: </a:t>
            </a:r>
            <a:r>
              <a:rPr lang="vi-VN" sz="3200" b="1" dirty="0">
                <a:solidFill>
                  <a:srgbClr val="FF5050"/>
                </a:solidFill>
                <a:latin typeface="Cambria" panose="02040503050406030204" pitchFamily="18" charset="0"/>
                <a:ea typeface="Cambria" panose="02040503050406030204" pitchFamily="18" charset="0"/>
              </a:rPr>
              <a:t>nghĩ đến bố và bức tường trước mặt.</a:t>
            </a:r>
            <a:endParaRPr lang="vi-VN" sz="4800" b="1" dirty="0">
              <a:solidFill>
                <a:srgbClr val="FF5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652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8057" y="1266661"/>
            <a:ext cx="9314038" cy="5239146"/>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a:solidFill>
                      <a:schemeClr val="accent2">
                        <a:lumMod val="75000"/>
                      </a:schemeClr>
                    </a:solidFill>
                    <a:latin typeface="Cambria" panose="02040503050406030204" pitchFamily="18" charset="0"/>
                    <a:ea typeface="Cambria" panose="02040503050406030204" pitchFamily="18" charset="0"/>
                  </a:rPr>
                  <a:t>3. Điều gì khiến Quy nghĩ bức tường vôi xanh có phép lạ? </a:t>
                </a:r>
                <a:endParaRPr lang="en-US" sz="3800" b="1">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1373069" y="1953026"/>
            <a:ext cx="10334249" cy="1569660"/>
          </a:xfrm>
          <a:prstGeom prst="rect">
            <a:avLst/>
          </a:prstGeom>
          <a:noFill/>
        </p:spPr>
        <p:txBody>
          <a:bodyPr wrap="square" rtlCol="0">
            <a:spAutoFit/>
          </a:bodyPr>
          <a:lstStyle/>
          <a:p>
            <a:pPr algn="just"/>
            <a:r>
              <a:rPr lang="en-US" sz="3200" b="1">
                <a:solidFill>
                  <a:srgbClr val="233DC1"/>
                </a:solidFill>
                <a:latin typeface="Cambria" panose="02040503050406030204" pitchFamily="18" charset="0"/>
                <a:ea typeface="Cambria" panose="02040503050406030204" pitchFamily="18" charset="0"/>
              </a:rPr>
              <a:t>   </a:t>
            </a:r>
            <a:r>
              <a:rPr lang="vi-VN" sz="3200" b="1">
                <a:solidFill>
                  <a:srgbClr val="CC0066"/>
                </a:solidFill>
                <a:latin typeface="Cambria" panose="02040503050406030204" pitchFamily="18" charset="0"/>
                <a:ea typeface="Cambria" panose="02040503050406030204" pitchFamily="18" charset="0"/>
              </a:rPr>
              <a:t>Quy nghĩ bức tường vôi xanh có phép</a:t>
            </a:r>
            <a:r>
              <a:rPr lang="en-US" sz="3200" b="1">
                <a:solidFill>
                  <a:srgbClr val="CC0066"/>
                </a:solidFill>
                <a:latin typeface="Cambria" panose="02040503050406030204" pitchFamily="18" charset="0"/>
                <a:ea typeface="Cambria" panose="02040503050406030204" pitchFamily="18" charset="0"/>
              </a:rPr>
              <a:t> lạ</a:t>
            </a:r>
            <a:r>
              <a:rPr lang="vi-VN" sz="3200" b="1">
                <a:solidFill>
                  <a:srgbClr val="CC0066"/>
                </a:solidFill>
                <a:latin typeface="Cambria" panose="02040503050406030204" pitchFamily="18" charset="0"/>
                <a:ea typeface="Cambria" panose="02040503050406030204" pitchFamily="18" charset="0"/>
              </a:rPr>
              <a:t> </a:t>
            </a:r>
            <a:r>
              <a:rPr lang="vi-VN" sz="3200" b="1">
                <a:solidFill>
                  <a:srgbClr val="233DC1"/>
                </a:solidFill>
                <a:latin typeface="Cambria" panose="02040503050406030204" pitchFamily="18" charset="0"/>
                <a:ea typeface="Cambria" panose="02040503050406030204" pitchFamily="18" charset="0"/>
              </a:rPr>
              <a:t>vì cứ ngồi vào bàn là bố viết được ngay. Cũng có khi, bố tì cằm lên tay, nhìn thẳng vào bức tường trước mặt. </a:t>
            </a:r>
            <a:endParaRPr lang="vi-VN" sz="4800" b="1">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321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dirty="0">
                    <a:solidFill>
                      <a:schemeClr val="accent2">
                        <a:lumMod val="75000"/>
                      </a:schemeClr>
                    </a:solidFill>
                    <a:latin typeface="Cambria" panose="02040503050406030204" pitchFamily="18" charset="0"/>
                    <a:ea typeface="Cambria" panose="02040503050406030204" pitchFamily="18" charset="0"/>
                  </a:rPr>
                  <a:t>4. Vì sao bố kể cho Quy nghe về những trận mưa? Tìm câu trả lời đúng.</a:t>
                </a:r>
                <a:endParaRPr lang="en-US" sz="38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21676" cy="858129"/>
            <a:chOff x="2024693" y="3080825"/>
            <a:chExt cx="11121676" cy="858129"/>
          </a:xfrm>
        </p:grpSpPr>
        <p:grpSp>
          <p:nvGrpSpPr>
            <p:cNvPr id="8" name="Group 7"/>
            <p:cNvGrpSpPr/>
            <p:nvPr/>
          </p:nvGrpSpPr>
          <p:grpSpPr>
            <a:xfrm>
              <a:off x="2024693" y="3080825"/>
              <a:ext cx="11121676" cy="858129"/>
              <a:chOff x="2024693" y="3080825"/>
              <a:chExt cx="11121676" cy="858129"/>
            </a:xfrm>
          </p:grpSpPr>
          <p:sp>
            <p:nvSpPr>
              <p:cNvPr id="10" name="Rounded Rectangle 9"/>
              <p:cNvSpPr/>
              <p:nvPr/>
            </p:nvSpPr>
            <p:spPr>
              <a:xfrm>
                <a:off x="2686930" y="3080825"/>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202115"/>
              <a:ext cx="10147698"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những trận mưa gắn với kỉ niệm tuổi thơ của bố.</a:t>
              </a:r>
              <a:endParaRPr lang="en-US" sz="54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255622"/>
              <a:ext cx="10449695"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bố muốn Quy tả những trận mưa mà bố đã từng gặp.</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282363"/>
              <a:ext cx="10175925" cy="978729"/>
            </a:xfrm>
            <a:prstGeom prst="rect">
              <a:avLst/>
            </a:prstGeom>
            <a:no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rPr>
                <a:t>Vì bố muốn gợi cho Quy nhớ lại những trận mưa mà Quy đã gặp. </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858129"/>
            <a:chOff x="2046001" y="5252383"/>
            <a:chExt cx="10837430" cy="858129"/>
          </a:xfrm>
        </p:grpSpPr>
        <p:sp>
          <p:nvSpPr>
            <p:cNvPr id="21" name="Rounded Rectangle 20"/>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372303"/>
              <a:ext cx="9617126" cy="584775"/>
            </a:xfrm>
            <a:prstGeom prst="rect">
              <a:avLst/>
            </a:prstGeom>
            <a:noFill/>
          </p:spPr>
          <p:txBody>
            <a:bodyPr wrap="square" rtlCol="0">
              <a:spAutoFit/>
            </a:bodyPr>
            <a:lstStyle/>
            <a:p>
              <a:r>
                <a:rPr lang="en-US" sz="3200" b="1" dirty="0" err="1">
                  <a:solidFill>
                    <a:schemeClr val="bg1"/>
                  </a:solidFill>
                  <a:latin typeface="Cambria" panose="02040503050406030204" pitchFamily="18" charset="0"/>
                  <a:ea typeface="Cambria" panose="02040503050406030204" pitchFamily="18" charset="0"/>
                </a:rPr>
                <a:t>Vì</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muốn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Quy</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nhớ</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mình</a:t>
              </a:r>
              <a:r>
                <a:rPr lang="en-US" sz="3200" b="1" dirty="0">
                  <a:solidFill>
                    <a:schemeClr val="bg1"/>
                  </a:solidFill>
                  <a:latin typeface="Cambria" panose="02040503050406030204" pitchFamily="18" charset="0"/>
                  <a:ea typeface="Cambria" panose="02040503050406030204" pitchFamily="18" charset="0"/>
                </a:rPr>
                <a:t>.</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52794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a:extLst>
              <a:ext uri="{FF2B5EF4-FFF2-40B4-BE49-F238E27FC236}">
                <a16:creationId xmlns:a16="http://schemas.microsoft.com/office/drawing/2014/main" id="{3686C52A-C77E-E9F5-522A-4F067E782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0"/>
          <a:stretch/>
        </p:blipFill>
        <p:spPr>
          <a:xfrm flipH="1">
            <a:off x="8132163" y="2744729"/>
            <a:ext cx="3620125" cy="3712324"/>
          </a:xfrm>
          <a:prstGeom prst="rect">
            <a:avLst/>
          </a:prstGeom>
        </p:spPr>
      </p:pic>
      <p:pic>
        <p:nvPicPr>
          <p:cNvPr id="12" name="Picture 11"/>
          <p:cNvPicPr>
            <a:picLocks noChangeAspect="1"/>
          </p:cNvPicPr>
          <p:nvPr/>
        </p:nvPicPr>
        <p:blipFill>
          <a:blip r:embed="rId4"/>
          <a:stretch>
            <a:fillRect/>
          </a:stretch>
        </p:blipFill>
        <p:spPr>
          <a:xfrm>
            <a:off x="390188" y="3767504"/>
            <a:ext cx="4781420" cy="2689549"/>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138773"/>
              </a:xfrm>
              <a:prstGeom prst="rect">
                <a:avLst/>
              </a:prstGeom>
              <a:noFill/>
            </p:spPr>
            <p:txBody>
              <a:bodyPr wrap="square" rtlCol="0">
                <a:spAutoFit/>
              </a:bodyPr>
              <a:lstStyle/>
              <a:p>
                <a:pPr algn="just"/>
                <a:r>
                  <a:rPr lang="vi-VN" sz="3400" b="1">
                    <a:solidFill>
                      <a:schemeClr val="accent1">
                        <a:lumMod val="75000"/>
                      </a:schemeClr>
                    </a:solidFill>
                    <a:latin typeface="Cambria" panose="02040503050406030204" pitchFamily="18" charset="0"/>
                    <a:ea typeface="Cambria" panose="02040503050406030204" pitchFamily="18" charset="0"/>
                  </a:rPr>
                  <a:t>5. Theo em, vì sao Quy có thể làm được bài văn mà không cần nhìn bức tường có nhiều phép lạ nữa? </a:t>
                </a:r>
                <a:endParaRPr lang="en-US" sz="3400" b="1">
                  <a:solidFill>
                    <a:schemeClr val="accent1">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Tree>
    <p:extLst>
      <p:ext uri="{BB962C8B-B14F-4D97-AF65-F5344CB8AC3E}">
        <p14:creationId xmlns:p14="http://schemas.microsoft.com/office/powerpoint/2010/main" val="195135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106591" y="749508"/>
            <a:ext cx="6283876" cy="5831082"/>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817912" y="48499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sp>
        <p:nvSpPr>
          <p:cNvPr id="6" name="TextBox 5">
            <a:extLst>
              <a:ext uri="{FF2B5EF4-FFF2-40B4-BE49-F238E27FC236}">
                <a16:creationId xmlns:a16="http://schemas.microsoft.com/office/drawing/2014/main" id="{AFDC6B8F-1A87-425B-A021-DD0602175E3F}"/>
              </a:ext>
            </a:extLst>
          </p:cNvPr>
          <p:cNvSpPr txBox="1"/>
          <p:nvPr/>
        </p:nvSpPr>
        <p:spPr>
          <a:xfrm>
            <a:off x="3478219" y="3136055"/>
            <a:ext cx="5235562" cy="861774"/>
          </a:xfrm>
          <a:prstGeom prst="rect">
            <a:avLst/>
          </a:prstGeom>
          <a:noFill/>
        </p:spPr>
        <p:txBody>
          <a:bodyPr wrap="square" rtlCol="0">
            <a:spAutoFit/>
          </a:bodyPr>
          <a:lstStyle/>
          <a:p>
            <a:r>
              <a:rPr lang="en-US" sz="5000" b="1" dirty="0">
                <a:solidFill>
                  <a:srgbClr val="FF0000"/>
                </a:solidFill>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274648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BB272-F06F-44DA-9B94-794045C00148}"/>
              </a:ext>
            </a:extLst>
          </p:cNvPr>
          <p:cNvSpPr txBox="1"/>
          <p:nvPr/>
        </p:nvSpPr>
        <p:spPr>
          <a:xfrm>
            <a:off x="3529263" y="705853"/>
            <a:ext cx="5133474" cy="707886"/>
          </a:xfrm>
          <a:prstGeom prst="rect">
            <a:avLst/>
          </a:prstGeom>
          <a:solidFill>
            <a:srgbClr val="FFC000"/>
          </a:solid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Nêu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giọng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đọc</a:t>
            </a:r>
            <a:r>
              <a:rPr lang="en-US" sz="4000" dirty="0">
                <a:solidFill>
                  <a:srgbClr val="FF000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D66A5D9-33A9-4DC2-8697-68FF78090596}"/>
              </a:ext>
            </a:extLst>
          </p:cNvPr>
          <p:cNvSpPr txBox="1"/>
          <p:nvPr/>
        </p:nvSpPr>
        <p:spPr>
          <a:xfrm>
            <a:off x="2526632" y="2105561"/>
            <a:ext cx="7620000" cy="1323439"/>
          </a:xfrm>
          <a:prstGeom prst="rect">
            <a:avLst/>
          </a:prstGeom>
          <a:solidFill>
            <a:srgbClr val="FFCCFF"/>
          </a:solid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Nhấn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giọng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vào</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những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từ</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ngữ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thể</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hiện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cảm</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xúc</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của</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nhân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vật</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0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7" y="221373"/>
            <a:ext cx="7097384" cy="6491845"/>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170710" y="771863"/>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623432" y="1709207"/>
            <a:ext cx="5446292" cy="4064113"/>
          </a:xfrm>
          <a:prstGeom prst="rect">
            <a:avLst/>
          </a:prstGeom>
        </p:spPr>
      </p:pic>
    </p:spTree>
    <p:extLst>
      <p:ext uri="{BB962C8B-B14F-4D97-AF65-F5344CB8AC3E}">
        <p14:creationId xmlns:p14="http://schemas.microsoft.com/office/powerpoint/2010/main" val="239344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9" name="Picture 8">
            <a:extLst>
              <a:ext uri="{FF2B5EF4-FFF2-40B4-BE49-F238E27FC236}">
                <a16:creationId xmlns:a16="http://schemas.microsoft.com/office/drawing/2014/main" id="{A095E8AB-5A63-074A-A137-64DC690803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178404" y="2108782"/>
            <a:ext cx="5748738" cy="3543354"/>
          </a:xfrm>
          <a:prstGeom prst="rect">
            <a:avLst/>
          </a:prstGeom>
        </p:spPr>
      </p:pic>
    </p:spTree>
    <p:extLst>
      <p:ext uri="{BB962C8B-B14F-4D97-AF65-F5344CB8AC3E}">
        <p14:creationId xmlns:p14="http://schemas.microsoft.com/office/powerpoint/2010/main" val="40762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304260"/>
                <a:ext cx="11003190" cy="1138773"/>
              </a:xfrm>
              <a:prstGeom prst="rect">
                <a:avLst/>
              </a:prstGeom>
              <a:noFill/>
            </p:spPr>
            <p:txBody>
              <a:bodyPr wrap="square" rtlCol="0">
                <a:spAutoFit/>
              </a:bodyPr>
              <a:lstStyle/>
              <a:p>
                <a:pPr lvl="0" algn="just"/>
                <a:r>
                  <a:rPr lang="vi-VN" sz="3400" b="1">
                    <a:solidFill>
                      <a:schemeClr val="accent4">
                        <a:lumMod val="50000"/>
                      </a:schemeClr>
                    </a:solidFill>
                    <a:latin typeface="Cambria" panose="02040503050406030204" pitchFamily="18" charset="0"/>
                    <a:ea typeface="Cambria" panose="02040503050406030204" pitchFamily="18" charset="0"/>
                  </a:rPr>
                  <a:t>1. Tìm 3 – 5 tính từ chỉ đặc điểm của sự vật hoặc hoạt động có trong bài Bức tường có nhiều phép lạ.</a:t>
                </a:r>
                <a:endParaRPr kumimoji="0" lang="en-US" sz="34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204738"/>
            <a:ext cx="3252709" cy="4102341"/>
          </a:xfrm>
          <a:prstGeom prst="rect">
            <a:avLst/>
          </a:prstGeom>
          <a:noFill/>
        </p:spPr>
        <p:txBody>
          <a:bodyPr wrap="square" rtlCol="0">
            <a:spAutoFit/>
          </a:bodyPr>
          <a:lstStyle/>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xanh mát</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lia lịa</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tủm tỉm</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ngơ ngác</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bồng bềnh</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rào rào</a:t>
            </a:r>
          </a:p>
        </p:txBody>
      </p:sp>
    </p:spTree>
    <p:extLst>
      <p:ext uri="{BB962C8B-B14F-4D97-AF65-F5344CB8AC3E}">
        <p14:creationId xmlns:p14="http://schemas.microsoft.com/office/powerpoint/2010/main" val="2912193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Tree>
    <p:extLst>
      <p:ext uri="{BB962C8B-B14F-4D97-AF65-F5344CB8AC3E}">
        <p14:creationId xmlns:p14="http://schemas.microsoft.com/office/powerpoint/2010/main" val="416353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9" name="Picture 8"/>
          <p:cNvPicPr>
            <a:picLocks noChangeAspect="1"/>
          </p:cNvPicPr>
          <p:nvPr/>
        </p:nvPicPr>
        <p:blipFill>
          <a:blip r:embed="rId5"/>
          <a:stretch>
            <a:fillRect/>
          </a:stretch>
        </p:blipFill>
        <p:spPr>
          <a:xfrm>
            <a:off x="4474203" y="935497"/>
            <a:ext cx="3869610" cy="1255253"/>
          </a:xfrm>
          <a:prstGeom prst="rect">
            <a:avLst/>
          </a:prstGeom>
        </p:spPr>
      </p:pic>
      <p:sp>
        <p:nvSpPr>
          <p:cNvPr id="16" name="TextBox 15"/>
          <p:cNvSpPr txBox="1"/>
          <p:nvPr/>
        </p:nvSpPr>
        <p:spPr>
          <a:xfrm>
            <a:off x="3583590" y="2451981"/>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449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209800"/>
            <a:ext cx="11040973" cy="4247317"/>
          </a:xfrm>
          <a:prstGeom prst="rect">
            <a:avLst/>
          </a:prstGeom>
          <a:noFill/>
        </p:spPr>
        <p:txBody>
          <a:bodyPr wrap="square" rtlCol="0">
            <a:spAutoFit/>
          </a:bodyPr>
          <a:lstStyle/>
          <a:p>
            <a:pPr algn="just"/>
            <a:r>
              <a:rPr lang="en-US" sz="3000" dirty="0">
                <a:solidFill>
                  <a:srgbClr val="233DC1"/>
                </a:solidFill>
                <a:latin typeface="Cambria" panose="02040503050406030204" pitchFamily="18" charset="0"/>
                <a:ea typeface="Cambria" panose="02040503050406030204" pitchFamily="18" charset="0"/>
              </a:rPr>
              <a:t>    </a:t>
            </a:r>
            <a:r>
              <a:rPr lang="vi-VN" sz="3000" dirty="0">
                <a:solidFill>
                  <a:srgbClr val="233DC1"/>
                </a:solidFill>
                <a:latin typeface="Cambria" panose="02040503050406030204" pitchFamily="18" charset="0"/>
                <a:ea typeface="Cambria" panose="02040503050406030204" pitchFamily="18" charset="0"/>
              </a:rPr>
              <a:t>Mưa rơi, </a:t>
            </a:r>
            <a:r>
              <a:rPr lang="vi-VN" sz="3000" dirty="0" err="1">
                <a:solidFill>
                  <a:srgbClr val="233DC1"/>
                </a:solidFill>
                <a:latin typeface="Cambria" panose="02040503050406030204" pitchFamily="18" charset="0"/>
                <a:ea typeface="Cambria" panose="02040503050406030204" pitchFamily="18" charset="0"/>
              </a:rPr>
              <a:t>những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hạt</a:t>
            </a:r>
            <a:r>
              <a:rPr lang="vi-VN" sz="3000" dirty="0">
                <a:solidFill>
                  <a:srgbClr val="233DC1"/>
                </a:solidFill>
                <a:latin typeface="Cambria" panose="02040503050406030204" pitchFamily="18" charset="0"/>
                <a:ea typeface="Cambria" panose="02040503050406030204" pitchFamily="18" charset="0"/>
              </a:rPr>
              <a:t> mưa </a:t>
            </a:r>
            <a:r>
              <a:rPr lang="vi-VN" sz="3000" dirty="0" err="1">
                <a:solidFill>
                  <a:srgbClr val="233DC1"/>
                </a:solidFill>
                <a:latin typeface="Cambria" panose="02040503050406030204" pitchFamily="18" charset="0"/>
                <a:ea typeface="Cambria" panose="02040503050406030204" pitchFamily="18" charset="0"/>
              </a:rPr>
              <a:t>đầu</a:t>
            </a:r>
            <a:r>
              <a:rPr lang="vi-VN" sz="3000" dirty="0">
                <a:solidFill>
                  <a:srgbClr val="233DC1"/>
                </a:solidFill>
                <a:latin typeface="Cambria" panose="02040503050406030204" pitchFamily="18" charset="0"/>
                <a:ea typeface="Cambria" panose="02040503050406030204" pitchFamily="18" charset="0"/>
              </a:rPr>
              <a:t> tiên </a:t>
            </a:r>
            <a:r>
              <a:rPr lang="vi-VN" sz="3000" dirty="0" err="1">
                <a:solidFill>
                  <a:srgbClr val="233DC1"/>
                </a:solidFill>
                <a:latin typeface="Cambria" panose="02040503050406030204" pitchFamily="18" charset="0"/>
                <a:ea typeface="Cambria" panose="02040503050406030204" pitchFamily="18" charset="0"/>
              </a:rPr>
              <a:t>nhẹ</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nhàng</a:t>
            </a:r>
            <a:r>
              <a:rPr lang="vi-VN" sz="3000" dirty="0">
                <a:solidFill>
                  <a:srgbClr val="233DC1"/>
                </a:solidFill>
                <a:latin typeface="Cambria" panose="02040503050406030204" pitchFamily="18" charset="0"/>
                <a:ea typeface="Cambria" panose="02040503050406030204" pitchFamily="18" charset="0"/>
              </a:rPr>
              <a:t> hôn lên </a:t>
            </a:r>
            <a:r>
              <a:rPr lang="vi-VN" sz="3000" dirty="0" err="1">
                <a:solidFill>
                  <a:srgbClr val="233DC1"/>
                </a:solidFill>
                <a:latin typeface="Cambria" panose="02040503050406030204" pitchFamily="18" charset="0"/>
                <a:ea typeface="Cambria" panose="02040503050406030204" pitchFamily="18" charset="0"/>
              </a:rPr>
              <a:t>đám</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lá</a:t>
            </a:r>
            <a:r>
              <a:rPr lang="vi-VN" sz="3000" dirty="0">
                <a:solidFill>
                  <a:srgbClr val="233DC1"/>
                </a:solidFill>
                <a:latin typeface="Cambria" panose="02040503050406030204" pitchFamily="18" charset="0"/>
                <a:ea typeface="Cambria" panose="02040503050406030204" pitchFamily="18" charset="0"/>
              </a:rPr>
              <a:t> đang reo vui </a:t>
            </a:r>
            <a:r>
              <a:rPr lang="vi-VN" sz="3000" dirty="0" err="1">
                <a:solidFill>
                  <a:srgbClr val="233DC1"/>
                </a:solidFill>
                <a:latin typeface="Cambria" panose="02040503050406030204" pitchFamily="18" charset="0"/>
                <a:ea typeface="Cambria" panose="02040503050406030204" pitchFamily="18" charset="0"/>
              </a:rPr>
              <a:t>chờ</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đón</a:t>
            </a:r>
            <a:r>
              <a:rPr lang="vi-VN" sz="3000" dirty="0">
                <a:solidFill>
                  <a:srgbClr val="233DC1"/>
                </a:solidFill>
                <a:latin typeface="Cambria" panose="02040503050406030204" pitchFamily="18" charset="0"/>
                <a:ea typeface="Cambria" panose="02040503050406030204" pitchFamily="18" charset="0"/>
              </a:rPr>
              <a:t> mưa </a:t>
            </a:r>
            <a:r>
              <a:rPr lang="vi-VN" sz="3000" dirty="0" err="1">
                <a:solidFill>
                  <a:srgbClr val="233DC1"/>
                </a:solidFill>
                <a:latin typeface="Cambria" panose="02040503050406030204" pitchFamily="18" charset="0"/>
                <a:ea typeface="Cambria" panose="02040503050406030204" pitchFamily="18" charset="0"/>
              </a:rPr>
              <a:t>đến</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gột</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sạch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bụi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bặm</a:t>
            </a:r>
            <a:r>
              <a:rPr lang="vi-VN" sz="3000" dirty="0">
                <a:solidFill>
                  <a:srgbClr val="233DC1"/>
                </a:solidFill>
                <a:latin typeface="Cambria" panose="02040503050406030204" pitchFamily="18" charset="0"/>
                <a:ea typeface="Cambria" panose="02040503050406030204" pitchFamily="18" charset="0"/>
              </a:rPr>
              <a:t> trên </a:t>
            </a:r>
            <a:r>
              <a:rPr lang="vi-VN" sz="3000" dirty="0" err="1">
                <a:solidFill>
                  <a:srgbClr val="233DC1"/>
                </a:solidFill>
                <a:latin typeface="Cambria" panose="02040503050406030204" pitchFamily="18" charset="0"/>
                <a:ea typeface="Cambria" panose="02040503050406030204" pitchFamily="18" charset="0"/>
              </a:rPr>
              <a:t>mình</a:t>
            </a:r>
            <a:r>
              <a:rPr lang="vi-VN" sz="3000" dirty="0">
                <a:solidFill>
                  <a:srgbClr val="233DC1"/>
                </a:solidFill>
                <a:latin typeface="Cambria" panose="02040503050406030204" pitchFamily="18" charset="0"/>
                <a:ea typeface="Cambria" panose="02040503050406030204" pitchFamily="18" charset="0"/>
              </a:rPr>
              <a:t>. Mưa rơi </a:t>
            </a:r>
            <a:r>
              <a:rPr lang="vi-VN" sz="3000" dirty="0" err="1">
                <a:solidFill>
                  <a:srgbClr val="233DC1"/>
                </a:solidFill>
                <a:latin typeface="Cambria" panose="02040503050406030204" pitchFamily="18" charset="0"/>
                <a:ea typeface="Cambria" panose="02040503050406030204" pitchFamily="18" charset="0"/>
              </a:rPr>
              <a:t>tí</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tách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nhảy</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múa</a:t>
            </a:r>
            <a:r>
              <a:rPr lang="vi-VN" sz="3000" dirty="0">
                <a:solidFill>
                  <a:srgbClr val="233DC1"/>
                </a:solidFill>
                <a:latin typeface="Cambria" panose="02040503050406030204" pitchFamily="18" charset="0"/>
                <a:ea typeface="Cambria" panose="02040503050406030204" pitchFamily="18" charset="0"/>
              </a:rPr>
              <a:t> vui </a:t>
            </a:r>
            <a:r>
              <a:rPr lang="vi-VN" sz="3000" dirty="0" err="1">
                <a:solidFill>
                  <a:srgbClr val="233DC1"/>
                </a:solidFill>
                <a:latin typeface="Cambria" panose="02040503050406030204" pitchFamily="18" charset="0"/>
                <a:ea typeface="Cambria" panose="02040503050406030204" pitchFamily="18" charset="0"/>
              </a:rPr>
              <a:t>vẻ</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rộn</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ràng</a:t>
            </a:r>
            <a:r>
              <a:rPr lang="vi-VN" sz="3000" dirty="0">
                <a:solidFill>
                  <a:srgbClr val="233DC1"/>
                </a:solidFill>
                <a:latin typeface="Cambria" panose="02040503050406030204" pitchFamily="18" charset="0"/>
                <a:ea typeface="Cambria" panose="02040503050406030204" pitchFamily="18" charset="0"/>
              </a:rPr>
              <a:t> trên </a:t>
            </a:r>
            <a:r>
              <a:rPr lang="vi-VN" sz="3000" dirty="0" err="1">
                <a:solidFill>
                  <a:srgbClr val="233DC1"/>
                </a:solidFill>
                <a:latin typeface="Cambria" panose="02040503050406030204" pitchFamily="18" charset="0"/>
                <a:ea typeface="Cambria" panose="02040503050406030204" pitchFamily="18" charset="0"/>
              </a:rPr>
              <a:t>những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mái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nhà</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và</a:t>
            </a:r>
            <a:r>
              <a:rPr lang="vi-VN" sz="3000" dirty="0">
                <a:solidFill>
                  <a:srgbClr val="233DC1"/>
                </a:solidFill>
                <a:latin typeface="Cambria" panose="02040503050406030204" pitchFamily="18" charset="0"/>
                <a:ea typeface="Cambria" panose="02040503050406030204" pitchFamily="18" charset="0"/>
              </a:rPr>
              <a:t> trên </a:t>
            </a:r>
            <a:r>
              <a:rPr lang="vi-VN" sz="3000" dirty="0" err="1">
                <a:solidFill>
                  <a:srgbClr val="233DC1"/>
                </a:solidFill>
                <a:latin typeface="Cambria" panose="02040503050406030204" pitchFamily="18" charset="0"/>
                <a:ea typeface="Cambria" panose="02040503050406030204" pitchFamily="18" charset="0"/>
              </a:rPr>
              <a:t>mặt</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đường</a:t>
            </a:r>
            <a:r>
              <a:rPr lang="vi-VN" sz="3000" dirty="0">
                <a:solidFill>
                  <a:srgbClr val="233DC1"/>
                </a:solidFill>
                <a:latin typeface="Cambria" panose="02040503050406030204" pitchFamily="18" charset="0"/>
                <a:ea typeface="Cambria" panose="02040503050406030204" pitchFamily="18" charset="0"/>
              </a:rPr>
              <a:t>. Mưa thi nhau </a:t>
            </a:r>
            <a:r>
              <a:rPr lang="vi-VN" sz="3000" dirty="0" err="1">
                <a:solidFill>
                  <a:srgbClr val="233DC1"/>
                </a:solidFill>
                <a:latin typeface="Cambria" panose="02040503050406030204" pitchFamily="18" charset="0"/>
                <a:ea typeface="Cambria" panose="02040503050406030204" pitchFamily="18" charset="0"/>
              </a:rPr>
              <a:t>từng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hạt</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từng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hạt</a:t>
            </a:r>
            <a:r>
              <a:rPr lang="vi-VN" sz="3000" dirty="0">
                <a:solidFill>
                  <a:srgbClr val="233DC1"/>
                </a:solidFill>
                <a:latin typeface="Cambria" panose="02040503050406030204" pitchFamily="18" charset="0"/>
                <a:ea typeface="Cambria" panose="02040503050406030204" pitchFamily="18" charset="0"/>
              </a:rPr>
              <a:t> rơi </a:t>
            </a:r>
            <a:r>
              <a:rPr lang="vi-VN" sz="3000" dirty="0" err="1">
                <a:solidFill>
                  <a:srgbClr val="233DC1"/>
                </a:solidFill>
                <a:latin typeface="Cambria" panose="02040503050406030204" pitchFamily="18" charset="0"/>
                <a:ea typeface="Cambria" panose="02040503050406030204" pitchFamily="18" charset="0"/>
              </a:rPr>
              <a:t>xuống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Chúng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hò</a:t>
            </a:r>
            <a:r>
              <a:rPr lang="vi-VN" sz="3000" dirty="0">
                <a:solidFill>
                  <a:srgbClr val="233DC1"/>
                </a:solidFill>
                <a:latin typeface="Cambria" panose="02040503050406030204" pitchFamily="18" charset="0"/>
                <a:ea typeface="Cambria" panose="02040503050406030204" pitchFamily="18" charset="0"/>
              </a:rPr>
              <a:t> reo, </a:t>
            </a:r>
            <a:r>
              <a:rPr lang="vi-VN" sz="3000" dirty="0" err="1">
                <a:solidFill>
                  <a:srgbClr val="233DC1"/>
                </a:solidFill>
                <a:latin typeface="Cambria" panose="02040503050406030204" pitchFamily="18" charset="0"/>
                <a:ea typeface="Cambria" panose="02040503050406030204" pitchFamily="18" charset="0"/>
              </a:rPr>
              <a:t>hạt</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này</a:t>
            </a:r>
            <a:r>
              <a:rPr lang="vi-VN" sz="3000" dirty="0">
                <a:solidFill>
                  <a:srgbClr val="233DC1"/>
                </a:solidFill>
                <a:latin typeface="Cambria" panose="02040503050406030204" pitchFamily="18" charset="0"/>
                <a:ea typeface="Cambria" panose="02040503050406030204" pitchFamily="18" charset="0"/>
              </a:rPr>
              <a:t> chê </a:t>
            </a:r>
            <a:r>
              <a:rPr lang="vi-VN" sz="3000" dirty="0" err="1">
                <a:solidFill>
                  <a:srgbClr val="233DC1"/>
                </a:solidFill>
                <a:latin typeface="Cambria" panose="02040503050406030204" pitchFamily="18" charset="0"/>
                <a:ea typeface="Cambria" panose="02040503050406030204" pitchFamily="18" charset="0"/>
              </a:rPr>
              <a:t>hạt</a:t>
            </a:r>
            <a:r>
              <a:rPr lang="vi-VN" sz="3000" dirty="0">
                <a:solidFill>
                  <a:srgbClr val="233DC1"/>
                </a:solidFill>
                <a:latin typeface="Cambria" panose="02040503050406030204" pitchFamily="18" charset="0"/>
                <a:ea typeface="Cambria" panose="02040503050406030204" pitchFamily="18" charset="0"/>
              </a:rPr>
              <a:t> kia rơi </a:t>
            </a:r>
            <a:r>
              <a:rPr lang="vi-VN" sz="3000" dirty="0" err="1">
                <a:solidFill>
                  <a:srgbClr val="233DC1"/>
                </a:solidFill>
                <a:latin typeface="Cambria" panose="02040503050406030204" pitchFamily="18" charset="0"/>
                <a:ea typeface="Cambria" panose="02040503050406030204" pitchFamily="18" charset="0"/>
              </a:rPr>
              <a:t>chậm</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và</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thách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đố</a:t>
            </a:r>
            <a:r>
              <a:rPr lang="vi-VN" sz="3000" dirty="0">
                <a:solidFill>
                  <a:srgbClr val="233DC1"/>
                </a:solidFill>
                <a:latin typeface="Cambria" panose="02040503050406030204" pitchFamily="18" charset="0"/>
                <a:ea typeface="Cambria" panose="02040503050406030204" pitchFamily="18" charset="0"/>
              </a:rPr>
              <a:t> nhau xem ai </a:t>
            </a:r>
            <a:r>
              <a:rPr lang="vi-VN" sz="3000" dirty="0" err="1">
                <a:solidFill>
                  <a:srgbClr val="233DC1"/>
                </a:solidFill>
                <a:latin typeface="Cambria" panose="02040503050406030204" pitchFamily="18" charset="0"/>
                <a:ea typeface="Cambria" panose="02040503050406030204" pitchFamily="18" charset="0"/>
              </a:rPr>
              <a:t>về</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đích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trước</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Thế</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rồi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chúng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phấn</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khích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rào</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rào</a:t>
            </a:r>
            <a:r>
              <a:rPr lang="vi-VN" sz="3000" dirty="0">
                <a:solidFill>
                  <a:srgbClr val="233DC1"/>
                </a:solidFill>
                <a:latin typeface="Cambria" panose="02040503050406030204" pitchFamily="18" charset="0"/>
                <a:ea typeface="Cambria" panose="02040503050406030204" pitchFamily="18" charset="0"/>
              </a:rPr>
              <a:t> lao </a:t>
            </a:r>
            <a:r>
              <a:rPr lang="vi-VN" sz="3000" dirty="0" err="1">
                <a:solidFill>
                  <a:srgbClr val="233DC1"/>
                </a:solidFill>
                <a:latin typeface="Cambria" panose="02040503050406030204" pitchFamily="18" charset="0"/>
                <a:ea typeface="Cambria" panose="02040503050406030204" pitchFamily="18" charset="0"/>
              </a:rPr>
              <a:t>xuống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thành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từng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lớp</a:t>
            </a:r>
            <a:r>
              <a:rPr lang="vi-VN" sz="3000" dirty="0">
                <a:solidFill>
                  <a:srgbClr val="233DC1"/>
                </a:solidFill>
                <a:latin typeface="Cambria" panose="02040503050406030204" pitchFamily="18" charset="0"/>
                <a:ea typeface="Cambria" panose="02040503050406030204" pitchFamily="18" charset="0"/>
              </a:rPr>
              <a:t> như </a:t>
            </a:r>
            <a:r>
              <a:rPr lang="vi-VN" sz="3000" dirty="0" err="1">
                <a:solidFill>
                  <a:srgbClr val="233DC1"/>
                </a:solidFill>
                <a:latin typeface="Cambria" panose="02040503050406030204" pitchFamily="18" charset="0"/>
                <a:ea typeface="Cambria" panose="02040503050406030204" pitchFamily="18" charset="0"/>
              </a:rPr>
              <a:t>những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mũi</a:t>
            </a:r>
            <a:r>
              <a:rPr lang="vi-VN" sz="3000" dirty="0">
                <a:solidFill>
                  <a:srgbClr val="233DC1"/>
                </a:solidFill>
                <a:latin typeface="Cambria" panose="02040503050406030204" pitchFamily="18" charset="0"/>
                <a:ea typeface="Cambria" panose="02040503050406030204" pitchFamily="18" charset="0"/>
              </a:rPr>
              <a:t> tên </a:t>
            </a:r>
            <a:r>
              <a:rPr lang="vi-VN" sz="3000" dirty="0" err="1">
                <a:solidFill>
                  <a:srgbClr val="233DC1"/>
                </a:solidFill>
                <a:latin typeface="Cambria" panose="02040503050406030204" pitchFamily="18" charset="0"/>
                <a:ea typeface="Cambria" panose="02040503050406030204" pitchFamily="18" charset="0"/>
              </a:rPr>
              <a:t>nhỏ</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lóng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lánh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ánh</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bạc</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Lớp</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này</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nối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tiếp</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lớp</a:t>
            </a:r>
            <a:r>
              <a:rPr lang="vi-VN" sz="3000" dirty="0">
                <a:solidFill>
                  <a:srgbClr val="233DC1"/>
                </a:solidFill>
                <a:latin typeface="Cambria" panose="02040503050406030204" pitchFamily="18" charset="0"/>
                <a:ea typeface="Cambria" panose="02040503050406030204" pitchFamily="18" charset="0"/>
              </a:rPr>
              <a:t> kia </a:t>
            </a:r>
            <a:r>
              <a:rPr lang="vi-VN" sz="3000" dirty="0" err="1">
                <a:solidFill>
                  <a:srgbClr val="233DC1"/>
                </a:solidFill>
                <a:latin typeface="Cambria" panose="02040503050406030204" pitchFamily="18" charset="0"/>
                <a:ea typeface="Cambria" panose="02040503050406030204" pitchFamily="18" charset="0"/>
              </a:rPr>
              <a:t>xối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xả</a:t>
            </a:r>
            <a:r>
              <a:rPr lang="vi-VN" sz="3000" dirty="0">
                <a:solidFill>
                  <a:srgbClr val="233DC1"/>
                </a:solidFill>
                <a:latin typeface="Cambria" panose="02040503050406030204" pitchFamily="18" charset="0"/>
                <a:ea typeface="Cambria" panose="02040503050406030204" pitchFamily="18" charset="0"/>
              </a:rPr>
              <a:t> rơi </a:t>
            </a:r>
            <a:r>
              <a:rPr lang="vi-VN" sz="3000" dirty="0" err="1">
                <a:solidFill>
                  <a:srgbClr val="233DC1"/>
                </a:solidFill>
                <a:latin typeface="Cambria" panose="02040503050406030204" pitchFamily="18" charset="0"/>
                <a:ea typeface="Cambria" panose="02040503050406030204" pitchFamily="18" charset="0"/>
              </a:rPr>
              <a:t>xuống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tạo</a:t>
            </a:r>
            <a:r>
              <a:rPr lang="vi-VN" sz="3000" dirty="0">
                <a:solidFill>
                  <a:srgbClr val="233DC1"/>
                </a:solidFill>
                <a:latin typeface="Cambria" panose="02040503050406030204" pitchFamily="18" charset="0"/>
                <a:ea typeface="Cambria" panose="02040503050406030204" pitchFamily="18" charset="0"/>
              </a:rPr>
              <a:t> ra </a:t>
            </a:r>
            <a:r>
              <a:rPr lang="vi-VN" sz="3000" dirty="0" err="1">
                <a:solidFill>
                  <a:srgbClr val="233DC1"/>
                </a:solidFill>
                <a:latin typeface="Cambria" panose="02040503050406030204" pitchFamily="18" charset="0"/>
                <a:ea typeface="Cambria" panose="02040503050406030204" pitchFamily="18" charset="0"/>
              </a:rPr>
              <a:t>những</a:t>
            </a:r>
            <a:r>
              <a:rPr lang="vi-VN" sz="3000" dirty="0">
                <a:solidFill>
                  <a:srgbClr val="233DC1"/>
                </a:solidFill>
                <a:latin typeface="Cambria" panose="02040503050406030204" pitchFamily="18" charset="0"/>
                <a:ea typeface="Cambria" panose="02040503050406030204" pitchFamily="18" charset="0"/>
              </a:rPr>
              <a:t> bong </a:t>
            </a:r>
            <a:r>
              <a:rPr lang="vi-VN" sz="3000" dirty="0" err="1">
                <a:solidFill>
                  <a:srgbClr val="233DC1"/>
                </a:solidFill>
                <a:latin typeface="Cambria" panose="02040503050406030204" pitchFamily="18" charset="0"/>
                <a:ea typeface="Cambria" panose="02040503050406030204" pitchFamily="18" charset="0"/>
              </a:rPr>
              <a:t>bóng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nước</a:t>
            </a:r>
            <a:r>
              <a:rPr lang="vi-VN" sz="3000" dirty="0">
                <a:solidFill>
                  <a:srgbClr val="233DC1"/>
                </a:solidFill>
                <a:latin typeface="Cambria" panose="02040503050406030204" pitchFamily="18" charset="0"/>
                <a:ea typeface="Cambria" panose="02040503050406030204" pitchFamily="18" charset="0"/>
              </a:rPr>
              <a:t> trên </a:t>
            </a:r>
            <a:r>
              <a:rPr lang="vi-VN" sz="3000" dirty="0" err="1">
                <a:solidFill>
                  <a:srgbClr val="233DC1"/>
                </a:solidFill>
                <a:latin typeface="Cambria" panose="02040503050406030204" pitchFamily="18" charset="0"/>
                <a:ea typeface="Cambria" panose="02040503050406030204" pitchFamily="18" charset="0"/>
              </a:rPr>
              <a:t>mặt</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đường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rồi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từ</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đó</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lại</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nở</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xòe</a:t>
            </a:r>
            <a:r>
              <a:rPr lang="vi-VN" sz="3000" dirty="0">
                <a:solidFill>
                  <a:srgbClr val="233DC1"/>
                </a:solidFill>
                <a:latin typeface="Cambria" panose="02040503050406030204" pitchFamily="18" charset="0"/>
                <a:ea typeface="Cambria" panose="02040503050406030204" pitchFamily="18" charset="0"/>
              </a:rPr>
              <a:t> ra vô </a:t>
            </a:r>
            <a:r>
              <a:rPr lang="vi-VN" sz="3000" dirty="0" err="1">
                <a:solidFill>
                  <a:srgbClr val="233DC1"/>
                </a:solidFill>
                <a:latin typeface="Cambria" panose="02040503050406030204" pitchFamily="18" charset="0"/>
                <a:ea typeface="Cambria" panose="02040503050406030204" pitchFamily="18" charset="0"/>
              </a:rPr>
              <a:t>số</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những</a:t>
            </a:r>
            <a:r>
              <a:rPr lang="vi-VN" sz="3000" dirty="0">
                <a:solidFill>
                  <a:srgbClr val="233DC1"/>
                </a:solidFill>
                <a:latin typeface="Cambria" panose="02040503050406030204" pitchFamily="18" charset="0"/>
                <a:ea typeface="Cambria" panose="02040503050406030204" pitchFamily="18" charset="0"/>
              </a:rPr>
              <a:t> bông hoa bong </a:t>
            </a:r>
            <a:r>
              <a:rPr lang="vi-VN" sz="3000" dirty="0" err="1">
                <a:solidFill>
                  <a:srgbClr val="233DC1"/>
                </a:solidFill>
                <a:latin typeface="Cambria" panose="02040503050406030204" pitchFamily="18" charset="0"/>
                <a:ea typeface="Cambria" panose="02040503050406030204" pitchFamily="18" charset="0"/>
              </a:rPr>
              <a:t>bóng</a:t>
            </a:r>
            <a:r>
              <a:rPr lang="vi-VN" sz="3000" dirty="0">
                <a:solidFill>
                  <a:srgbClr val="233DC1"/>
                </a:solidFill>
                <a:latin typeface="Cambria" panose="02040503050406030204" pitchFamily="18" charset="0"/>
                <a:ea typeface="Cambria" panose="02040503050406030204" pitchFamily="18" charset="0"/>
              </a:rPr>
              <a:t> </a:t>
            </a:r>
            <a:r>
              <a:rPr lang="vi-VN" sz="3000" dirty="0" err="1">
                <a:solidFill>
                  <a:srgbClr val="233DC1"/>
                </a:solidFill>
                <a:latin typeface="Cambria" panose="02040503050406030204" pitchFamily="18" charset="0"/>
                <a:ea typeface="Cambria" panose="02040503050406030204" pitchFamily="18" charset="0"/>
              </a:rPr>
              <a:t>nhỏ</a:t>
            </a:r>
            <a:r>
              <a:rPr lang="vi-VN" sz="3000" dirty="0">
                <a:solidFill>
                  <a:srgbClr val="233DC1"/>
                </a:solidFill>
                <a:latin typeface="Cambria" panose="02040503050406030204" pitchFamily="18" charset="0"/>
                <a:ea typeface="Cambria" panose="02040503050406030204" pitchFamily="18" charset="0"/>
              </a:rPr>
              <a:t> xinh</a:t>
            </a:r>
            <a:r>
              <a:rPr lang="en-US" sz="3000" dirty="0">
                <a:solidFill>
                  <a:srgbClr val="233DC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2845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343150"/>
            <a:ext cx="11040973" cy="3416320"/>
          </a:xfrm>
          <a:prstGeom prst="rect">
            <a:avLst/>
          </a:prstGeom>
          <a:noFill/>
        </p:spPr>
        <p:txBody>
          <a:bodyPr wrap="square" rtlCol="0">
            <a:spAutoFit/>
          </a:bodyPr>
          <a:lstStyle/>
          <a:p>
            <a:pPr algn="just"/>
            <a:r>
              <a:rPr lang="en-US" sz="3600" b="1">
                <a:solidFill>
                  <a:srgbClr val="CC0066"/>
                </a:solidFill>
                <a:latin typeface="Cambria" panose="02040503050406030204" pitchFamily="18" charset="0"/>
                <a:ea typeface="Cambria" panose="02040503050406030204" pitchFamily="18" charset="0"/>
              </a:rPr>
              <a:t>    </a:t>
            </a:r>
            <a:r>
              <a:rPr lang="vi-VN" sz="3600" b="1">
                <a:solidFill>
                  <a:srgbClr val="CC0066"/>
                </a:solidFill>
                <a:latin typeface="Cambria" panose="02040503050406030204" pitchFamily="18" charset="0"/>
                <a:ea typeface="Cambria" panose="02040503050406030204" pitchFamily="18" charset="0"/>
              </a:rPr>
              <a:t>Mưa rơi lộp bộp trên mái nhà, chảy thành dòng xuống máng hứng nước của ba. Những cành cây cam, cây khế xòe rộng ra để hứng những dòng nước mát lành. Luống rau muống của mẹ trồng cười hả hê thích thú. Chỉ có những nụ hoa mười giờ là cụp mặt xuống buồn rầu.</a:t>
            </a:r>
            <a:endParaRPr lang="en-US" sz="3600" b="1">
              <a:solidFill>
                <a:srgbClr val="CC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23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0967" y="381213"/>
            <a:ext cx="4721114" cy="6043786"/>
          </a:xfrm>
          <a:prstGeom prst="rect">
            <a:avLst/>
          </a:prstGeom>
        </p:spPr>
      </p:pic>
      <p:grpSp>
        <p:nvGrpSpPr>
          <p:cNvPr id="11" name="Group 10"/>
          <p:cNvGrpSpPr/>
          <p:nvPr/>
        </p:nvGrpSpPr>
        <p:grpSpPr>
          <a:xfrm>
            <a:off x="5212081" y="1577136"/>
            <a:ext cx="6299198" cy="3915140"/>
            <a:chOff x="5212081" y="1577136"/>
            <a:chExt cx="6299198" cy="3915140"/>
          </a:xfrm>
        </p:grpSpPr>
        <p:pic>
          <p:nvPicPr>
            <p:cNvPr id="9" name="图片 5">
              <a:extLst>
                <a:ext uri="{FF2B5EF4-FFF2-40B4-BE49-F238E27FC236}">
                  <a16:creationId xmlns:a16="http://schemas.microsoft.com/office/drawing/2014/main" id="{6DDBA96F-107A-9AB9-3278-889C0D0DC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4" t="21456" r="4074" b="21456"/>
            <a:stretch/>
          </p:blipFill>
          <p:spPr>
            <a:xfrm>
              <a:off x="5212081" y="1577136"/>
              <a:ext cx="6299198" cy="3915140"/>
            </a:xfrm>
            <a:prstGeom prst="rect">
              <a:avLst/>
            </a:prstGeom>
          </p:spPr>
        </p:pic>
        <p:sp>
          <p:nvSpPr>
            <p:cNvPr id="10" name="TextBox 9"/>
            <p:cNvSpPr txBox="1"/>
            <p:nvPr/>
          </p:nvSpPr>
          <p:spPr>
            <a:xfrm>
              <a:off x="5904411" y="2289917"/>
              <a:ext cx="4728755" cy="2800767"/>
            </a:xfrm>
            <a:prstGeom prst="rect">
              <a:avLst/>
            </a:prstGeom>
            <a:noFill/>
          </p:spPr>
          <p:txBody>
            <a:bodyPr wrap="square" rtlCol="0">
              <a:spAutoFit/>
            </a:bodyPr>
            <a:lstStyle/>
            <a:p>
              <a:pPr algn="ctr"/>
              <a:r>
                <a:rPr lang="vi-VN" sz="4400" b="1" dirty="0">
                  <a:solidFill>
                    <a:schemeClr val="accent2">
                      <a:lumMod val="60000"/>
                      <a:lumOff val="40000"/>
                    </a:schemeClr>
                  </a:solidFill>
                  <a:latin typeface="Cambria" panose="02040503050406030204" pitchFamily="18" charset="0"/>
                  <a:ea typeface="Cambria" panose="02040503050406030204" pitchFamily="18" charset="0"/>
                </a:rPr>
                <a:t>Nói về một điều tưởng tượng mà em mong là có thật. </a:t>
              </a:r>
              <a:endParaRPr lang="en-US" sz="8000" b="1" dirty="0">
                <a:solidFill>
                  <a:schemeClr val="accent2">
                    <a:lumMod val="60000"/>
                    <a:lumOff val="4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 y="0"/>
            <a:ext cx="12193057" cy="6858594"/>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08861"/>
            <a:ext cx="1523956" cy="1508868"/>
          </a:xfrm>
          <a:prstGeom prst="rect">
            <a:avLst/>
          </a:prstGeom>
        </p:spPr>
      </p:pic>
      <p:pic>
        <p:nvPicPr>
          <p:cNvPr id="23" name="Picture 22"/>
          <p:cNvPicPr>
            <a:picLocks noChangeAspect="1"/>
          </p:cNvPicPr>
          <p:nvPr/>
        </p:nvPicPr>
        <p:blipFill>
          <a:blip r:embed="rId4"/>
          <a:stretch>
            <a:fillRect/>
          </a:stretch>
        </p:blipFill>
        <p:spPr>
          <a:xfrm>
            <a:off x="1296604" y="1099194"/>
            <a:ext cx="10546994" cy="3316511"/>
          </a:xfrm>
          <a:prstGeom prst="rect">
            <a:avLst/>
          </a:prstGeom>
        </p:spPr>
      </p:pic>
      <p:pic>
        <p:nvPicPr>
          <p:cNvPr id="25" name="Picture 24"/>
          <p:cNvPicPr>
            <a:picLocks noChangeAspect="1"/>
          </p:cNvPicPr>
          <p:nvPr/>
        </p:nvPicPr>
        <p:blipFill>
          <a:blip r:embed="rId5"/>
          <a:stretch>
            <a:fillRect/>
          </a:stretch>
        </p:blipFill>
        <p:spPr>
          <a:xfrm>
            <a:off x="8100330" y="4216338"/>
            <a:ext cx="3743268" cy="1072989"/>
          </a:xfrm>
          <a:prstGeom prst="rect">
            <a:avLst/>
          </a:prstGeom>
        </p:spPr>
      </p:pic>
      <p:pic>
        <p:nvPicPr>
          <p:cNvPr id="26"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39" t="51771" r="50772"/>
          <a:stretch/>
        </p:blipFill>
        <p:spPr>
          <a:xfrm flipH="1">
            <a:off x="9986282" y="140576"/>
            <a:ext cx="1857316" cy="2651061"/>
          </a:xfrm>
          <a:prstGeom prst="rect">
            <a:avLst/>
          </a:prstGeom>
        </p:spPr>
      </p:pic>
      <p:pic>
        <p:nvPicPr>
          <p:cNvPr id="27"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6549"/>
          <a:stretch/>
        </p:blipFill>
        <p:spPr>
          <a:xfrm>
            <a:off x="7157767" y="319671"/>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29" name="Picture 28"/>
          <p:cNvPicPr>
            <a:picLocks noChangeAspect="1"/>
          </p:cNvPicPr>
          <p:nvPr/>
        </p:nvPicPr>
        <p:blipFill>
          <a:blip r:embed="rId8"/>
          <a:stretch>
            <a:fillRect/>
          </a:stretch>
        </p:blipFill>
        <p:spPr>
          <a:xfrm>
            <a:off x="4423029" y="140576"/>
            <a:ext cx="3383573" cy="1347333"/>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8ADF2618-D1E7-751B-BB4F-AC045331738D}"/>
              </a:ext>
            </a:extLst>
          </p:cNvPr>
          <p:cNvGrpSpPr/>
          <p:nvPr/>
        </p:nvGrpSpPr>
        <p:grpSpPr>
          <a:xfrm>
            <a:off x="91439" y="-209006"/>
            <a:ext cx="12239897" cy="7236825"/>
            <a:chOff x="685100" y="634416"/>
            <a:chExt cx="10821800" cy="6005870"/>
          </a:xfrm>
        </p:grpSpPr>
        <p:pic>
          <p:nvPicPr>
            <p:cNvPr id="3" name="图片 17">
              <a:extLst>
                <a:ext uri="{FF2B5EF4-FFF2-40B4-BE49-F238E27FC236}">
                  <a16:creationId xmlns:a16="http://schemas.microsoft.com/office/drawing/2014/main" id="{6123F084-A8B9-25C6-A981-08512A6B2A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5384802" y="634416"/>
              <a:ext cx="6122098" cy="6005870"/>
            </a:xfrm>
            <a:prstGeom prst="rect">
              <a:avLst/>
            </a:prstGeom>
          </p:spPr>
        </p:pic>
        <p:pic>
          <p:nvPicPr>
            <p:cNvPr id="4" name="图片 3">
              <a:extLst>
                <a:ext uri="{FF2B5EF4-FFF2-40B4-BE49-F238E27FC236}">
                  <a16:creationId xmlns:a16="http://schemas.microsoft.com/office/drawing/2014/main" id="{2CEBD8C9-4278-F605-C4E0-EE1E065F13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23"/>
            <a:stretch/>
          </p:blipFill>
          <p:spPr>
            <a:xfrm>
              <a:off x="685100" y="634416"/>
              <a:ext cx="4699702" cy="6005870"/>
            </a:xfrm>
            <a:prstGeom prst="rect">
              <a:avLst/>
            </a:prstGeom>
          </p:spPr>
        </p:pic>
      </p:gr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3030583" y="259001"/>
            <a:ext cx="5590902" cy="1170317"/>
          </a:xfrm>
          <a:prstGeom prst="rect">
            <a:avLst/>
          </a:prstGeom>
        </p:spPr>
      </p:pic>
      <p:sp>
        <p:nvSpPr>
          <p:cNvPr id="6" name="TextBox 5"/>
          <p:cNvSpPr txBox="1"/>
          <p:nvPr/>
        </p:nvSpPr>
        <p:spPr>
          <a:xfrm>
            <a:off x="901337" y="1280158"/>
            <a:ext cx="10463349" cy="4693593"/>
          </a:xfrm>
          <a:prstGeom prst="rect">
            <a:avLst/>
          </a:prstGeom>
          <a:noFill/>
        </p:spPr>
        <p:txBody>
          <a:bodyPr wrap="square" rtlCol="0">
            <a:spAutoFit/>
          </a:bodyPr>
          <a:lstStyle/>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2300">
                <a:solidFill>
                  <a:schemeClr val="accent3">
                    <a:lumMod val="75000"/>
                  </a:schemeClr>
                </a:solidFill>
                <a:latin typeface="Cambria" panose="02040503050406030204" pitchFamily="18" charset="0"/>
                <a:ea typeface="Cambria" panose="02040503050406030204" pitchFamily="18" charset="0"/>
              </a:rPr>
              <a:t>- Đọc đúng từ ngữ, câu, đoạn và toàn bộ câu chuyện </a:t>
            </a:r>
            <a:r>
              <a:rPr lang="en-US" sz="2300" i="1">
                <a:solidFill>
                  <a:schemeClr val="accent3">
                    <a:lumMod val="75000"/>
                  </a:schemeClr>
                </a:solidFill>
                <a:latin typeface="Cambria" panose="02040503050406030204" pitchFamily="18" charset="0"/>
                <a:ea typeface="Cambria" panose="02040503050406030204" pitchFamily="18" charset="0"/>
              </a:rPr>
              <a:t>Bức tường có nhiều phép lạ.</a:t>
            </a:r>
            <a:r>
              <a:rPr lang="en-US" sz="2300">
                <a:solidFill>
                  <a:schemeClr val="accent3">
                    <a:lumMod val="75000"/>
                  </a:schemeClr>
                </a:solidFill>
                <a:latin typeface="Cambria" panose="02040503050406030204" pitchFamily="18" charset="0"/>
                <a:ea typeface="Cambria" panose="02040503050406030204" pitchFamily="18" charset="0"/>
              </a:rPr>
              <a:t> Biết đọc diễn cảm các từ ngữ và các đoạn hội thoại phù hợp vói tâm lí, cảm xúc của nhân vật. </a:t>
            </a:r>
          </a:p>
          <a:p>
            <a:pPr algn="just"/>
            <a:r>
              <a:rPr lang="en-US" sz="2300">
                <a:solidFill>
                  <a:schemeClr val="accent3">
                    <a:lumMod val="75000"/>
                  </a:schemeClr>
                </a:solidFill>
                <a:latin typeface="Cambria" panose="02040503050406030204" pitchFamily="18" charset="0"/>
                <a:ea typeface="Cambria" panose="02040503050406030204" pitchFamily="18" charset="0"/>
              </a:rPr>
              <a:t>-  Hiểu được nội dung bài; Nhận biết được các sự việc xảy ra trong câu chuyện. Hiểu suy nghĩ, cảm xúc của nhân vật dựa vào hành động, việc làm và lời nói của nhân vật. Hiểu điều tác giả muốn nói qua câu chuyện: Để làm một bài văn nói chung và văn miêu tả nói riêng, chúng ta cấn phối hợp giữa quan sát thực tế và tưởng tượng, tái hiện lại những hình ảnh đã từng gặp trong trí nhớ.</a:t>
            </a:r>
          </a:p>
          <a:p>
            <a:pPr algn="just"/>
            <a:r>
              <a:rPr lang="en-US" sz="2300">
                <a:solidFill>
                  <a:schemeClr val="accent3">
                    <a:lumMod val="75000"/>
                  </a:schemeClr>
                </a:solidFill>
                <a:latin typeface="Cambria" panose="02040503050406030204" pitchFamily="18" charset="0"/>
                <a:ea typeface="Cambria" panose="02040503050406030204" pitchFamily="18" charset="0"/>
              </a:rPr>
              <a:t>- Biết đọc diễn cảm lời của các nhân vật trong câu chuyện; </a:t>
            </a:r>
          </a:p>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chung: </a:t>
            </a:r>
            <a:r>
              <a:rPr lang="en-US" sz="2300">
                <a:solidFill>
                  <a:schemeClr val="accent3">
                    <a:lumMod val="75000"/>
                  </a:schemeClr>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300" b="1">
                <a:solidFill>
                  <a:schemeClr val="accent3">
                    <a:lumMod val="75000"/>
                  </a:schemeClr>
                </a:solidFill>
                <a:latin typeface="Cambria" panose="02040503050406030204" pitchFamily="18" charset="0"/>
                <a:ea typeface="Cambria" panose="02040503050406030204" pitchFamily="18" charset="0"/>
              </a:rPr>
              <a:t>* Phẩm chất: </a:t>
            </a:r>
            <a:r>
              <a:rPr lang="en-US" sz="2300">
                <a:solidFill>
                  <a:schemeClr val="accent3">
                    <a:lumMod val="75000"/>
                  </a:schemeClr>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331335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6" name="Picture 5"/>
          <p:cNvPicPr>
            <a:picLocks noChangeAspect="1"/>
          </p:cNvPicPr>
          <p:nvPr/>
        </p:nvPicPr>
        <p:blipFill>
          <a:blip r:embed="rId5"/>
          <a:stretch>
            <a:fillRect/>
          </a:stretch>
        </p:blipFill>
        <p:spPr>
          <a:xfrm>
            <a:off x="3653861" y="2324743"/>
            <a:ext cx="4797808" cy="3572543"/>
          </a:xfrm>
          <a:prstGeom prst="rect">
            <a:avLst/>
          </a:prstGeom>
        </p:spPr>
      </p:pic>
    </p:spTree>
    <p:extLst>
      <p:ext uri="{BB962C8B-B14F-4D97-AF65-F5344CB8AC3E}">
        <p14:creationId xmlns:p14="http://schemas.microsoft.com/office/powerpoint/2010/main" val="9111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3857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3" name="Group 12"/>
          <p:cNvGrpSpPr/>
          <p:nvPr/>
        </p:nvGrpSpPr>
        <p:grpSpPr>
          <a:xfrm>
            <a:off x="1154809" y="2845441"/>
            <a:ext cx="9595922" cy="1024244"/>
            <a:chOff x="1154809" y="2845441"/>
            <a:chExt cx="9595922" cy="1024244"/>
          </a:xfrm>
        </p:grpSpPr>
        <p:sp>
          <p:nvSpPr>
            <p:cNvPr id="3"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4" name="组合 55"/>
            <p:cNvGrpSpPr/>
            <p:nvPr/>
          </p:nvGrpSpPr>
          <p:grpSpPr>
            <a:xfrm>
              <a:off x="1286860" y="2921984"/>
              <a:ext cx="703801" cy="830997"/>
              <a:chOff x="8271075" y="7716909"/>
              <a:chExt cx="545369" cy="666081"/>
            </a:xfrm>
          </p:grpSpPr>
          <p:sp>
            <p:nvSpPr>
              <p:cNvPr id="5"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6" name="文本框 144"/>
              <p:cNvSpPr txBox="1"/>
              <p:nvPr/>
            </p:nvSpPr>
            <p:spPr>
              <a:xfrm>
                <a:off x="8391254" y="7716909"/>
                <a:ext cx="350535"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1</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7" name="TextBox 6"/>
            <p:cNvSpPr txBox="1"/>
            <p:nvPr/>
          </p:nvSpPr>
          <p:spPr>
            <a:xfrm>
              <a:off x="2049410" y="2983539"/>
              <a:ext cx="8609881" cy="707886"/>
            </a:xfrm>
            <a:prstGeom prst="rect">
              <a:avLst/>
            </a:prstGeom>
            <a:noFill/>
          </p:spPr>
          <p:txBody>
            <a:bodyPr wrap="square" rtlCol="0">
              <a:spAutoFit/>
            </a:bodyPr>
            <a:lstStyle/>
            <a:p>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bảo</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Quy</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cách</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1154809" y="4199624"/>
            <a:ext cx="9883065" cy="1024244"/>
            <a:chOff x="1154809" y="2845441"/>
            <a:chExt cx="9883065" cy="1024244"/>
          </a:xfrm>
        </p:grpSpPr>
        <p:sp>
          <p:nvSpPr>
            <p:cNvPr id="15"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16" name="组合 55"/>
            <p:cNvGrpSpPr/>
            <p:nvPr/>
          </p:nvGrpSpPr>
          <p:grpSpPr>
            <a:xfrm>
              <a:off x="1286860" y="2921984"/>
              <a:ext cx="703801" cy="830997"/>
              <a:chOff x="8271075" y="7716909"/>
              <a:chExt cx="545369" cy="666081"/>
            </a:xfrm>
          </p:grpSpPr>
          <p:sp>
            <p:nvSpPr>
              <p:cNvPr id="18"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文本框 144"/>
              <p:cNvSpPr txBox="1"/>
              <p:nvPr/>
            </p:nvSpPr>
            <p:spPr>
              <a:xfrm>
                <a:off x="8352126" y="7716909"/>
                <a:ext cx="428791"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2</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17" name="TextBox 16"/>
            <p:cNvSpPr txBox="1"/>
            <p:nvPr/>
          </p:nvSpPr>
          <p:spPr>
            <a:xfrm>
              <a:off x="2049410" y="2983539"/>
              <a:ext cx="8988464"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Tiếp đến… </a:t>
              </a:r>
              <a:r>
                <a:rPr lang="en-US" sz="4000" b="1" i="1">
                  <a:solidFill>
                    <a:srgbClr val="FFFF00"/>
                  </a:solidFill>
                  <a:latin typeface="Cambria" panose="02040503050406030204" pitchFamily="18" charset="0"/>
                  <a:ea typeface="Cambria" panose="02040503050406030204" pitchFamily="18" charset="0"/>
                  <a:cs typeface="Arial" panose="020B0604020202020204" pitchFamily="34" charset="0"/>
                </a:rPr>
                <a:t>trời đang nắng thì mưa</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1161603" y="5518431"/>
            <a:ext cx="9595922" cy="1024244"/>
            <a:chOff x="1154809" y="2845441"/>
            <a:chExt cx="9595922" cy="1024244"/>
          </a:xfrm>
        </p:grpSpPr>
        <p:sp>
          <p:nvSpPr>
            <p:cNvPr id="21"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22" name="组合 55"/>
            <p:cNvGrpSpPr/>
            <p:nvPr/>
          </p:nvGrpSpPr>
          <p:grpSpPr>
            <a:xfrm>
              <a:off x="1286860" y="2921984"/>
              <a:ext cx="703801" cy="830997"/>
              <a:chOff x="8271075" y="7716909"/>
              <a:chExt cx="545369" cy="666081"/>
            </a:xfrm>
          </p:grpSpPr>
          <p:sp>
            <p:nvSpPr>
              <p:cNvPr id="24"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5" name="文本框 144"/>
              <p:cNvSpPr txBox="1"/>
              <p:nvPr/>
            </p:nvSpPr>
            <p:spPr>
              <a:xfrm>
                <a:off x="8335358" y="7716909"/>
                <a:ext cx="462329"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dirty="0">
                    <a:solidFill>
                      <a:srgbClr val="FFFF00"/>
                    </a:solidFill>
                    <a:latin typeface="#9Slide07 Crocante" panose="02000000000000000000" pitchFamily="2" charset="0"/>
                    <a:ea typeface="Cambria" panose="02040503050406030204" pitchFamily="18" charset="0"/>
                    <a:cs typeface="+mn-ea"/>
                    <a:sym typeface="思源黑体 CN Regular" panose="020B0500000000000000" pitchFamily="34" charset="-122"/>
                  </a:rPr>
                  <a:t>3</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23" name="TextBox 22"/>
            <p:cNvSpPr txBox="1"/>
            <p:nvPr/>
          </p:nvSpPr>
          <p:spPr>
            <a:xfrm>
              <a:off x="2049410" y="2983539"/>
              <a:ext cx="8609881"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5518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65749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970">
      <a:dk1>
        <a:srgbClr val="3F3F3F"/>
      </a:dk1>
      <a:lt1>
        <a:sysClr val="window" lastClr="FFFFFF"/>
      </a:lt1>
      <a:dk2>
        <a:srgbClr val="44546A"/>
      </a:dk2>
      <a:lt2>
        <a:srgbClr val="E7E6E6"/>
      </a:lt2>
      <a:accent1>
        <a:srgbClr val="162E6F"/>
      </a:accent1>
      <a:accent2>
        <a:srgbClr val="162E6F"/>
      </a:accent2>
      <a:accent3>
        <a:srgbClr val="162E6F"/>
      </a:accent3>
      <a:accent4>
        <a:srgbClr val="162E6F"/>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977</Words>
  <Application>Microsoft Office PowerPoint</Application>
  <PresentationFormat>Widescreen</PresentationFormat>
  <Paragraphs>61</Paragraphs>
  <Slides>24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#9Slide07 Crocante</vt:lpstr>
      <vt:lpstr>#9Slide07 HoneyCream</vt:lpstr>
      <vt:lpstr>Arial</vt:lpstr>
      <vt:lpstr>Calibri</vt:lpstr>
      <vt:lpstr>Cambria</vt:lpstr>
      <vt:lpstr>UTM Avo</vt:lpstr>
      <vt:lpstr>UTM Futura Extra</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lan anh</cp:lastModifiedBy>
  <cp:revision>39</cp:revision>
  <dcterms:created xsi:type="dcterms:W3CDTF">2023-10-07T16:29:36Z</dcterms:created>
  <dcterms:modified xsi:type="dcterms:W3CDTF">2023-11-19T05:26:48Z</dcterms:modified>
</cp:coreProperties>
</file>