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57" r:id="rId3"/>
    <p:sldId id="259" r:id="rId4"/>
    <p:sldId id="284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9" r:id="rId14"/>
    <p:sldId id="267" r:id="rId15"/>
    <p:sldId id="274" r:id="rId16"/>
    <p:sldId id="277" r:id="rId17"/>
    <p:sldId id="275" r:id="rId18"/>
    <p:sldId id="276" r:id="rId19"/>
    <p:sldId id="272" r:id="rId20"/>
    <p:sldId id="278" r:id="rId21"/>
    <p:sldId id="279" r:id="rId22"/>
    <p:sldId id="280" r:id="rId23"/>
    <p:sldId id="281" r:id="rId24"/>
    <p:sldId id="28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FA1"/>
    <a:srgbClr val="3D5F7B"/>
    <a:srgbClr val="FF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60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5EDE3-58CC-46AF-8DAE-11BFE79BE173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EF933-1184-403A-ABE4-54DC1435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9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0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6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450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slide 1.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1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69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DCF3-2FA2-8B73-3890-316DDCD1F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DD194-68A6-65E2-190A-BDF39204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003E9-FB9D-E99C-0B01-D7D9011D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B65D5-E655-882F-151A-E3D52A4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6DE5-61BD-0697-D78F-D0BF4B51E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B17C-F4C4-00BA-CE47-FCB1E7F0B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791A8-3A93-4CA5-07E9-BF80CC7E2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AB94D-63CE-A91C-8F55-EA9AC6FF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19177-E766-C7DE-7085-321B94A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F152D-BEFB-4B7A-2231-2B753BC0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4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B1C08-D7F8-86D2-CD53-896F9A36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90189-8006-25F4-3B21-5BB66F3AE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26B27-B795-F63B-0385-EDC9B3D9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EB2EEF-5A57-6313-B348-F2C6E017C2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C13C2-63BC-7B97-D141-71F85BC3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D8CE7-DD27-9890-9E28-53A10355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0EB2-0603-0F87-83EA-EB4E79192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6A0E3-5B87-7ACC-0A9B-8FC6AE3E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5F7C-6B55-34B6-2356-157AA7035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6D3DA5-B75E-FE06-B211-C4B483108B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712C74-3935-56E8-D9D3-977899DDD4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A3DB4-FFD2-9985-37A4-5FB0EAF6CD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727953-5036-ACBA-B64C-95CA1AE9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EA860E-2DA3-5286-DF09-F0747E8D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BF060-904C-B958-1175-56931F06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10FD3-B9DD-F424-0FD8-89CB9515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8435E-E2D1-9898-92A8-56543F65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ADAAFA-0608-6BFF-ED86-2DD1FE8B3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73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8709-6180-6979-7D84-0B4C065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0B1C8-A990-3B5D-A67E-35F4581CA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95DB7-AD32-4972-5975-CDD3904AC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42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B19AB-A91B-4B1C-DAA3-695B7F46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065E-54DF-A7C2-A019-661D6566C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5DBD3-9096-866C-4DD1-D6B21E1C1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6EAA6-7BF2-2CB2-09B4-07CFD6791F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9B380E-54A3-1B53-E51C-37C41F769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13777-4BEE-B902-166C-38D35125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6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9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A0B50-58FC-61E5-FAB7-8BF77150D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8948C4-7373-D8E2-BE83-81AD64E871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8084A4-38B5-22AF-FDFA-36381F52E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DB36C-601C-019B-E03D-47DF0EEC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C9709-DA3C-4B6B-B82D-F121A26C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1EB140-8AF5-6702-7E4E-C4E6DA0E9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5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1EB61-9599-621F-3353-1F6DD8E25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70494-4E97-A5EC-1F15-16EA8BABB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A6E82-449A-2763-8E12-48155196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2453A-3684-2DA6-60BD-330F9F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5C4ED-F25F-145D-627B-271ADCEF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1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635BB-A4DB-8CAE-3F86-D5C87DE6E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4F340-5470-12EF-788D-502E3313E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7E10-1E70-D163-4548-FCB46EBCAF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7DA42-45E3-4812-90E8-D99CA90DE4E1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14/11/2023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113C-8040-E19D-263F-0E965B9AC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41D30-0B22-CD90-7577-AFD0149B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5CE22-DF47-4DAC-976B-5A257DB2A2F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3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6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7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976A32B-3597-4FC3-A2F6-41F06F7F04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3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id="{04FF7391-EA33-4A6D-A33F-09D4FA1A7D0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4785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2.svg"/><Relationship Id="rId18" Type="http://schemas.openxmlformats.org/officeDocument/2006/relationships/image" Target="../media/image88.svg"/><Relationship Id="rId3" Type="http://schemas.openxmlformats.org/officeDocument/2006/relationships/image" Target="../media/image52.svg"/><Relationship Id="rId7" Type="http://schemas.openxmlformats.org/officeDocument/2006/relationships/image" Target="../media/image79.svg"/><Relationship Id="rId12" Type="http://schemas.openxmlformats.org/officeDocument/2006/relationships/image" Target="../media/image11.png"/><Relationship Id="rId17" Type="http://schemas.openxmlformats.org/officeDocument/2006/relationships/image" Target="../media/image87.png"/><Relationship Id="rId2" Type="http://schemas.openxmlformats.org/officeDocument/2006/relationships/image" Target="../media/image51.png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7.png"/><Relationship Id="rId3" Type="http://schemas.openxmlformats.org/officeDocument/2006/relationships/image" Target="../media/image86.svg"/><Relationship Id="rId7" Type="http://schemas.openxmlformats.org/officeDocument/2006/relationships/image" Target="../media/image98.svg"/><Relationship Id="rId12" Type="http://schemas.openxmlformats.org/officeDocument/2006/relationships/image" Target="../media/image8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5" Type="http://schemas.openxmlformats.org/officeDocument/2006/relationships/image" Target="../media/image103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Relationship Id="rId14" Type="http://schemas.openxmlformats.org/officeDocument/2006/relationships/image" Target="../media/image8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1.xml"/><Relationship Id="rId3" Type="http://schemas.openxmlformats.org/officeDocument/2006/relationships/audio" Target="../media/audio1.wav"/><Relationship Id="rId7" Type="http://schemas.openxmlformats.org/officeDocument/2006/relationships/image" Target="../media/image117.png"/><Relationship Id="rId12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22.xml"/><Relationship Id="rId5" Type="http://schemas.openxmlformats.org/officeDocument/2006/relationships/image" Target="../media/image116.png"/><Relationship Id="rId15" Type="http://schemas.openxmlformats.org/officeDocument/2006/relationships/image" Target="../media/image120.png"/><Relationship Id="rId10" Type="http://schemas.openxmlformats.org/officeDocument/2006/relationships/image" Target="../media/image118.png"/><Relationship Id="rId4" Type="http://schemas.openxmlformats.org/officeDocument/2006/relationships/image" Target="../media/image115.png"/><Relationship Id="rId9" Type="http://schemas.openxmlformats.org/officeDocument/2006/relationships/slide" Target="slide23.xml"/><Relationship Id="rId1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gif"/><Relationship Id="rId3" Type="http://schemas.openxmlformats.org/officeDocument/2006/relationships/audio" Target="../media/audio2.wav"/><Relationship Id="rId7" Type="http://schemas.openxmlformats.org/officeDocument/2006/relationships/image" Target="../media/image123.png"/><Relationship Id="rId12" Type="http://schemas.openxmlformats.org/officeDocument/2006/relationships/slide" Target="slide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audio" Target="../media/audio3.wav"/><Relationship Id="rId9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gif"/><Relationship Id="rId3" Type="http://schemas.openxmlformats.org/officeDocument/2006/relationships/audio" Target="../media/audio3.wav"/><Relationship Id="rId7" Type="http://schemas.openxmlformats.org/officeDocument/2006/relationships/image" Target="../media/image123.png"/><Relationship Id="rId12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audio" Target="../media/audio4.wav"/><Relationship Id="rId9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gif"/><Relationship Id="rId3" Type="http://schemas.openxmlformats.org/officeDocument/2006/relationships/audio" Target="../media/audio4.wav"/><Relationship Id="rId7" Type="http://schemas.openxmlformats.org/officeDocument/2006/relationships/image" Target="../media/image123.png"/><Relationship Id="rId12" Type="http://schemas.openxmlformats.org/officeDocument/2006/relationships/slide" Target="slide1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audio" Target="../media/audio3.wav"/><Relationship Id="rId9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gif"/><Relationship Id="rId3" Type="http://schemas.openxmlformats.org/officeDocument/2006/relationships/audio" Target="../media/audio5.wav"/><Relationship Id="rId7" Type="http://schemas.openxmlformats.org/officeDocument/2006/relationships/image" Target="../media/image123.png"/><Relationship Id="rId12" Type="http://schemas.openxmlformats.org/officeDocument/2006/relationships/slide" Target="slide1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audio" Target="../media/audio6.wav"/><Relationship Id="rId9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svg"/><Relationship Id="rId18" Type="http://schemas.openxmlformats.org/officeDocument/2006/relationships/image" Target="../media/image20.svg"/><Relationship Id="rId3" Type="http://schemas.openxmlformats.org/officeDocument/2006/relationships/image" Target="../media/image130.svg"/><Relationship Id="rId7" Type="http://schemas.openxmlformats.org/officeDocument/2006/relationships/image" Target="../media/image134.svg"/><Relationship Id="rId12" Type="http://schemas.openxmlformats.org/officeDocument/2006/relationships/image" Target="../media/image139.png"/><Relationship Id="rId17" Type="http://schemas.openxmlformats.org/officeDocument/2006/relationships/image" Target="../media/image19.png"/><Relationship Id="rId2" Type="http://schemas.openxmlformats.org/officeDocument/2006/relationships/image" Target="../media/image129.pn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138.svg"/><Relationship Id="rId5" Type="http://schemas.openxmlformats.org/officeDocument/2006/relationships/image" Target="../media/image132.svg"/><Relationship Id="rId15" Type="http://schemas.openxmlformats.org/officeDocument/2006/relationships/image" Target="../media/image12.sv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hyperlink" Target="https://www.youtube.com/watch?v=5he1sCixSLM&amp;t=5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4.svg"/><Relationship Id="rId7" Type="http://schemas.openxmlformats.org/officeDocument/2006/relationships/image" Target="../media/image64.svg"/><Relationship Id="rId12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0.svg"/><Relationship Id="rId5" Type="http://schemas.openxmlformats.org/officeDocument/2006/relationships/image" Target="../media/image56.sv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sv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svg"/><Relationship Id="rId7" Type="http://schemas.openxmlformats.org/officeDocument/2006/relationships/image" Target="../media/image69.svg"/><Relationship Id="rId12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svg"/><Relationship Id="rId5" Type="http://schemas.openxmlformats.org/officeDocument/2006/relationships/image" Target="../media/image14.svg"/><Relationship Id="rId10" Type="http://schemas.openxmlformats.org/officeDocument/2006/relationships/image" Target="../media/image72.png"/><Relationship Id="rId4" Type="http://schemas.openxmlformats.org/officeDocument/2006/relationships/image" Target="../media/image13.png"/><Relationship Id="rId9" Type="http://schemas.openxmlformats.org/officeDocument/2006/relationships/image" Target="../media/image7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3" Type="http://schemas.openxmlformats.org/officeDocument/2006/relationships/image" Target="../media/image28.svg"/><Relationship Id="rId21" Type="http://schemas.openxmlformats.org/officeDocument/2006/relationships/image" Target="../media/image46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19" Type="http://schemas.openxmlformats.org/officeDocument/2006/relationships/image" Target="../media/image44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Relationship Id="rId22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5517" y="4480205"/>
            <a:ext cx="3911216" cy="3911216"/>
          </a:xfrm>
          <a:custGeom>
            <a:avLst/>
            <a:gdLst/>
            <a:ahLst/>
            <a:cxnLst/>
            <a:rect l="l" t="t" r="r" b="b"/>
            <a:pathLst>
              <a:path w="5866824" h="5866824">
                <a:moveTo>
                  <a:pt x="0" y="0"/>
                </a:moveTo>
                <a:lnTo>
                  <a:pt x="5866824" y="0"/>
                </a:lnTo>
                <a:lnTo>
                  <a:pt x="5866824" y="5866824"/>
                </a:lnTo>
                <a:lnTo>
                  <a:pt x="0" y="58668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31029">
            <a:off x="8476209" y="-1136582"/>
            <a:ext cx="5358667" cy="3717575"/>
          </a:xfrm>
          <a:custGeom>
            <a:avLst/>
            <a:gdLst/>
            <a:ahLst/>
            <a:cxnLst/>
            <a:rect l="l" t="t" r="r" b="b"/>
            <a:pathLst>
              <a:path w="8038001" h="5576363">
                <a:moveTo>
                  <a:pt x="0" y="0"/>
                </a:moveTo>
                <a:lnTo>
                  <a:pt x="8038000" y="0"/>
                </a:lnTo>
                <a:lnTo>
                  <a:pt x="8038000" y="5576363"/>
                </a:lnTo>
                <a:lnTo>
                  <a:pt x="0" y="55763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74080" y="-685800"/>
            <a:ext cx="3169664" cy="2743200"/>
          </a:xfrm>
          <a:custGeom>
            <a:avLst/>
            <a:gdLst/>
            <a:ahLst/>
            <a:cxnLst/>
            <a:rect l="l" t="t" r="r" b="b"/>
            <a:pathLst>
              <a:path w="4754496" h="4114800">
                <a:moveTo>
                  <a:pt x="0" y="0"/>
                </a:moveTo>
                <a:lnTo>
                  <a:pt x="4754496" y="0"/>
                </a:lnTo>
                <a:lnTo>
                  <a:pt x="47544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85517" y="4971989"/>
            <a:ext cx="2861897" cy="2289517"/>
          </a:xfrm>
          <a:custGeom>
            <a:avLst/>
            <a:gdLst/>
            <a:ahLst/>
            <a:cxnLst/>
            <a:rect l="l" t="t" r="r" b="b"/>
            <a:pathLst>
              <a:path w="4292845" h="3434276">
                <a:moveTo>
                  <a:pt x="0" y="0"/>
                </a:moveTo>
                <a:lnTo>
                  <a:pt x="4292844" y="0"/>
                </a:lnTo>
                <a:lnTo>
                  <a:pt x="4292844" y="3434275"/>
                </a:lnTo>
                <a:lnTo>
                  <a:pt x="0" y="3434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146407" y="4534720"/>
            <a:ext cx="2971800" cy="2631394"/>
          </a:xfrm>
          <a:custGeom>
            <a:avLst/>
            <a:gdLst/>
            <a:ahLst/>
            <a:cxnLst/>
            <a:rect l="l" t="t" r="r" b="b"/>
            <a:pathLst>
              <a:path w="4457700" h="3947091">
                <a:moveTo>
                  <a:pt x="0" y="0"/>
                </a:moveTo>
                <a:lnTo>
                  <a:pt x="4457700" y="0"/>
                </a:lnTo>
                <a:lnTo>
                  <a:pt x="4457700" y="3947091"/>
                </a:lnTo>
                <a:lnTo>
                  <a:pt x="0" y="3947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53435" y="3975711"/>
            <a:ext cx="4876800" cy="420624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08758">
            <a:off x="5470715" y="6036057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408758">
            <a:off x="11334422" y="3222222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4874" y="3770143"/>
            <a:ext cx="2857500" cy="2743200"/>
          </a:xfrm>
          <a:custGeom>
            <a:avLst/>
            <a:gdLst/>
            <a:ahLst/>
            <a:cxnLst/>
            <a:rect l="l" t="t" r="r" b="b"/>
            <a:pathLst>
              <a:path w="4286250" h="4114800">
                <a:moveTo>
                  <a:pt x="0" y="0"/>
                </a:moveTo>
                <a:lnTo>
                  <a:pt x="4286250" y="0"/>
                </a:lnTo>
                <a:lnTo>
                  <a:pt x="42862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292421">
            <a:off x="271765" y="223888"/>
            <a:ext cx="2420239" cy="1921065"/>
          </a:xfrm>
          <a:custGeom>
            <a:avLst/>
            <a:gdLst/>
            <a:ahLst/>
            <a:cxnLst/>
            <a:rect l="l" t="t" r="r" b="b"/>
            <a:pathLst>
              <a:path w="3630358" h="2881597">
                <a:moveTo>
                  <a:pt x="0" y="0"/>
                </a:moveTo>
                <a:lnTo>
                  <a:pt x="3630358" y="0"/>
                </a:lnTo>
                <a:lnTo>
                  <a:pt x="3630358" y="2881596"/>
                </a:lnTo>
                <a:lnTo>
                  <a:pt x="0" y="28815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672755" y="1568926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3" y="0"/>
                </a:lnTo>
                <a:lnTo>
                  <a:pt x="6413563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312" y="-65980"/>
            <a:ext cx="1911039" cy="19110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00649" y="582870"/>
            <a:ext cx="5169856" cy="21276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40962" y="2305690"/>
            <a:ext cx="1457070" cy="12375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77465" y="2005979"/>
            <a:ext cx="7187807" cy="13534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594112" y="3015284"/>
            <a:ext cx="4993057" cy="16277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17163" y="4761755"/>
            <a:ext cx="5944115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411842" flipH="1">
            <a:off x="1016749" y="2822827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43020" y="4241737"/>
            <a:ext cx="4305962" cy="2458313"/>
          </a:xfrm>
          <a:custGeom>
            <a:avLst/>
            <a:gdLst/>
            <a:ahLst/>
            <a:cxnLst/>
            <a:rect l="l" t="t" r="r" b="b"/>
            <a:pathLst>
              <a:path w="6458943" h="3687469">
                <a:moveTo>
                  <a:pt x="0" y="0"/>
                </a:moveTo>
                <a:lnTo>
                  <a:pt x="6458942" y="0"/>
                </a:lnTo>
                <a:lnTo>
                  <a:pt x="6458942" y="3687470"/>
                </a:lnTo>
                <a:lnTo>
                  <a:pt x="0" y="3687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951394" flipH="1">
            <a:off x="850777" y="4962453"/>
            <a:ext cx="1468111" cy="1412056"/>
          </a:xfrm>
          <a:custGeom>
            <a:avLst/>
            <a:gdLst/>
            <a:ahLst/>
            <a:cxnLst/>
            <a:rect l="l" t="t" r="r" b="b"/>
            <a:pathLst>
              <a:path w="2202166" h="2118084">
                <a:moveTo>
                  <a:pt x="2202166" y="0"/>
                </a:moveTo>
                <a:lnTo>
                  <a:pt x="0" y="0"/>
                </a:lnTo>
                <a:lnTo>
                  <a:pt x="0" y="2118083"/>
                </a:lnTo>
                <a:lnTo>
                  <a:pt x="2202166" y="2118083"/>
                </a:lnTo>
                <a:lnTo>
                  <a:pt x="220216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78131">
            <a:off x="10139967" y="4834944"/>
            <a:ext cx="1057657" cy="1647908"/>
          </a:xfrm>
          <a:custGeom>
            <a:avLst/>
            <a:gdLst/>
            <a:ahLst/>
            <a:cxnLst/>
            <a:rect l="l" t="t" r="r" b="b"/>
            <a:pathLst>
              <a:path w="1586486" h="2471862">
                <a:moveTo>
                  <a:pt x="0" y="0"/>
                </a:moveTo>
                <a:lnTo>
                  <a:pt x="1586486" y="0"/>
                </a:lnTo>
                <a:lnTo>
                  <a:pt x="1586486" y="2471862"/>
                </a:lnTo>
                <a:lnTo>
                  <a:pt x="0" y="24718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80471">
            <a:off x="9840421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880471">
            <a:off x="-666202" y="-1051776"/>
            <a:ext cx="2589703" cy="2627927"/>
          </a:xfrm>
          <a:custGeom>
            <a:avLst/>
            <a:gdLst/>
            <a:ahLst/>
            <a:cxnLst/>
            <a:rect l="l" t="t" r="r" b="b"/>
            <a:pathLst>
              <a:path w="3884554" h="3941891">
                <a:moveTo>
                  <a:pt x="0" y="0"/>
                </a:moveTo>
                <a:lnTo>
                  <a:pt x="3884554" y="0"/>
                </a:lnTo>
                <a:lnTo>
                  <a:pt x="3884554" y="3941892"/>
                </a:lnTo>
                <a:lnTo>
                  <a:pt x="0" y="39418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36387" y="1638082"/>
            <a:ext cx="3719226" cy="320783"/>
          </a:xfrm>
          <a:custGeom>
            <a:avLst/>
            <a:gdLst/>
            <a:ahLst/>
            <a:cxnLst/>
            <a:rect l="l" t="t" r="r" b="b"/>
            <a:pathLst>
              <a:path w="5578839" h="481175">
                <a:moveTo>
                  <a:pt x="0" y="0"/>
                </a:moveTo>
                <a:lnTo>
                  <a:pt x="5578840" y="0"/>
                </a:lnTo>
                <a:lnTo>
                  <a:pt x="5578840" y="481174"/>
                </a:lnTo>
                <a:lnTo>
                  <a:pt x="0" y="4811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/>
          <p:cNvSpPr txBox="1"/>
          <p:nvPr/>
        </p:nvSpPr>
        <p:spPr>
          <a:xfrm>
            <a:off x="528409" y="2230832"/>
            <a:ext cx="11135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      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80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 </a:t>
            </a:r>
            <a:r>
              <a:rPr lang="en-US" sz="3600" dirty="0" err="1"/>
              <a:t>vịt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 </a:t>
            </a:r>
            <a:r>
              <a:rPr lang="en-US" sz="3600" dirty="0" err="1"/>
              <a:t>gà</a:t>
            </a:r>
            <a:r>
              <a:rPr lang="en-US" sz="3600" dirty="0"/>
              <a:t>,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 </a:t>
            </a:r>
            <a:r>
              <a:rPr lang="en-US" sz="3600" dirty="0" err="1"/>
              <a:t>gà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 </a:t>
            </a:r>
            <a:r>
              <a:rPr lang="en-US" sz="3600" dirty="0" err="1"/>
              <a:t>vịt</a:t>
            </a:r>
            <a:r>
              <a:rPr lang="en-US" sz="3600" dirty="0"/>
              <a:t> 10 </a:t>
            </a:r>
            <a:r>
              <a:rPr lang="en-US" sz="3600" dirty="0" err="1"/>
              <a:t>quả</a:t>
            </a:r>
            <a:r>
              <a:rPr lang="en-US" sz="3600" dirty="0"/>
              <a:t>. </a:t>
            </a:r>
            <a:r>
              <a:rPr lang="en-US" sz="3600" dirty="0" err="1"/>
              <a:t>Hỏi</a:t>
            </a:r>
            <a:r>
              <a:rPr lang="en-US" sz="3600" dirty="0"/>
              <a:t> </a:t>
            </a:r>
            <a:r>
              <a:rPr lang="en-US" sz="3600" dirty="0" err="1"/>
              <a:t>mẹ</a:t>
            </a:r>
            <a:r>
              <a:rPr lang="en-US" sz="3600" dirty="0"/>
              <a:t> </a:t>
            </a:r>
            <a:r>
              <a:rPr lang="en-US" sz="3600" dirty="0" err="1"/>
              <a:t>đem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chợ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 </a:t>
            </a:r>
            <a:r>
              <a:rPr lang="en-US" sz="3600" dirty="0" err="1"/>
              <a:t>gà</a:t>
            </a:r>
            <a:r>
              <a:rPr lang="en-US" sz="3600" dirty="0"/>
              <a:t>, </a:t>
            </a:r>
            <a:r>
              <a:rPr lang="en-US" sz="3600" dirty="0" err="1"/>
              <a:t>bao</a:t>
            </a:r>
            <a:r>
              <a:rPr lang="en-US" sz="3600" dirty="0"/>
              <a:t>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 </a:t>
            </a:r>
            <a:r>
              <a:rPr lang="en-US" sz="3600" dirty="0" err="1"/>
              <a:t>vịt</a:t>
            </a:r>
            <a:r>
              <a:rPr lang="en-US" sz="3600" dirty="0"/>
              <a:t>?</a:t>
            </a:r>
          </a:p>
        </p:txBody>
      </p:sp>
      <p:sp>
        <p:nvSpPr>
          <p:cNvPr id="12" name="Freeform 9"/>
          <p:cNvSpPr/>
          <p:nvPr/>
        </p:nvSpPr>
        <p:spPr>
          <a:xfrm>
            <a:off x="7719177" y="589196"/>
            <a:ext cx="796716" cy="1262124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8"/>
          <p:cNvSpPr/>
          <p:nvPr/>
        </p:nvSpPr>
        <p:spPr>
          <a:xfrm>
            <a:off x="5206558" y="-13573"/>
            <a:ext cx="2003474" cy="1824755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0"/>
          <p:cNvSpPr/>
          <p:nvPr/>
        </p:nvSpPr>
        <p:spPr>
          <a:xfrm>
            <a:off x="3943020" y="617913"/>
            <a:ext cx="842279" cy="1204690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6099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1300" y="1766946"/>
            <a:ext cx="5974029" cy="2732820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2726" y="3497378"/>
            <a:ext cx="2133120" cy="338768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48211" y="2480893"/>
            <a:ext cx="5095578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3600" dirty="0" err="1">
                <a:solidFill>
                  <a:srgbClr val="FAF9F5"/>
                </a:solidFill>
              </a:rPr>
              <a:t>Thảo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luận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nhóm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phân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tích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và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tìm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cách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giải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bài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toán</a:t>
            </a:r>
            <a:r>
              <a:rPr lang="en-US" sz="3600" dirty="0">
                <a:solidFill>
                  <a:srgbClr val="FAF9F5"/>
                </a:solidFill>
              </a:rPr>
              <a:t>.</a:t>
            </a:r>
          </a:p>
        </p:txBody>
      </p:sp>
      <p:sp>
        <p:nvSpPr>
          <p:cNvPr id="10" name="Freeform 10"/>
          <p:cNvSpPr/>
          <p:nvPr/>
        </p:nvSpPr>
        <p:spPr>
          <a:xfrm flipH="1">
            <a:off x="8151973" y="6402862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3"/>
                </a:lnTo>
                <a:lnTo>
                  <a:pt x="905034" y="886933"/>
                </a:lnTo>
                <a:lnTo>
                  <a:pt x="9050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453651" y="1766946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0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8"/>
          <p:cNvSpPr/>
          <p:nvPr/>
        </p:nvSpPr>
        <p:spPr>
          <a:xfrm>
            <a:off x="9046214" y="722576"/>
            <a:ext cx="2099250" cy="1741419"/>
          </a:xfrm>
          <a:custGeom>
            <a:avLst/>
            <a:gdLst/>
            <a:ahLst/>
            <a:cxnLst/>
            <a:rect l="l" t="t" r="r" b="b"/>
            <a:pathLst>
              <a:path w="4348534" h="4114800">
                <a:moveTo>
                  <a:pt x="0" y="0"/>
                </a:moveTo>
                <a:lnTo>
                  <a:pt x="4348534" y="0"/>
                </a:lnTo>
                <a:lnTo>
                  <a:pt x="43485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20261" y="3630987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671989" y="-82922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169872" y="610654"/>
            <a:ext cx="8725224" cy="2796099"/>
            <a:chOff x="2255815" y="902245"/>
            <a:chExt cx="6014550" cy="192743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293162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1956816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255815" y="1951002"/>
              <a:ext cx="91244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16" name="Arc 15"/>
            <p:cNvSpPr/>
            <p:nvPr/>
          </p:nvSpPr>
          <p:spPr>
            <a:xfrm rot="16200000">
              <a:off x="4998451" y="126742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5400000">
              <a:off x="4545152" y="1260230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5400000">
              <a:off x="6028541" y="1158921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620385" y="1910640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10 </a:t>
              </a:r>
              <a:r>
                <a:rPr lang="en-US" sz="3200" dirty="0" err="1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67036" y="1745325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80 </a:t>
              </a:r>
              <a:r>
                <a:rPr lang="en-US" sz="3200" b="1" dirty="0" err="1">
                  <a:solidFill>
                    <a:schemeClr val="bg1"/>
                  </a:solidFill>
                </a:rPr>
                <a:t>quả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55815" y="1374604"/>
              <a:ext cx="1354389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>
                  <a:solidFill>
                    <a:srgbClr val="3D5F7B"/>
                  </a:solidFill>
                </a:rPr>
                <a:t>Trứng</a:t>
              </a:r>
              <a:endParaRPr lang="en-US" sz="3200" dirty="0">
                <a:solidFill>
                  <a:srgbClr val="3D5F7B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426746" y="90224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quả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Freeform 9"/>
          <p:cNvSpPr/>
          <p:nvPr/>
        </p:nvSpPr>
        <p:spPr>
          <a:xfrm flipH="1">
            <a:off x="3181370" y="1938468"/>
            <a:ext cx="588728" cy="932638"/>
          </a:xfrm>
          <a:custGeom>
            <a:avLst/>
            <a:gdLst/>
            <a:ahLst/>
            <a:cxnLst/>
            <a:rect l="l" t="t" r="r" b="b"/>
            <a:pathLst>
              <a:path w="5194935" h="8229600">
                <a:moveTo>
                  <a:pt x="0" y="0"/>
                </a:moveTo>
                <a:lnTo>
                  <a:pt x="5194935" y="0"/>
                </a:lnTo>
                <a:lnTo>
                  <a:pt x="519493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10"/>
          <p:cNvSpPr/>
          <p:nvPr/>
        </p:nvSpPr>
        <p:spPr>
          <a:xfrm>
            <a:off x="3153513" y="902058"/>
            <a:ext cx="680071" cy="972688"/>
          </a:xfrm>
          <a:custGeom>
            <a:avLst/>
            <a:gdLst/>
            <a:ahLst/>
            <a:cxnLst/>
            <a:rect l="l" t="t" r="r" b="b"/>
            <a:pathLst>
              <a:path w="2876931" h="4114800">
                <a:moveTo>
                  <a:pt x="0" y="0"/>
                </a:moveTo>
                <a:lnTo>
                  <a:pt x="2876931" y="0"/>
                </a:lnTo>
                <a:lnTo>
                  <a:pt x="28769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9072" y="339920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730121" y="2961729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>
                <a:solidFill>
                  <a:srgbClr val="FAF9F5"/>
                </a:solidFill>
              </a:rPr>
              <a:t>Bài</a:t>
            </a:r>
            <a:r>
              <a:rPr lang="en-US" sz="4000" u="sng" spc="213" dirty="0">
                <a:solidFill>
                  <a:srgbClr val="FAF9F5"/>
                </a:solidFill>
              </a:rPr>
              <a:t> </a:t>
            </a:r>
            <a:r>
              <a:rPr lang="en-US" sz="4000" u="sng" spc="213" dirty="0" err="1">
                <a:solidFill>
                  <a:srgbClr val="FAF9F5"/>
                </a:solidFill>
              </a:rPr>
              <a:t>giải</a:t>
            </a:r>
            <a:r>
              <a:rPr lang="en-US" sz="4000" u="sng" spc="213" dirty="0">
                <a:solidFill>
                  <a:srgbClr val="FAF9F5"/>
                </a:solidFill>
              </a:rPr>
              <a:t>:</a:t>
            </a:r>
          </a:p>
        </p:txBody>
      </p:sp>
      <p:sp>
        <p:nvSpPr>
          <p:cNvPr id="5" name="Freeform 5"/>
          <p:cNvSpPr/>
          <p:nvPr/>
        </p:nvSpPr>
        <p:spPr>
          <a:xfrm>
            <a:off x="11033214" y="227734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814922" y="1027280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80 – 10 = 70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70 : 2 = 35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35 + 10 = 45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35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45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004091" y="1101167"/>
            <a:ext cx="4278415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80 + 10 = 90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90 : 2 = 45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có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45 – 10 = 35 (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gà</a:t>
            </a:r>
            <a:r>
              <a:rPr lang="en-US" sz="3200" dirty="0">
                <a:solidFill>
                  <a:schemeClr val="bg1"/>
                </a:solidFill>
              </a:rPr>
              <a:t> 45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trứng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vịt</a:t>
            </a:r>
            <a:r>
              <a:rPr lang="en-US" sz="3200" dirty="0">
                <a:solidFill>
                  <a:schemeClr val="bg1"/>
                </a:solidFill>
              </a:rPr>
              <a:t> 35 </a:t>
            </a:r>
            <a:r>
              <a:rPr lang="en-US" sz="3200" dirty="0" err="1">
                <a:solidFill>
                  <a:schemeClr val="bg1"/>
                </a:solidFill>
              </a:rPr>
              <a:t>quả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39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2083" t="13047" b="36703"/>
          <a:stretch/>
        </p:blipFill>
        <p:spPr>
          <a:xfrm>
            <a:off x="-30480" y="-30480"/>
            <a:ext cx="8434354" cy="692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957" y="3783698"/>
            <a:ext cx="69769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3D5F7B"/>
                </a:solidFill>
              </a:rPr>
              <a:t>       Mai </a:t>
            </a:r>
            <a:r>
              <a:rPr lang="en-US" sz="4000" b="1" dirty="0" err="1">
                <a:solidFill>
                  <a:srgbClr val="3D5F7B"/>
                </a:solidFill>
              </a:rPr>
              <a:t>hơn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em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Mi</a:t>
            </a:r>
            <a:r>
              <a:rPr lang="en-US" sz="4000" b="1" dirty="0">
                <a:solidFill>
                  <a:srgbClr val="3D5F7B"/>
                </a:solidFill>
              </a:rPr>
              <a:t> 3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. </a:t>
            </a:r>
            <a:r>
              <a:rPr lang="en-US" sz="4000" b="1" dirty="0" err="1">
                <a:solidFill>
                  <a:srgbClr val="3D5F7B"/>
                </a:solidFill>
              </a:rPr>
              <a:t>Năm</a:t>
            </a:r>
            <a:r>
              <a:rPr lang="en-US" sz="4000" b="1" dirty="0">
                <a:solidFill>
                  <a:srgbClr val="3D5F7B"/>
                </a:solidFill>
              </a:rPr>
              <a:t> nay </a:t>
            </a:r>
            <a:r>
              <a:rPr lang="en-US" sz="4000" b="1" dirty="0" err="1">
                <a:solidFill>
                  <a:srgbClr val="3D5F7B"/>
                </a:solidFill>
              </a:rPr>
              <a:t>tổng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số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của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hai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chị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em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là</a:t>
            </a:r>
            <a:r>
              <a:rPr lang="en-US" sz="4000" b="1" dirty="0">
                <a:solidFill>
                  <a:srgbClr val="3D5F7B"/>
                </a:solidFill>
              </a:rPr>
              <a:t> 15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. </a:t>
            </a:r>
            <a:r>
              <a:rPr lang="en-US" sz="4000" b="1" dirty="0" err="1">
                <a:solidFill>
                  <a:srgbClr val="3D5F7B"/>
                </a:solidFill>
              </a:rPr>
              <a:t>Hỏi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năm</a:t>
            </a:r>
            <a:r>
              <a:rPr lang="en-US" sz="4000" b="1" dirty="0">
                <a:solidFill>
                  <a:srgbClr val="3D5F7B"/>
                </a:solidFill>
              </a:rPr>
              <a:t> nay Mai </a:t>
            </a:r>
            <a:r>
              <a:rPr lang="en-US" sz="4000" b="1" dirty="0" err="1">
                <a:solidFill>
                  <a:srgbClr val="3D5F7B"/>
                </a:solidFill>
              </a:rPr>
              <a:t>mấy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, </a:t>
            </a:r>
            <a:r>
              <a:rPr lang="en-US" sz="4000" b="1" dirty="0" err="1">
                <a:solidFill>
                  <a:srgbClr val="3D5F7B"/>
                </a:solidFill>
              </a:rPr>
              <a:t>em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Mi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mấy</a:t>
            </a:r>
            <a:r>
              <a:rPr lang="en-US" sz="4000" b="1" dirty="0">
                <a:solidFill>
                  <a:srgbClr val="3D5F7B"/>
                </a:solidFill>
              </a:rPr>
              <a:t> </a:t>
            </a:r>
            <a:r>
              <a:rPr lang="en-US" sz="4000" b="1" dirty="0" err="1">
                <a:solidFill>
                  <a:srgbClr val="3D5F7B"/>
                </a:solidFill>
              </a:rPr>
              <a:t>tuổi</a:t>
            </a:r>
            <a:r>
              <a:rPr lang="en-US" sz="4000" b="1" dirty="0">
                <a:solidFill>
                  <a:srgbClr val="3D5F7B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7772" y="0"/>
            <a:ext cx="5857548" cy="419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85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V="1">
            <a:off x="5369935" y="-602861"/>
            <a:ext cx="2090928" cy="12830795"/>
          </a:xfrm>
          <a:custGeom>
            <a:avLst/>
            <a:gdLst/>
            <a:ahLst/>
            <a:cxnLst/>
            <a:rect l="l" t="t" r="r" b="b"/>
            <a:pathLst>
              <a:path w="8223373" h="19246192">
                <a:moveTo>
                  <a:pt x="0" y="19246192"/>
                </a:moveTo>
                <a:lnTo>
                  <a:pt x="8223372" y="19246192"/>
                </a:lnTo>
                <a:lnTo>
                  <a:pt x="8223372" y="0"/>
                </a:lnTo>
                <a:lnTo>
                  <a:pt x="0" y="0"/>
                </a:lnTo>
                <a:lnTo>
                  <a:pt x="0" y="19246192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828800" y="4767072"/>
            <a:ext cx="8534400" cy="2090928"/>
          </a:xfrm>
          <a:custGeom>
            <a:avLst/>
            <a:gdLst/>
            <a:ahLst/>
            <a:cxnLst/>
            <a:rect l="l" t="t" r="r" b="b"/>
            <a:pathLst>
              <a:path w="12801600" h="3136392">
                <a:moveTo>
                  <a:pt x="12801600" y="0"/>
                </a:moveTo>
                <a:lnTo>
                  <a:pt x="0" y="0"/>
                </a:lnTo>
                <a:lnTo>
                  <a:pt x="0" y="3136392"/>
                </a:lnTo>
                <a:lnTo>
                  <a:pt x="12801600" y="3136392"/>
                </a:lnTo>
                <a:lnTo>
                  <a:pt x="128016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0" y="3277625"/>
            <a:ext cx="1850405" cy="1910095"/>
          </a:xfrm>
          <a:custGeom>
            <a:avLst/>
            <a:gdLst/>
            <a:ahLst/>
            <a:cxnLst/>
            <a:rect l="l" t="t" r="r" b="b"/>
            <a:pathLst>
              <a:path w="2775607" h="2865143">
                <a:moveTo>
                  <a:pt x="0" y="0"/>
                </a:moveTo>
                <a:lnTo>
                  <a:pt x="2775607" y="0"/>
                </a:lnTo>
                <a:lnTo>
                  <a:pt x="2775607" y="2865143"/>
                </a:lnTo>
                <a:lnTo>
                  <a:pt x="0" y="2865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71989" y="76114"/>
            <a:ext cx="1465416" cy="1733287"/>
          </a:xfrm>
          <a:custGeom>
            <a:avLst/>
            <a:gdLst/>
            <a:ahLst/>
            <a:cxnLst/>
            <a:rect l="l" t="t" r="r" b="b"/>
            <a:pathLst>
              <a:path w="2198124" h="2599931">
                <a:moveTo>
                  <a:pt x="0" y="0"/>
                </a:moveTo>
                <a:lnTo>
                  <a:pt x="2198124" y="0"/>
                </a:lnTo>
                <a:lnTo>
                  <a:pt x="2198124" y="2599931"/>
                </a:lnTo>
                <a:lnTo>
                  <a:pt x="0" y="25999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2817285" y="608444"/>
            <a:ext cx="7545915" cy="2669181"/>
            <a:chOff x="2914953" y="989733"/>
            <a:chExt cx="5201618" cy="1839944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3757628" y="1634200"/>
              <a:ext cx="1953868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54681" y="2203117"/>
              <a:ext cx="2934574" cy="0"/>
            </a:xfrm>
            <a:prstGeom prst="line">
              <a:avLst/>
            </a:prstGeom>
            <a:ln w="28575">
              <a:solidFill>
                <a:srgbClr val="3D5F7B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0"/>
            <p:cNvSpPr txBox="1"/>
            <p:nvPr/>
          </p:nvSpPr>
          <p:spPr>
            <a:xfrm>
              <a:off x="2914953" y="1942626"/>
              <a:ext cx="662580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>
                  <a:solidFill>
                    <a:srgbClr val="3D5F7B"/>
                  </a:solidFill>
                </a:rPr>
                <a:t>Mai:</a:t>
              </a:r>
            </a:p>
          </p:txBody>
        </p:sp>
        <p:sp>
          <p:nvSpPr>
            <p:cNvPr id="16" name="Arc 15"/>
            <p:cNvSpPr/>
            <p:nvPr/>
          </p:nvSpPr>
          <p:spPr>
            <a:xfrm rot="5400000">
              <a:off x="4998452" y="778847"/>
              <a:ext cx="447033" cy="2934573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16200000">
              <a:off x="4561521" y="651243"/>
              <a:ext cx="359770" cy="1972919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757627" y="1634200"/>
              <a:ext cx="0" cy="568917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11497" y="1594028"/>
              <a:ext cx="0" cy="617848"/>
            </a:xfrm>
            <a:prstGeom prst="line">
              <a:avLst/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16200000">
              <a:off x="6028541" y="1705802"/>
              <a:ext cx="359770" cy="993860"/>
            </a:xfrm>
            <a:prstGeom prst="arc">
              <a:avLst>
                <a:gd name="adj1" fmla="val 16200000"/>
                <a:gd name="adj2" fmla="val 5438347"/>
              </a:avLst>
            </a:prstGeom>
            <a:ln w="28575">
              <a:solidFill>
                <a:srgbClr val="3D5F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6758738" y="1491630"/>
              <a:ext cx="252408" cy="735910"/>
            </a:xfrm>
            <a:prstGeom prst="rightBrace">
              <a:avLst>
                <a:gd name="adj1" fmla="val 8333"/>
                <a:gd name="adj2" fmla="val 50000"/>
              </a:avLst>
            </a:prstGeom>
            <a:ln w="28575">
              <a:solidFill>
                <a:srgbClr val="3D5F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5175" y="2426575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05267" y="1650217"/>
              <a:ext cx="1128731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3 </a:t>
              </a:r>
              <a:r>
                <a:rPr lang="en-US" sz="3200" dirty="0" err="1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113242" y="1650217"/>
              <a:ext cx="1003329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D5F7B"/>
                  </a:solidFill>
                </a:rPr>
                <a:t>15 </a:t>
              </a:r>
              <a:r>
                <a:rPr lang="en-US" sz="3200" b="1" dirty="0" err="1">
                  <a:solidFill>
                    <a:srgbClr val="3D5F7B"/>
                  </a:solidFill>
                </a:rPr>
                <a:t>tuổi</a:t>
              </a:r>
              <a:endParaRPr lang="en-US" sz="3200" b="1" dirty="0">
                <a:solidFill>
                  <a:srgbClr val="3D5F7B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936229" y="1395716"/>
              <a:ext cx="523712" cy="3535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4000"/>
                </a:lnSpc>
              </a:pPr>
              <a:r>
                <a:rPr lang="en-US" sz="3200" dirty="0" err="1">
                  <a:solidFill>
                    <a:srgbClr val="3D5F7B"/>
                  </a:solidFill>
                </a:rPr>
                <a:t>Mi</a:t>
              </a:r>
              <a:r>
                <a:rPr lang="en-US" sz="3200" dirty="0">
                  <a:solidFill>
                    <a:srgbClr val="3D5F7B"/>
                  </a:solidFill>
                </a:rPr>
                <a:t>: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43999" y="989733"/>
              <a:ext cx="1381125" cy="403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C00000"/>
                  </a:solidFill>
                </a:rPr>
                <a:t>? </a:t>
              </a:r>
              <a:r>
                <a:rPr lang="en-US" sz="3200" dirty="0" err="1">
                  <a:solidFill>
                    <a:srgbClr val="C00000"/>
                  </a:solidFill>
                </a:rPr>
                <a:t>tuổi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550" y="258321"/>
            <a:ext cx="3120500" cy="114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0500" y="1991271"/>
            <a:ext cx="5631000" cy="2169829"/>
          </a:xfrm>
          <a:custGeom>
            <a:avLst/>
            <a:gdLst/>
            <a:ahLst/>
            <a:cxnLst/>
            <a:rect l="l" t="t" r="r" b="b"/>
            <a:pathLst>
              <a:path w="6912519" h="3793245">
                <a:moveTo>
                  <a:pt x="0" y="0"/>
                </a:moveTo>
                <a:lnTo>
                  <a:pt x="6912519" y="0"/>
                </a:lnTo>
                <a:lnTo>
                  <a:pt x="6912519" y="3793245"/>
                </a:lnTo>
                <a:lnTo>
                  <a:pt x="0" y="3793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48947" y="3603665"/>
            <a:ext cx="2265178" cy="3254335"/>
          </a:xfrm>
          <a:custGeom>
            <a:avLst/>
            <a:gdLst/>
            <a:ahLst/>
            <a:cxnLst/>
            <a:rect l="l" t="t" r="r" b="b"/>
            <a:pathLst>
              <a:path w="5638022" h="8936347">
                <a:moveTo>
                  <a:pt x="0" y="0"/>
                </a:moveTo>
                <a:lnTo>
                  <a:pt x="5638022" y="0"/>
                </a:lnTo>
                <a:lnTo>
                  <a:pt x="5638022" y="8936347"/>
                </a:lnTo>
                <a:lnTo>
                  <a:pt x="0" y="89363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8947" y="685800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0" y="0"/>
                </a:moveTo>
                <a:lnTo>
                  <a:pt x="905033" y="0"/>
                </a:lnTo>
                <a:lnTo>
                  <a:pt x="905033" y="886933"/>
                </a:lnTo>
                <a:lnTo>
                  <a:pt x="0" y="886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15862" y="2337228"/>
            <a:ext cx="4793900" cy="1266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3600" dirty="0" err="1">
                <a:solidFill>
                  <a:srgbClr val="FAF9F5"/>
                </a:solidFill>
              </a:rPr>
              <a:t>Thảo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luận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nhóm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phân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tích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và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lựa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chọn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cách</a:t>
            </a:r>
            <a:r>
              <a:rPr lang="en-US" sz="3600" dirty="0">
                <a:solidFill>
                  <a:srgbClr val="FAF9F5"/>
                </a:solidFill>
              </a:rPr>
              <a:t> </a:t>
            </a:r>
            <a:r>
              <a:rPr lang="en-US" sz="3600" dirty="0" err="1">
                <a:solidFill>
                  <a:srgbClr val="FAF9F5"/>
                </a:solidFill>
              </a:rPr>
              <a:t>giải</a:t>
            </a:r>
            <a:r>
              <a:rPr lang="en-US" sz="3600" dirty="0">
                <a:solidFill>
                  <a:srgbClr val="FAF9F5"/>
                </a:solidFill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1190127" y="-168645"/>
            <a:ext cx="603356" cy="591289"/>
          </a:xfrm>
          <a:custGeom>
            <a:avLst/>
            <a:gdLst/>
            <a:ahLst/>
            <a:cxnLst/>
            <a:rect l="l" t="t" r="r" b="b"/>
            <a:pathLst>
              <a:path w="905034" h="886933">
                <a:moveTo>
                  <a:pt x="905034" y="0"/>
                </a:moveTo>
                <a:lnTo>
                  <a:pt x="0" y="0"/>
                </a:lnTo>
                <a:lnTo>
                  <a:pt x="0" y="886934"/>
                </a:lnTo>
                <a:lnTo>
                  <a:pt x="905034" y="886934"/>
                </a:lnTo>
                <a:lnTo>
                  <a:pt x="90503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4670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5347" y="437810"/>
            <a:ext cx="11041306" cy="5982381"/>
          </a:xfrm>
          <a:custGeom>
            <a:avLst/>
            <a:gdLst/>
            <a:ahLst/>
            <a:cxnLst/>
            <a:rect l="l" t="t" r="r" b="b"/>
            <a:pathLst>
              <a:path w="16561959" h="8973571">
                <a:moveTo>
                  <a:pt x="0" y="0"/>
                </a:moveTo>
                <a:lnTo>
                  <a:pt x="16561960" y="0"/>
                </a:lnTo>
                <a:lnTo>
                  <a:pt x="16561960" y="8973570"/>
                </a:lnTo>
                <a:lnTo>
                  <a:pt x="0" y="8973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689929" y="947017"/>
            <a:ext cx="2812142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000" u="sng" spc="213" dirty="0" err="1">
                <a:solidFill>
                  <a:srgbClr val="FAF9F5"/>
                </a:solidFill>
              </a:rPr>
              <a:t>Bài</a:t>
            </a:r>
            <a:r>
              <a:rPr lang="en-US" sz="4000" u="sng" spc="213" dirty="0">
                <a:solidFill>
                  <a:srgbClr val="FAF9F5"/>
                </a:solidFill>
              </a:rPr>
              <a:t> </a:t>
            </a:r>
            <a:r>
              <a:rPr lang="en-US" sz="4000" u="sng" spc="213" dirty="0" err="1">
                <a:solidFill>
                  <a:srgbClr val="FAF9F5"/>
                </a:solidFill>
              </a:rPr>
              <a:t>giải</a:t>
            </a:r>
            <a:r>
              <a:rPr lang="en-US" sz="4000" u="sng" spc="213" dirty="0">
                <a:solidFill>
                  <a:srgbClr val="FAF9F5"/>
                </a:solidFill>
              </a:rPr>
              <a:t>:</a:t>
            </a:r>
          </a:p>
        </p:txBody>
      </p:sp>
      <p:sp>
        <p:nvSpPr>
          <p:cNvPr id="5" name="Freeform 5"/>
          <p:cNvSpPr/>
          <p:nvPr/>
        </p:nvSpPr>
        <p:spPr>
          <a:xfrm>
            <a:off x="10500772" y="230782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3" y="0"/>
                </a:lnTo>
                <a:lnTo>
                  <a:pt x="3347643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17257" y="685800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Rectangle 13"/>
          <p:cNvSpPr/>
          <p:nvPr/>
        </p:nvSpPr>
        <p:spPr>
          <a:xfrm>
            <a:off x="6778828" y="1241425"/>
            <a:ext cx="4453370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2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15 – 3 = 12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12 : 2 = 6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Mai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6 + 3 = 9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6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 Mai 9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2489" y="1356120"/>
            <a:ext cx="4561511" cy="4375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Cách</a:t>
            </a:r>
            <a:r>
              <a:rPr lang="en-US" sz="3200" dirty="0">
                <a:solidFill>
                  <a:schemeClr val="bg1"/>
                </a:solidFill>
              </a:rPr>
              <a:t> 1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Hai </a:t>
            </a:r>
            <a:r>
              <a:rPr lang="en-US" sz="3200" dirty="0" err="1">
                <a:solidFill>
                  <a:schemeClr val="bg1"/>
                </a:solidFill>
              </a:rPr>
              <a:t>lần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Mai </a:t>
            </a:r>
            <a:r>
              <a:rPr lang="en-US" sz="3200" dirty="0" err="1">
                <a:solidFill>
                  <a:schemeClr val="bg1"/>
                </a:solidFill>
              </a:rPr>
              <a:t>là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15 + 3 = 18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Mai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18 : 2 = 9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em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năm</a:t>
            </a:r>
            <a:r>
              <a:rPr lang="en-US" sz="3200" dirty="0">
                <a:solidFill>
                  <a:schemeClr val="bg1"/>
                </a:solidFill>
              </a:rPr>
              <a:t> nay: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9 – 3 = 6 (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Đáp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số</a:t>
            </a:r>
            <a:r>
              <a:rPr lang="en-US" sz="3200" dirty="0">
                <a:solidFill>
                  <a:schemeClr val="bg1"/>
                </a:solidFill>
              </a:rPr>
              <a:t>: Mai 9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	</a:t>
            </a:r>
            <a:r>
              <a:rPr lang="en-US" sz="3200" dirty="0" err="1">
                <a:solidFill>
                  <a:schemeClr val="bg1"/>
                </a:solidFill>
              </a:rPr>
              <a:t>Mi</a:t>
            </a:r>
            <a:r>
              <a:rPr lang="en-US" sz="3200" dirty="0">
                <a:solidFill>
                  <a:schemeClr val="bg1"/>
                </a:solidFill>
              </a:rPr>
              <a:t> 6 </a:t>
            </a:r>
            <a:r>
              <a:rPr lang="en-US" sz="3200" dirty="0" err="1">
                <a:solidFill>
                  <a:schemeClr val="bg1"/>
                </a:solidFill>
              </a:rPr>
              <a:t>tuổi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430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F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7993"/>
            <a:ext cx="12192000" cy="1880007"/>
            <a:chOff x="0" y="0"/>
            <a:chExt cx="6350000" cy="979170"/>
          </a:xfrm>
        </p:grpSpPr>
        <p:sp>
          <p:nvSpPr>
            <p:cNvPr id="3" name="Freeform 3"/>
            <p:cNvSpPr/>
            <p:nvPr/>
          </p:nvSpPr>
          <p:spPr>
            <a:xfrm>
              <a:off x="0" y="-55880"/>
              <a:ext cx="6350000" cy="1035050"/>
            </a:xfrm>
            <a:custGeom>
              <a:avLst/>
              <a:gdLst/>
              <a:ahLst/>
              <a:cxnLst/>
              <a:rect l="l" t="t" r="r" b="b"/>
              <a:pathLst>
                <a:path w="6350000" h="1035050">
                  <a:moveTo>
                    <a:pt x="5628640" y="177800"/>
                  </a:moveTo>
                  <a:cubicBezTo>
                    <a:pt x="5184140" y="96520"/>
                    <a:pt x="4733290" y="29210"/>
                    <a:pt x="4279900" y="67310"/>
                  </a:cubicBezTo>
                  <a:cubicBezTo>
                    <a:pt x="3841750" y="104140"/>
                    <a:pt x="3437890" y="316230"/>
                    <a:pt x="2997200" y="331470"/>
                  </a:cubicBezTo>
                  <a:cubicBezTo>
                    <a:pt x="2550160" y="346710"/>
                    <a:pt x="2101850" y="267970"/>
                    <a:pt x="1668780" y="167640"/>
                  </a:cubicBezTo>
                  <a:cubicBezTo>
                    <a:pt x="941070" y="0"/>
                    <a:pt x="364490" y="205740"/>
                    <a:pt x="0" y="417830"/>
                  </a:cubicBezTo>
                  <a:lnTo>
                    <a:pt x="0" y="1035050"/>
                  </a:lnTo>
                  <a:lnTo>
                    <a:pt x="6350000" y="1035050"/>
                  </a:lnTo>
                  <a:lnTo>
                    <a:pt x="6350000" y="327660"/>
                  </a:lnTo>
                  <a:cubicBezTo>
                    <a:pt x="6112510" y="265430"/>
                    <a:pt x="5867400" y="220980"/>
                    <a:pt x="5628640" y="177800"/>
                  </a:cubicBezTo>
                  <a:close/>
                </a:path>
              </a:pathLst>
            </a:custGeom>
            <a:solidFill>
              <a:srgbClr val="ADD6D8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0838328" y="-166142"/>
            <a:ext cx="2707344" cy="2343083"/>
          </a:xfrm>
          <a:custGeom>
            <a:avLst/>
            <a:gdLst/>
            <a:ahLst/>
            <a:cxnLst/>
            <a:rect l="l" t="t" r="r" b="b"/>
            <a:pathLst>
              <a:path w="4061016" h="3514625">
                <a:moveTo>
                  <a:pt x="0" y="0"/>
                </a:moveTo>
                <a:lnTo>
                  <a:pt x="4061016" y="0"/>
                </a:lnTo>
                <a:lnTo>
                  <a:pt x="4061016" y="3514626"/>
                </a:lnTo>
                <a:lnTo>
                  <a:pt x="0" y="3514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580463" y="605120"/>
            <a:ext cx="2373696" cy="2062957"/>
          </a:xfrm>
          <a:custGeom>
            <a:avLst/>
            <a:gdLst/>
            <a:ahLst/>
            <a:cxnLst/>
            <a:rect l="l" t="t" r="r" b="b"/>
            <a:pathLst>
              <a:path w="3560544" h="3094436">
                <a:moveTo>
                  <a:pt x="0" y="0"/>
                </a:moveTo>
                <a:lnTo>
                  <a:pt x="3560544" y="0"/>
                </a:lnTo>
                <a:lnTo>
                  <a:pt x="3560544" y="3094436"/>
                </a:lnTo>
                <a:lnTo>
                  <a:pt x="0" y="3094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75520" y="-1316994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0" y="0"/>
                </a:moveTo>
                <a:lnTo>
                  <a:pt x="4051120" y="0"/>
                </a:lnTo>
                <a:lnTo>
                  <a:pt x="4051120" y="4141480"/>
                </a:lnTo>
                <a:lnTo>
                  <a:pt x="0" y="4141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1540874" y="906285"/>
            <a:ext cx="2700747" cy="2760987"/>
          </a:xfrm>
          <a:custGeom>
            <a:avLst/>
            <a:gdLst/>
            <a:ahLst/>
            <a:cxnLst/>
            <a:rect l="l" t="t" r="r" b="b"/>
            <a:pathLst>
              <a:path w="4051120" h="4141480">
                <a:moveTo>
                  <a:pt x="4051120" y="0"/>
                </a:moveTo>
                <a:lnTo>
                  <a:pt x="0" y="0"/>
                </a:lnTo>
                <a:lnTo>
                  <a:pt x="0" y="4141480"/>
                </a:lnTo>
                <a:lnTo>
                  <a:pt x="4051120" y="4141480"/>
                </a:lnTo>
                <a:lnTo>
                  <a:pt x="405112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040" y="1736455"/>
            <a:ext cx="9003288" cy="31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6CF1C-0C6D-E4FC-17AE-F5A38B1F2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793" y="-54429"/>
            <a:ext cx="12469586" cy="6966857"/>
          </a:xfrm>
          <a:prstGeom prst="rect">
            <a:avLst/>
          </a:prstGeom>
        </p:spPr>
      </p:pic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5" y="3311917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7" y="3661551"/>
            <a:ext cx="2733183" cy="2902576"/>
          </a:xfrm>
          <a:prstGeom prst="rect">
            <a:avLst/>
          </a:prstGeom>
        </p:spPr>
      </p:pic>
      <p:pic>
        <p:nvPicPr>
          <p:cNvPr id="19" name="Picture 18" descr="A group of mushrooms on grass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926B8E12-F273-E425-95DE-52288B16B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 t="48522" r="10476" b="10049"/>
          <a:stretch/>
        </p:blipFill>
        <p:spPr>
          <a:xfrm>
            <a:off x="5591247" y="5128355"/>
            <a:ext cx="1042340" cy="1133544"/>
          </a:xfrm>
          <a:prstGeom prst="rect">
            <a:avLst/>
          </a:prstGeom>
        </p:spPr>
      </p:pic>
      <p:pic>
        <p:nvPicPr>
          <p:cNvPr id="17" name="Picture 16" descr="A group of mushrooms on gras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3449F561-BD39-C630-7DA5-EE6A24406F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5476" r="52382" b="46191"/>
          <a:stretch/>
        </p:blipFill>
        <p:spPr>
          <a:xfrm>
            <a:off x="5408844" y="3178657"/>
            <a:ext cx="1075173" cy="1299170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2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5" y="5066333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3584826" y="3776952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9772" y="-246980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3041" y="903304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55571" y="4883003"/>
            <a:ext cx="2259295" cy="12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4 L 0.38802 0.087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14236 L 0.04479 -0.08102 C 0.05404 -0.13171 0.0681 -0.15833 0.08281 -0.15833 C 0.09961 -0.15833 0.11302 -0.13171 0.12227 -0.08102 L 0.16719 0.1423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9" y="-1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1112 -0.133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3231" y="1479555"/>
            <a:ext cx="6429805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601552"/>
            <a:ext cx="9121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7" y="2385193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774810" y="3208749"/>
            <a:ext cx="4101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011900" y="5011501"/>
            <a:ext cx="3963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: 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665054" y="3299169"/>
            <a:ext cx="4059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A,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979769" y="5159622"/>
            <a:ext cx="4066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B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32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0190079" y="2831271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593761" y="2943533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607088" y="4812518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061783" y="4625952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393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84023" y="395923"/>
            <a:ext cx="9251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 bố và tuổi con cộng lại được 58 tuổi. Bố hơn con 38 tuổi. Hỏi bố bao nhiêu tuổi, con bao nhiêu tuổi?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2" y="4214055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256168" y="3119774"/>
            <a:ext cx="2874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con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tuổi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344160" y="5007130"/>
            <a:ext cx="2786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46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12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32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182537" y="3109470"/>
            <a:ext cx="2549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44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14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32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225723" y="4906261"/>
            <a:ext cx="28326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con 18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endParaRPr lang="vi-VN" sz="32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506712" y="3001325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403262" y="2796258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880443" y="4729484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590127" y="4562251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5054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70484" y="415300"/>
            <a:ext cx="9251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30 học sinh tập bơi trong đó có số em đã </a:t>
            </a:r>
            <a:r>
              <a:rPr lang="vi-VN" sz="32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b</a:t>
            </a:r>
            <a:r>
              <a:rPr lang="en-US" sz="32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</a:t>
            </a:r>
            <a:r>
              <a:rPr lang="vi-VN" sz="32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 </a:t>
            </a:r>
            <a:r>
              <a:rPr lang="vi-VN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 hơn số em chưa biết bơi là 6 em. Hỏi có bao nhiêu em chưa biết bơi?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2" y="4191828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189249" y="3132333"/>
            <a:ext cx="3799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em chưa biết, 14 em biết bơi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1238198" y="5038604"/>
            <a:ext cx="3826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em chưa biết, 17 em biết bơi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6996442" y="3176165"/>
            <a:ext cx="3606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em chưa biết, 13 em biết bơi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6981906" y="4971249"/>
            <a:ext cx="3793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em chưa biết, 12 em biết bơi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387C054-46D5-F43C-7CD7-B6B4EB5180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10313584" y="4647530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4C63AA7-FFA6-758B-2D01-F1F0F42E6CB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662381" y="2755176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6F7BB585-74B5-658E-0D63-A86408AA2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845540" y="4607548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BDC0841-0909-11A7-414E-11770373B8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481594" y="288914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75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1DC5FC8-ADA8-28C9-9D48-B69A59AF1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772656"/>
          </a:xfrm>
          <a:prstGeom prst="rect">
            <a:avLst/>
          </a:prstGeom>
        </p:spPr>
      </p:pic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7"/>
            <a:ext cx="10045754" cy="1671333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346540" y="487115"/>
            <a:ext cx="9251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2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5" y="2406960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16242" y="4139497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2212D96-A716-5310-2D53-A99990A8A486}"/>
              </a:ext>
            </a:extLst>
          </p:cNvPr>
          <p:cNvSpPr txBox="1"/>
          <p:nvPr/>
        </p:nvSpPr>
        <p:spPr>
          <a:xfrm>
            <a:off x="1823143" y="3372141"/>
            <a:ext cx="212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1; 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82EA57-78B7-A5FC-696E-76843D5D6AB2}"/>
              </a:ext>
            </a:extLst>
          </p:cNvPr>
          <p:cNvSpPr txBox="1"/>
          <p:nvPr/>
        </p:nvSpPr>
        <p:spPr>
          <a:xfrm>
            <a:off x="2007746" y="5246059"/>
            <a:ext cx="212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; 8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589687" y="3407691"/>
            <a:ext cx="212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; 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0AD589-F338-4048-6B2C-EC2C7510BEE3}"/>
              </a:ext>
            </a:extLst>
          </p:cNvPr>
          <p:cNvSpPr txBox="1"/>
          <p:nvPr/>
        </p:nvSpPr>
        <p:spPr>
          <a:xfrm>
            <a:off x="7936410" y="5135046"/>
            <a:ext cx="1775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3; 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339C83EC-F87A-88D7-A10A-9D5057CBD4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443823" y="4672754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2E4FF2B-2C1A-095B-0BA3-3DF9052B5AD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440958" y="2831990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46B26E4-E33C-2AFA-6391-C8EE3967B57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038563" y="2799831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220E86-E2B4-B599-F6A9-DEA21D858B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7" y="4549830"/>
            <a:ext cx="1317950" cy="1503355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7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0751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726103" y="1519207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0" y="0"/>
                </a:moveTo>
                <a:lnTo>
                  <a:pt x="3639719" y="0"/>
                </a:lnTo>
                <a:lnTo>
                  <a:pt x="3639719" y="3513983"/>
                </a:lnTo>
                <a:lnTo>
                  <a:pt x="0" y="351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6664271" y="3486339"/>
            <a:ext cx="4522959" cy="3371661"/>
          </a:xfrm>
          <a:custGeom>
            <a:avLst/>
            <a:gdLst/>
            <a:ahLst/>
            <a:cxnLst/>
            <a:rect l="l" t="t" r="r" b="b"/>
            <a:pathLst>
              <a:path w="6784439" h="5057491">
                <a:moveTo>
                  <a:pt x="6784439" y="0"/>
                </a:moveTo>
                <a:lnTo>
                  <a:pt x="0" y="0"/>
                </a:lnTo>
                <a:lnTo>
                  <a:pt x="0" y="5057491"/>
                </a:lnTo>
                <a:lnTo>
                  <a:pt x="6784439" y="5057491"/>
                </a:lnTo>
                <a:lnTo>
                  <a:pt x="678443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94969" y="4114800"/>
            <a:ext cx="1601031" cy="2743200"/>
          </a:xfrm>
          <a:custGeom>
            <a:avLst/>
            <a:gdLst/>
            <a:ahLst/>
            <a:cxnLst/>
            <a:rect l="l" t="t" r="r" b="b"/>
            <a:pathLst>
              <a:path w="2401547" h="4114800">
                <a:moveTo>
                  <a:pt x="0" y="0"/>
                </a:moveTo>
                <a:lnTo>
                  <a:pt x="2401547" y="0"/>
                </a:lnTo>
                <a:lnTo>
                  <a:pt x="24015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883490" y="4658085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81730" y="5002666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685801" y="-917328"/>
            <a:ext cx="2426479" cy="2342655"/>
          </a:xfrm>
          <a:custGeom>
            <a:avLst/>
            <a:gdLst/>
            <a:ahLst/>
            <a:cxnLst/>
            <a:rect l="l" t="t" r="r" b="b"/>
            <a:pathLst>
              <a:path w="3639719" h="3513983">
                <a:moveTo>
                  <a:pt x="3639719" y="3513984"/>
                </a:moveTo>
                <a:lnTo>
                  <a:pt x="0" y="3513984"/>
                </a:lnTo>
                <a:lnTo>
                  <a:pt x="0" y="0"/>
                </a:lnTo>
                <a:lnTo>
                  <a:pt x="3639719" y="0"/>
                </a:lnTo>
                <a:lnTo>
                  <a:pt x="3639719" y="35139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41068" y="215178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5" y="0"/>
                </a:lnTo>
                <a:lnTo>
                  <a:pt x="3017405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27740" y="2190553"/>
            <a:ext cx="2011603" cy="702233"/>
          </a:xfrm>
          <a:custGeom>
            <a:avLst/>
            <a:gdLst/>
            <a:ahLst/>
            <a:cxnLst/>
            <a:rect l="l" t="t" r="r" b="b"/>
            <a:pathLst>
              <a:path w="3017405" h="1053349">
                <a:moveTo>
                  <a:pt x="0" y="0"/>
                </a:moveTo>
                <a:lnTo>
                  <a:pt x="3017404" y="0"/>
                </a:lnTo>
                <a:lnTo>
                  <a:pt x="3017404" y="1053349"/>
                </a:lnTo>
                <a:lnTo>
                  <a:pt x="0" y="105334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60330" y="677052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85570" y="958133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2"/>
                </a:lnTo>
                <a:lnTo>
                  <a:pt x="0" y="407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04499" y="1966910"/>
            <a:ext cx="780781" cy="811776"/>
          </a:xfrm>
          <a:custGeom>
            <a:avLst/>
            <a:gdLst/>
            <a:ahLst/>
            <a:cxnLst/>
            <a:rect l="l" t="t" r="r" b="b"/>
            <a:pathLst>
              <a:path w="1171171" h="1217664">
                <a:moveTo>
                  <a:pt x="0" y="0"/>
                </a:moveTo>
                <a:lnTo>
                  <a:pt x="1171171" y="0"/>
                </a:lnTo>
                <a:lnTo>
                  <a:pt x="1171171" y="1217664"/>
                </a:lnTo>
                <a:lnTo>
                  <a:pt x="0" y="12176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02740" y="2311491"/>
            <a:ext cx="548817" cy="271415"/>
          </a:xfrm>
          <a:custGeom>
            <a:avLst/>
            <a:gdLst/>
            <a:ahLst/>
            <a:cxnLst/>
            <a:rect l="l" t="t" r="r" b="b"/>
            <a:pathLst>
              <a:path w="823225" h="407122">
                <a:moveTo>
                  <a:pt x="0" y="0"/>
                </a:moveTo>
                <a:lnTo>
                  <a:pt x="823225" y="0"/>
                </a:lnTo>
                <a:lnTo>
                  <a:pt x="823225" y="407123"/>
                </a:lnTo>
                <a:lnTo>
                  <a:pt x="0" y="407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884573" y="2447199"/>
            <a:ext cx="4422855" cy="381471"/>
          </a:xfrm>
          <a:custGeom>
            <a:avLst/>
            <a:gdLst/>
            <a:ahLst/>
            <a:cxnLst/>
            <a:rect l="l" t="t" r="r" b="b"/>
            <a:pathLst>
              <a:path w="6634283" h="572207">
                <a:moveTo>
                  <a:pt x="0" y="0"/>
                </a:moveTo>
                <a:lnTo>
                  <a:pt x="6634284" y="0"/>
                </a:lnTo>
                <a:lnTo>
                  <a:pt x="6634284" y="572207"/>
                </a:lnTo>
                <a:lnTo>
                  <a:pt x="0" y="5722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092950" y="3123954"/>
            <a:ext cx="6317249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360"/>
              </a:lnSpc>
            </a:pP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Hẹn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gặp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lại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các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bạn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trong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tiết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học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 </a:t>
            </a:r>
            <a:r>
              <a:rPr lang="en-US" sz="2800" dirty="0" err="1">
                <a:solidFill>
                  <a:srgbClr val="3D5F7B"/>
                </a:solidFill>
                <a:latin typeface="อีฟดอวอิ้ง"/>
              </a:rPr>
              <a:t>sau</a:t>
            </a:r>
            <a:r>
              <a:rPr lang="en-US" sz="2800" dirty="0">
                <a:solidFill>
                  <a:srgbClr val="3D5F7B"/>
                </a:solidFill>
                <a:latin typeface="อีฟดอวอิ้ง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92950" y="1294488"/>
            <a:ext cx="6096528" cy="1603387"/>
          </a:xfrm>
          <a:prstGeom prst="rect">
            <a:avLst/>
          </a:prstGeom>
        </p:spPr>
      </p:pic>
      <p:sp>
        <p:nvSpPr>
          <p:cNvPr id="19" name="Freeform 4"/>
          <p:cNvSpPr/>
          <p:nvPr/>
        </p:nvSpPr>
        <p:spPr>
          <a:xfrm>
            <a:off x="-47590" y="1047105"/>
            <a:ext cx="4275709" cy="6060928"/>
          </a:xfrm>
          <a:custGeom>
            <a:avLst/>
            <a:gdLst/>
            <a:ahLst/>
            <a:cxnLst/>
            <a:rect l="l" t="t" r="r" b="b"/>
            <a:pathLst>
              <a:path w="6413564" h="9091392">
                <a:moveTo>
                  <a:pt x="0" y="0"/>
                </a:moveTo>
                <a:lnTo>
                  <a:pt x="6413564" y="0"/>
                </a:lnTo>
                <a:lnTo>
                  <a:pt x="6413564" y="9091392"/>
                </a:lnTo>
                <a:lnTo>
                  <a:pt x="0" y="909139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7905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29786" y="150614"/>
            <a:ext cx="5455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https://www.youtube.com/watch?v=5he1sCixSLM&amp;t=5s</a:t>
            </a:r>
            <a:endParaRPr lang="en-US" dirty="0"/>
          </a:p>
          <a:p>
            <a:endParaRPr lang="en-US" dirty="0"/>
          </a:p>
        </p:txBody>
      </p:sp>
      <p:pic>
        <p:nvPicPr>
          <p:cNvPr id="3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" y="480060"/>
            <a:ext cx="1133856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5727932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41147" y="1595626"/>
            <a:ext cx="7202032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3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0524" y="1193801"/>
            <a:ext cx="2962275" cy="2880221"/>
          </a:xfrm>
          <a:prstGeom prst="wedgeRoundRectCallout">
            <a:avLst>
              <a:gd name="adj1" fmla="val 70522"/>
              <a:gd name="adj2" fmla="val 22964"/>
              <a:gd name="adj3" fmla="val 16667"/>
            </a:avLst>
          </a:prstGeom>
          <a:solidFill>
            <a:schemeClr val="accent6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25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Rô-bốt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giúp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tớ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604050" y="341413"/>
            <a:ext cx="3435831" cy="2468761"/>
          </a:xfrm>
          <a:prstGeom prst="wedgeRoundRectCallout">
            <a:avLst>
              <a:gd name="adj1" fmla="val -48556"/>
              <a:gd name="adj2" fmla="val 65201"/>
              <a:gd name="adj3" fmla="val 16667"/>
            </a:avLst>
          </a:prstGeom>
          <a:solidFill>
            <a:schemeClr val="accent5"/>
          </a:solidFill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8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Đơn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giản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thôi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đưa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5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đều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phần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 (MS)"/>
              </a:rPr>
              <a:t>nhé</a:t>
            </a:r>
            <a:r>
              <a:rPr lang="en-US" sz="2400" dirty="0">
                <a:solidFill>
                  <a:srgbClr val="000000"/>
                </a:solidFill>
                <a:latin typeface="Calibri (MS)"/>
              </a:rPr>
              <a:t>!</a:t>
            </a:r>
          </a:p>
        </p:txBody>
      </p:sp>
      <p:sp>
        <p:nvSpPr>
          <p:cNvPr id="4" name="Freeform 4"/>
          <p:cNvSpPr/>
          <p:nvPr/>
        </p:nvSpPr>
        <p:spPr>
          <a:xfrm>
            <a:off x="2897411" y="1957785"/>
            <a:ext cx="7297795" cy="3556000"/>
          </a:xfrm>
          <a:custGeom>
            <a:avLst/>
            <a:gdLst/>
            <a:ahLst/>
            <a:cxnLst/>
            <a:rect l="l" t="t" r="r" b="b"/>
            <a:pathLst>
              <a:path w="13320962" h="7160641">
                <a:moveTo>
                  <a:pt x="0" y="0"/>
                </a:moveTo>
                <a:lnTo>
                  <a:pt x="13320962" y="0"/>
                </a:lnTo>
                <a:lnTo>
                  <a:pt x="13320962" y="7160641"/>
                </a:lnTo>
                <a:lnTo>
                  <a:pt x="0" y="7160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 l="-30254" t="-23278" r="-519" b="-286"/>
            </a:stretch>
          </a:blipFill>
        </p:spPr>
      </p:sp>
      <p:sp>
        <p:nvSpPr>
          <p:cNvPr id="5" name="Freeform 5"/>
          <p:cNvSpPr/>
          <p:nvPr/>
        </p:nvSpPr>
        <p:spPr>
          <a:xfrm rot="-2411842" flipH="1">
            <a:off x="1467057" y="2609124"/>
            <a:ext cx="10158503" cy="8892923"/>
          </a:xfrm>
          <a:custGeom>
            <a:avLst/>
            <a:gdLst/>
            <a:ahLst/>
            <a:cxnLst/>
            <a:rect l="l" t="t" r="r" b="b"/>
            <a:pathLst>
              <a:path w="15237754" h="13339384">
                <a:moveTo>
                  <a:pt x="15237754" y="0"/>
                </a:moveTo>
                <a:lnTo>
                  <a:pt x="0" y="0"/>
                </a:lnTo>
                <a:lnTo>
                  <a:pt x="0" y="13339384"/>
                </a:lnTo>
                <a:lnTo>
                  <a:pt x="15237754" y="13339384"/>
                </a:lnTo>
                <a:lnTo>
                  <a:pt x="152377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586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 flipV="1">
            <a:off x="-42240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7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7" y="0"/>
                </a:lnTo>
                <a:lnTo>
                  <a:pt x="20239727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28114" y="2171592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 flipV="1">
            <a:off x="10447465" y="4959707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2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2" y="0"/>
                </a:lnTo>
                <a:lnTo>
                  <a:pt x="1711362" y="275219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56254" y="560639"/>
            <a:ext cx="992445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Theo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ý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của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Rô-bốt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, ta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thể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tóm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tắt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bài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toán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theo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sơ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đồ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rồi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3334" b="1" dirty="0" err="1">
                <a:solidFill>
                  <a:srgbClr val="FAF9F5"/>
                </a:solidFill>
                <a:latin typeface="Calibri (MS) Bold"/>
              </a:rPr>
              <a:t>sau</a:t>
            </a:r>
            <a:r>
              <a:rPr lang="en-US" sz="3334" b="1" dirty="0">
                <a:solidFill>
                  <a:srgbClr val="FAF9F5"/>
                </a:solidFill>
                <a:latin typeface="Calibri (MS) Bold"/>
              </a:rPr>
              <a:t>:</a:t>
            </a:r>
          </a:p>
        </p:txBody>
      </p:sp>
      <p:sp>
        <p:nvSpPr>
          <p:cNvPr id="13" name="TextBox 10"/>
          <p:cNvSpPr txBox="1"/>
          <p:nvPr/>
        </p:nvSpPr>
        <p:spPr>
          <a:xfrm>
            <a:off x="2800086" y="2687555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>
                <a:solidFill>
                  <a:srgbClr val="3D5F7B"/>
                </a:solidFill>
              </a:rPr>
              <a:t>Mi</a:t>
            </a:r>
            <a:r>
              <a:rPr lang="en-US" sz="3200" dirty="0">
                <a:solidFill>
                  <a:srgbClr val="3D5F7B"/>
                </a:solidFill>
              </a:rPr>
              <a:t>: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790608" y="3026697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787661" y="3595614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0"/>
          <p:cNvSpPr txBox="1"/>
          <p:nvPr/>
        </p:nvSpPr>
        <p:spPr>
          <a:xfrm>
            <a:off x="2885806" y="3252082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>
                <a:solidFill>
                  <a:srgbClr val="3D5F7B"/>
                </a:solidFill>
              </a:rPr>
              <a:t>Mai:</a:t>
            </a:r>
          </a:p>
        </p:txBody>
      </p:sp>
      <p:sp>
        <p:nvSpPr>
          <p:cNvPr id="18" name="Arc 17"/>
          <p:cNvSpPr/>
          <p:nvPr/>
        </p:nvSpPr>
        <p:spPr>
          <a:xfrm rot="16200000">
            <a:off x="5031431" y="1519239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/>
          <p:cNvSpPr/>
          <p:nvPr/>
        </p:nvSpPr>
        <p:spPr>
          <a:xfrm rot="5400000">
            <a:off x="4578132" y="2652727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790607" y="3026697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744477" y="2986525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 rot="5400000">
            <a:off x="6061521" y="2551418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6791718" y="2884127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564384" y="2325520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78155" y="3819072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8195" y="3199581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78934" y="2905067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962298" y="2377286"/>
            <a:ext cx="4278415" cy="4375150"/>
            <a:chOff x="7872037" y="2363471"/>
            <a:chExt cx="4278415" cy="4375150"/>
          </a:xfrm>
        </p:grpSpPr>
        <p:sp>
          <p:nvSpPr>
            <p:cNvPr id="32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3" name="Rounded Rectangle 32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>
                  <a:solidFill>
                    <a:srgbClr val="3D5F7B"/>
                  </a:solidFill>
                </a:rPr>
                <a:t>Bài</a:t>
              </a:r>
              <a:r>
                <a:rPr lang="en-US" sz="2800" u="sng" dirty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>
                  <a:solidFill>
                    <a:srgbClr val="3D5F7B"/>
                  </a:solidFill>
                </a:rPr>
                <a:t>giải</a:t>
              </a:r>
              <a:r>
                <a:rPr lang="en-US" sz="2800" u="sng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Hai </a:t>
              </a:r>
              <a:r>
                <a:rPr lang="en-US" sz="2800" dirty="0" err="1">
                  <a:solidFill>
                    <a:srgbClr val="3D5F7B"/>
                  </a:solidFill>
                </a:rPr>
                <a:t>lần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Mai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25 – 5 = 20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Mai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20 : 2 = 10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10 + 5 = 15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Đáp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: Mai 10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	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15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.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587676" y="4435955"/>
            <a:ext cx="5203019" cy="1887884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D5F7B"/>
                </a:solidFill>
              </a:rPr>
              <a:t>Bớt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Mi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đi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để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lúc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này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Mi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bằng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Mai. </a:t>
            </a:r>
            <a:r>
              <a:rPr lang="en-US" sz="2800" dirty="0" err="1">
                <a:solidFill>
                  <a:srgbClr val="3D5F7B"/>
                </a:solidFill>
              </a:rPr>
              <a:t>Vì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vậy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tổng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cây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cả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hai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bạn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cũng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sẽ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giảm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đi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787661" y="3595614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792738" y="3026697"/>
            <a:ext cx="1956816" cy="0"/>
          </a:xfrm>
          <a:prstGeom prst="line">
            <a:avLst/>
          </a:prstGeom>
          <a:ln w="28575"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4119" y="1400123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9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7" grpId="0"/>
      <p:bldP spid="18" grpId="0" animBg="1"/>
      <p:bldP spid="19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77247" y="2173306"/>
            <a:ext cx="18147992" cy="5058753"/>
          </a:xfrm>
          <a:custGeom>
            <a:avLst/>
            <a:gdLst/>
            <a:ahLst/>
            <a:cxnLst/>
            <a:rect l="l" t="t" r="r" b="b"/>
            <a:pathLst>
              <a:path w="27221988" h="7588129">
                <a:moveTo>
                  <a:pt x="0" y="0"/>
                </a:moveTo>
                <a:lnTo>
                  <a:pt x="27221988" y="0"/>
                </a:lnTo>
                <a:lnTo>
                  <a:pt x="27221988" y="7588129"/>
                </a:lnTo>
                <a:lnTo>
                  <a:pt x="0" y="758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-650576" y="-1653124"/>
            <a:ext cx="13493151" cy="3761216"/>
          </a:xfrm>
          <a:custGeom>
            <a:avLst/>
            <a:gdLst/>
            <a:ahLst/>
            <a:cxnLst/>
            <a:rect l="l" t="t" r="r" b="b"/>
            <a:pathLst>
              <a:path w="20239727" h="5641824">
                <a:moveTo>
                  <a:pt x="20239728" y="5641824"/>
                </a:moveTo>
                <a:lnTo>
                  <a:pt x="0" y="5641824"/>
                </a:lnTo>
                <a:lnTo>
                  <a:pt x="0" y="0"/>
                </a:lnTo>
                <a:lnTo>
                  <a:pt x="20239728" y="0"/>
                </a:lnTo>
                <a:lnTo>
                  <a:pt x="20239728" y="564182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0096913" y="227484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1711361" y="2752190"/>
                </a:moveTo>
                <a:lnTo>
                  <a:pt x="0" y="2752190"/>
                </a:lnTo>
                <a:lnTo>
                  <a:pt x="0" y="0"/>
                </a:lnTo>
                <a:lnTo>
                  <a:pt x="1711361" y="0"/>
                </a:lnTo>
                <a:lnTo>
                  <a:pt x="1711361" y="27521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76120" y="94384"/>
            <a:ext cx="2231761" cy="591417"/>
          </a:xfrm>
          <a:custGeom>
            <a:avLst/>
            <a:gdLst/>
            <a:ahLst/>
            <a:cxnLst/>
            <a:rect l="l" t="t" r="r" b="b"/>
            <a:pathLst>
              <a:path w="3347642" h="887125">
                <a:moveTo>
                  <a:pt x="0" y="0"/>
                </a:moveTo>
                <a:lnTo>
                  <a:pt x="3347642" y="0"/>
                </a:lnTo>
                <a:lnTo>
                  <a:pt x="3347642" y="887125"/>
                </a:lnTo>
                <a:lnTo>
                  <a:pt x="0" y="8871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21634" y="5995221"/>
            <a:ext cx="1006477" cy="1236838"/>
          </a:xfrm>
          <a:custGeom>
            <a:avLst/>
            <a:gdLst/>
            <a:ahLst/>
            <a:cxnLst/>
            <a:rect l="l" t="t" r="r" b="b"/>
            <a:pathLst>
              <a:path w="1509715" h="1855257">
                <a:moveTo>
                  <a:pt x="0" y="0"/>
                </a:moveTo>
                <a:lnTo>
                  <a:pt x="1509715" y="0"/>
                </a:lnTo>
                <a:lnTo>
                  <a:pt x="1509715" y="1855257"/>
                </a:lnTo>
                <a:lnTo>
                  <a:pt x="0" y="18552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22406" y="736492"/>
            <a:ext cx="1412201" cy="1371600"/>
          </a:xfrm>
          <a:custGeom>
            <a:avLst/>
            <a:gdLst/>
            <a:ahLst/>
            <a:cxnLst/>
            <a:rect l="l" t="t" r="r" b="b"/>
            <a:pathLst>
              <a:path w="2118301" h="2057400">
                <a:moveTo>
                  <a:pt x="0" y="0"/>
                </a:moveTo>
                <a:lnTo>
                  <a:pt x="2118301" y="0"/>
                </a:lnTo>
                <a:lnTo>
                  <a:pt x="211830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346" y="-180905"/>
            <a:ext cx="1140908" cy="1834793"/>
          </a:xfrm>
          <a:custGeom>
            <a:avLst/>
            <a:gdLst/>
            <a:ahLst/>
            <a:cxnLst/>
            <a:rect l="l" t="t" r="r" b="b"/>
            <a:pathLst>
              <a:path w="1711362" h="2752190">
                <a:moveTo>
                  <a:pt x="0" y="0"/>
                </a:moveTo>
                <a:lnTo>
                  <a:pt x="1711362" y="0"/>
                </a:lnTo>
                <a:lnTo>
                  <a:pt x="1711362" y="2752190"/>
                </a:lnTo>
                <a:lnTo>
                  <a:pt x="0" y="27521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89608" y="736491"/>
            <a:ext cx="8973952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Tương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tự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như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trên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ta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có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cách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giải</a:t>
            </a:r>
            <a:r>
              <a:rPr lang="en-US" sz="4000" dirty="0">
                <a:solidFill>
                  <a:srgbClr val="FAF9F5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FAF9F5"/>
                </a:solidFill>
                <a:latin typeface="Calibri (MS) Bold"/>
              </a:rPr>
              <a:t>khác</a:t>
            </a:r>
            <a:endParaRPr lang="en-US" sz="4000" dirty="0">
              <a:solidFill>
                <a:srgbClr val="FAF9F5"/>
              </a:solidFill>
              <a:latin typeface="Calibri (MS)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346" y="2645938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 err="1">
                <a:solidFill>
                  <a:srgbClr val="3D5F7B"/>
                </a:solidFill>
              </a:rPr>
              <a:t>Mi</a:t>
            </a:r>
            <a:r>
              <a:rPr lang="en-US" sz="3200" dirty="0">
                <a:solidFill>
                  <a:srgbClr val="3D5F7B"/>
                </a:solidFill>
              </a:rPr>
              <a:t>: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105868" y="2985080"/>
            <a:ext cx="293162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02921" y="3553997"/>
            <a:ext cx="1956816" cy="0"/>
          </a:xfrm>
          <a:prstGeom prst="line">
            <a:avLst/>
          </a:prstGeom>
          <a:ln w="28575">
            <a:solidFill>
              <a:srgbClr val="3D5F7B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0"/>
          <p:cNvSpPr txBox="1"/>
          <p:nvPr/>
        </p:nvSpPr>
        <p:spPr>
          <a:xfrm>
            <a:off x="201066" y="3210465"/>
            <a:ext cx="825361" cy="493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000"/>
              </a:lnSpc>
            </a:pPr>
            <a:r>
              <a:rPr lang="en-US" sz="3200" dirty="0">
                <a:solidFill>
                  <a:srgbClr val="3D5F7B"/>
                </a:solidFill>
              </a:rPr>
              <a:t>Mai:</a:t>
            </a:r>
          </a:p>
        </p:txBody>
      </p:sp>
      <p:sp>
        <p:nvSpPr>
          <p:cNvPr id="15" name="Arc 14"/>
          <p:cNvSpPr/>
          <p:nvPr/>
        </p:nvSpPr>
        <p:spPr>
          <a:xfrm rot="16200000">
            <a:off x="2346691" y="1477622"/>
            <a:ext cx="447033" cy="2934573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rot="5400000">
            <a:off x="1893392" y="2611110"/>
            <a:ext cx="359770" cy="1972919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05867" y="2985080"/>
            <a:ext cx="0" cy="568917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59737" y="2944908"/>
            <a:ext cx="0" cy="617848"/>
          </a:xfrm>
          <a:prstGeom prst="line">
            <a:avLst/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 rot="5400000">
            <a:off x="3376781" y="2509801"/>
            <a:ext cx="359770" cy="993860"/>
          </a:xfrm>
          <a:prstGeom prst="arc">
            <a:avLst>
              <a:gd name="adj1" fmla="val 16200000"/>
              <a:gd name="adj2" fmla="val 5438347"/>
            </a:avLst>
          </a:prstGeom>
          <a:ln w="28575">
            <a:solidFill>
              <a:srgbClr val="3D5F7B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4106978" y="2842510"/>
            <a:ext cx="252408" cy="735910"/>
          </a:xfrm>
          <a:prstGeom prst="rightBrace">
            <a:avLst>
              <a:gd name="adj1" fmla="val 8333"/>
              <a:gd name="adj2" fmla="val 50000"/>
            </a:avLst>
          </a:prstGeom>
          <a:ln w="28575">
            <a:solidFill>
              <a:srgbClr val="3D5F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79644" y="2283903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93415" y="377745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?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1975" y="3157358"/>
            <a:ext cx="112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5 </a:t>
            </a:r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94194" y="2863450"/>
            <a:ext cx="905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25 </a:t>
            </a:r>
          </a:p>
          <a:p>
            <a:pPr algn="ctr"/>
            <a:r>
              <a:rPr lang="en-US" sz="2000" dirty="0" err="1">
                <a:solidFill>
                  <a:srgbClr val="C00000"/>
                </a:solidFill>
              </a:rPr>
              <a:t>cái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>
                <a:solidFill>
                  <a:srgbClr val="C00000"/>
                </a:solidFill>
              </a:rPr>
              <a:t>kẹo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075188" y="3553997"/>
            <a:ext cx="962306" cy="0"/>
          </a:xfrm>
          <a:prstGeom prst="line">
            <a:avLst/>
          </a:prstGeom>
          <a:ln w="28575">
            <a:solidFill>
              <a:srgbClr val="F89FA1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37494" y="3002419"/>
            <a:ext cx="0" cy="568917"/>
          </a:xfrm>
          <a:prstGeom prst="line">
            <a:avLst/>
          </a:prstGeom>
          <a:ln w="28575">
            <a:solidFill>
              <a:srgbClr val="F89FA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5161446" y="2305252"/>
            <a:ext cx="4278415" cy="4375150"/>
            <a:chOff x="7872037" y="2363471"/>
            <a:chExt cx="4278415" cy="4375150"/>
          </a:xfrm>
        </p:grpSpPr>
        <p:sp>
          <p:nvSpPr>
            <p:cNvPr id="31" name="Freeform 16"/>
            <p:cNvSpPr/>
            <p:nvPr/>
          </p:nvSpPr>
          <p:spPr>
            <a:xfrm>
              <a:off x="7987519" y="2507611"/>
              <a:ext cx="4077685" cy="4126869"/>
            </a:xfrm>
            <a:prstGeom prst="roundRect">
              <a:avLst/>
            </a:prstGeom>
            <a:solidFill>
              <a:srgbClr val="FFDFD1"/>
            </a:solidFill>
          </p:spPr>
        </p:sp>
        <p:sp>
          <p:nvSpPr>
            <p:cNvPr id="32" name="Rounded Rectangle 31"/>
            <p:cNvSpPr/>
            <p:nvPr/>
          </p:nvSpPr>
          <p:spPr>
            <a:xfrm>
              <a:off x="7872037" y="2363471"/>
              <a:ext cx="4278415" cy="437515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u="sng" dirty="0" err="1">
                  <a:solidFill>
                    <a:srgbClr val="3D5F7B"/>
                  </a:solidFill>
                </a:rPr>
                <a:t>Bài</a:t>
              </a:r>
              <a:r>
                <a:rPr lang="en-US" sz="2800" u="sng" dirty="0">
                  <a:solidFill>
                    <a:srgbClr val="3D5F7B"/>
                  </a:solidFill>
                </a:rPr>
                <a:t> </a:t>
              </a:r>
              <a:r>
                <a:rPr lang="en-US" sz="2800" u="sng" dirty="0" err="1">
                  <a:solidFill>
                    <a:srgbClr val="3D5F7B"/>
                  </a:solidFill>
                </a:rPr>
                <a:t>giải</a:t>
              </a:r>
              <a:r>
                <a:rPr lang="en-US" sz="2800" u="sng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Hai </a:t>
              </a:r>
              <a:r>
                <a:rPr lang="en-US" sz="2800" dirty="0" err="1">
                  <a:solidFill>
                    <a:srgbClr val="3D5F7B"/>
                  </a:solidFill>
                </a:rPr>
                <a:t>lần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25 + 5 = 30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30 : 2 = 15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của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là</a:t>
              </a:r>
              <a:r>
                <a:rPr lang="en-US" sz="2800" dirty="0">
                  <a:solidFill>
                    <a:srgbClr val="3D5F7B"/>
                  </a:solidFill>
                </a:rPr>
                <a:t>: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25 – 15 = 10 (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)</a:t>
              </a:r>
            </a:p>
            <a:p>
              <a:pPr algn="ctr"/>
              <a:r>
                <a:rPr lang="en-US" sz="2800" dirty="0" err="1">
                  <a:solidFill>
                    <a:srgbClr val="3D5F7B"/>
                  </a:solidFill>
                </a:rPr>
                <a:t>Đáp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số</a:t>
              </a:r>
              <a:r>
                <a:rPr lang="en-US" sz="2800" dirty="0">
                  <a:solidFill>
                    <a:srgbClr val="3D5F7B"/>
                  </a:solidFill>
                </a:rPr>
                <a:t>: </a:t>
              </a:r>
              <a:r>
                <a:rPr lang="en-US" sz="2800" dirty="0" err="1">
                  <a:solidFill>
                    <a:srgbClr val="3D5F7B"/>
                  </a:solidFill>
                </a:rPr>
                <a:t>Mi</a:t>
              </a:r>
              <a:r>
                <a:rPr lang="en-US" sz="2800" dirty="0">
                  <a:solidFill>
                    <a:srgbClr val="3D5F7B"/>
                  </a:solidFill>
                </a:rPr>
                <a:t> 15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,</a:t>
              </a:r>
            </a:p>
            <a:p>
              <a:pPr algn="ctr"/>
              <a:r>
                <a:rPr lang="en-US" sz="2800" dirty="0">
                  <a:solidFill>
                    <a:srgbClr val="3D5F7B"/>
                  </a:solidFill>
                </a:rPr>
                <a:t>	Mai 10 </a:t>
              </a:r>
              <a:r>
                <a:rPr lang="en-US" sz="2800" dirty="0" err="1">
                  <a:solidFill>
                    <a:srgbClr val="3D5F7B"/>
                  </a:solidFill>
                </a:rPr>
                <a:t>cái</a:t>
              </a:r>
              <a:r>
                <a:rPr lang="en-US" sz="2800" dirty="0">
                  <a:solidFill>
                    <a:srgbClr val="3D5F7B"/>
                  </a:solidFill>
                </a:rPr>
                <a:t> </a:t>
              </a:r>
              <a:r>
                <a:rPr lang="en-US" sz="2800" dirty="0" err="1">
                  <a:solidFill>
                    <a:srgbClr val="3D5F7B"/>
                  </a:solidFill>
                </a:rPr>
                <a:t>kẹo</a:t>
              </a:r>
              <a:r>
                <a:rPr lang="en-US" sz="2800" dirty="0">
                  <a:solidFill>
                    <a:srgbClr val="3D5F7B"/>
                  </a:solidFill>
                </a:rPr>
                <a:t>.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15346" y="4326523"/>
            <a:ext cx="4878685" cy="2249409"/>
          </a:xfrm>
          <a:prstGeom prst="rect">
            <a:avLst/>
          </a:prstGeom>
          <a:solidFill>
            <a:schemeClr val="bg1"/>
          </a:solidFill>
          <a:ln>
            <a:solidFill>
              <a:srgbClr val="FFD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3D5F7B"/>
                </a:solidFill>
              </a:rPr>
              <a:t>Tăng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Mai </a:t>
            </a:r>
            <a:r>
              <a:rPr lang="en-US" sz="2800" dirty="0" err="1">
                <a:solidFill>
                  <a:srgbClr val="3D5F7B"/>
                </a:solidFill>
              </a:rPr>
              <a:t>thêm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để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lúc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này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Mai </a:t>
            </a:r>
            <a:r>
              <a:rPr lang="en-US" sz="2800" dirty="0" err="1">
                <a:solidFill>
                  <a:srgbClr val="3D5F7B"/>
                </a:solidFill>
              </a:rPr>
              <a:t>bằng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Mi. </a:t>
            </a:r>
            <a:r>
              <a:rPr lang="en-US" sz="2800" dirty="0" err="1">
                <a:solidFill>
                  <a:srgbClr val="3D5F7B"/>
                </a:solidFill>
              </a:rPr>
              <a:t>Vì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vậy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tổng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số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cây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kẹo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của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cả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hai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bạn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cũng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sẽ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được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tăng</a:t>
            </a:r>
            <a:r>
              <a:rPr lang="en-US" sz="2800" dirty="0">
                <a:solidFill>
                  <a:srgbClr val="3D5F7B"/>
                </a:solidFill>
              </a:rPr>
              <a:t> </a:t>
            </a:r>
            <a:r>
              <a:rPr lang="en-US" sz="2800" dirty="0" err="1">
                <a:solidFill>
                  <a:srgbClr val="3D5F7B"/>
                </a:solidFill>
              </a:rPr>
              <a:t>thêm</a:t>
            </a:r>
            <a:r>
              <a:rPr lang="en-US" sz="2800" dirty="0">
                <a:solidFill>
                  <a:srgbClr val="3D5F7B"/>
                </a:solidFill>
              </a:rPr>
              <a:t> 5 </a:t>
            </a:r>
            <a:r>
              <a:rPr lang="en-US" sz="2800" dirty="0" err="1">
                <a:solidFill>
                  <a:srgbClr val="3D5F7B"/>
                </a:solidFill>
              </a:rPr>
              <a:t>cái</a:t>
            </a:r>
            <a:r>
              <a:rPr lang="en-US" sz="2800" dirty="0">
                <a:solidFill>
                  <a:srgbClr val="3D5F7B"/>
                </a:solidFill>
              </a:rPr>
              <a:t>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7015" y="1339329"/>
            <a:ext cx="2420322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47241" y="-370418"/>
            <a:ext cx="7491388" cy="7595831"/>
          </a:xfrm>
          <a:custGeom>
            <a:avLst/>
            <a:gdLst/>
            <a:ahLst/>
            <a:cxnLst/>
            <a:rect l="l" t="t" r="r" b="b"/>
            <a:pathLst>
              <a:path w="11237082" h="11393746">
                <a:moveTo>
                  <a:pt x="0" y="0"/>
                </a:moveTo>
                <a:lnTo>
                  <a:pt x="11237083" y="0"/>
                </a:lnTo>
                <a:lnTo>
                  <a:pt x="11237083" y="11393746"/>
                </a:lnTo>
                <a:lnTo>
                  <a:pt x="0" y="1139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408758">
            <a:off x="4233758" y="145014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60"/>
                </a:lnTo>
                <a:lnTo>
                  <a:pt x="0" y="1431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408758">
            <a:off x="11515875" y="3056995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3" y="0"/>
                </a:lnTo>
                <a:lnTo>
                  <a:pt x="1640673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08758">
            <a:off x="-235996" y="5833240"/>
            <a:ext cx="1093781" cy="954573"/>
          </a:xfrm>
          <a:custGeom>
            <a:avLst/>
            <a:gdLst/>
            <a:ahLst/>
            <a:cxnLst/>
            <a:rect l="l" t="t" r="r" b="b"/>
            <a:pathLst>
              <a:path w="1640672" h="1431859">
                <a:moveTo>
                  <a:pt x="0" y="0"/>
                </a:moveTo>
                <a:lnTo>
                  <a:pt x="1640672" y="0"/>
                </a:lnTo>
                <a:lnTo>
                  <a:pt x="1640672" y="1431859"/>
                </a:lnTo>
                <a:lnTo>
                  <a:pt x="0" y="1431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1344" y="1615019"/>
            <a:ext cx="359767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000"/>
              </a:lnSpc>
            </a:pP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    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Với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dạng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toán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Tìm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khi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biết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tổng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và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hiệu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của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số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đó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,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em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có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thể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chọn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một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trong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hai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cách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 </a:t>
            </a:r>
            <a:r>
              <a:rPr lang="en-US" sz="3334" dirty="0" err="1">
                <a:solidFill>
                  <a:srgbClr val="E2834B"/>
                </a:solidFill>
                <a:latin typeface="Calibri (MS) Bold"/>
              </a:rPr>
              <a:t>giải</a:t>
            </a:r>
            <a:r>
              <a:rPr lang="en-US" sz="3334" dirty="0">
                <a:solidFill>
                  <a:srgbClr val="E2834B"/>
                </a:solidFill>
                <a:latin typeface="Calibri (MS) Bold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844147" y="1265991"/>
            <a:ext cx="6880569" cy="1576215"/>
            <a:chOff x="0" y="0"/>
            <a:chExt cx="12712679" cy="315243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488000" y="433738"/>
              <a:ext cx="11736679" cy="2718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bé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-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10668" y="462966"/>
            <a:ext cx="417684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bé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6419" y="2751298"/>
            <a:ext cx="41579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800"/>
              </a:lnSpc>
            </a:pP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Tìm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số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lớn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 </a:t>
            </a:r>
            <a:r>
              <a:rPr lang="en-US" sz="4000" dirty="0" err="1">
                <a:solidFill>
                  <a:srgbClr val="202F5A"/>
                </a:solidFill>
                <a:latin typeface="Calibri (MS) Bold"/>
              </a:rPr>
              <a:t>trước</a:t>
            </a:r>
            <a:r>
              <a:rPr lang="en-US" sz="4000" dirty="0">
                <a:solidFill>
                  <a:srgbClr val="202F5A"/>
                </a:solidFill>
                <a:latin typeface="Calibri (MS) Bold"/>
              </a:rPr>
              <a:t>: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899928" y="3649180"/>
            <a:ext cx="7246501" cy="1252400"/>
            <a:chOff x="0" y="0"/>
            <a:chExt cx="12712679" cy="2504800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2712679" cy="2504800"/>
              <a:chOff x="0" y="0"/>
              <a:chExt cx="3350333" cy="6604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35033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3350333" h="660400">
                    <a:moveTo>
                      <a:pt x="322587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225873" y="0"/>
                    </a:lnTo>
                    <a:cubicBezTo>
                      <a:pt x="3294453" y="0"/>
                      <a:pt x="3350333" y="55880"/>
                      <a:pt x="3350333" y="124460"/>
                    </a:cubicBezTo>
                    <a:lnTo>
                      <a:pt x="3350333" y="535940"/>
                    </a:lnTo>
                    <a:cubicBezTo>
                      <a:pt x="3350333" y="604520"/>
                      <a:pt x="3294453" y="660400"/>
                      <a:pt x="3225873" y="660400"/>
                    </a:cubicBezTo>
                    <a:close/>
                  </a:path>
                </a:pathLst>
              </a:custGeom>
              <a:solidFill>
                <a:srgbClr val="3D5F7B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95478" y="382834"/>
              <a:ext cx="11736679" cy="13593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335"/>
                </a:lnSpc>
              </a:pP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Số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lớn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= (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Tổng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 + </a:t>
              </a:r>
              <a:r>
                <a:rPr lang="en-US" sz="4446" dirty="0" err="1">
                  <a:solidFill>
                    <a:srgbClr val="FFFFFF"/>
                  </a:solidFill>
                  <a:latin typeface="Calibri (MS) Bold"/>
                </a:rPr>
                <a:t>Hiệu</a:t>
              </a:r>
              <a:r>
                <a:rPr lang="en-US" sz="4446" dirty="0">
                  <a:solidFill>
                    <a:srgbClr val="FFFFFF"/>
                  </a:solidFill>
                  <a:latin typeface="Calibri (MS) Bold"/>
                </a:rPr>
                <a:t>) : 2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0131478" y="4550172"/>
            <a:ext cx="1929954" cy="2263273"/>
          </a:xfrm>
          <a:custGeom>
            <a:avLst/>
            <a:gdLst/>
            <a:ahLst/>
            <a:cxnLst/>
            <a:rect l="l" t="t" r="r" b="b"/>
            <a:pathLst>
              <a:path w="2894931" h="3394909">
                <a:moveTo>
                  <a:pt x="0" y="0"/>
                </a:moveTo>
                <a:lnTo>
                  <a:pt x="2894931" y="0"/>
                </a:lnTo>
                <a:lnTo>
                  <a:pt x="2894931" y="3394908"/>
                </a:lnTo>
                <a:lnTo>
                  <a:pt x="0" y="3394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4324131" y="4437288"/>
            <a:ext cx="1464611" cy="2308127"/>
          </a:xfrm>
          <a:custGeom>
            <a:avLst/>
            <a:gdLst/>
            <a:ahLst/>
            <a:cxnLst/>
            <a:rect l="l" t="t" r="r" b="b"/>
            <a:pathLst>
              <a:path w="2196917" h="3462190">
                <a:moveTo>
                  <a:pt x="2196917" y="0"/>
                </a:moveTo>
                <a:lnTo>
                  <a:pt x="0" y="0"/>
                </a:lnTo>
                <a:lnTo>
                  <a:pt x="0" y="3462191"/>
                </a:lnTo>
                <a:lnTo>
                  <a:pt x="2196917" y="3462191"/>
                </a:lnTo>
                <a:lnTo>
                  <a:pt x="219691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9253" y="433593"/>
            <a:ext cx="4090771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1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48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84941" y="685800"/>
            <a:ext cx="2438400" cy="394577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65149" y="2777282"/>
            <a:ext cx="1756982" cy="2322933"/>
          </a:xfrm>
          <a:custGeom>
            <a:avLst/>
            <a:gdLst/>
            <a:ahLst/>
            <a:cxnLst/>
            <a:rect l="l" t="t" r="r" b="b"/>
            <a:pathLst>
              <a:path w="2635473" h="3484399">
                <a:moveTo>
                  <a:pt x="0" y="0"/>
                </a:moveTo>
                <a:lnTo>
                  <a:pt x="2635472" y="0"/>
                </a:lnTo>
                <a:lnTo>
                  <a:pt x="2635472" y="3484399"/>
                </a:lnTo>
                <a:lnTo>
                  <a:pt x="0" y="34843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07082" y="3733839"/>
            <a:ext cx="2785423" cy="744467"/>
          </a:xfrm>
          <a:custGeom>
            <a:avLst/>
            <a:gdLst/>
            <a:ahLst/>
            <a:cxnLst/>
            <a:rect l="l" t="t" r="r" b="b"/>
            <a:pathLst>
              <a:path w="4178135" h="1116701">
                <a:moveTo>
                  <a:pt x="0" y="0"/>
                </a:moveTo>
                <a:lnTo>
                  <a:pt x="4178135" y="0"/>
                </a:lnTo>
                <a:lnTo>
                  <a:pt x="4178135" y="1116702"/>
                </a:lnTo>
                <a:lnTo>
                  <a:pt x="0" y="11167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19999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229274" y="257685"/>
            <a:ext cx="7733452" cy="773345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8A9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6020357"/>
            <a:ext cx="10536330" cy="852883"/>
          </a:xfrm>
          <a:custGeom>
            <a:avLst/>
            <a:gdLst/>
            <a:ahLst/>
            <a:cxnLst/>
            <a:rect l="l" t="t" r="r" b="b"/>
            <a:pathLst>
              <a:path w="15804495" h="8591898">
                <a:moveTo>
                  <a:pt x="0" y="0"/>
                </a:moveTo>
                <a:lnTo>
                  <a:pt x="15804495" y="0"/>
                </a:lnTo>
                <a:lnTo>
                  <a:pt x="15804495" y="8591898"/>
                </a:lnTo>
                <a:lnTo>
                  <a:pt x="0" y="85918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 b="-571596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891654" y="4478307"/>
            <a:ext cx="1330476" cy="1693893"/>
          </a:xfrm>
          <a:custGeom>
            <a:avLst/>
            <a:gdLst/>
            <a:ahLst/>
            <a:cxnLst/>
            <a:rect l="l" t="t" r="r" b="b"/>
            <a:pathLst>
              <a:path w="1995714" h="2540840">
                <a:moveTo>
                  <a:pt x="1995714" y="0"/>
                </a:moveTo>
                <a:lnTo>
                  <a:pt x="0" y="0"/>
                </a:lnTo>
                <a:lnTo>
                  <a:pt x="0" y="2540840"/>
                </a:lnTo>
                <a:lnTo>
                  <a:pt x="1995714" y="2540840"/>
                </a:lnTo>
                <a:lnTo>
                  <a:pt x="199571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64772" y="4794029"/>
            <a:ext cx="1653139" cy="1226328"/>
          </a:xfrm>
          <a:custGeom>
            <a:avLst/>
            <a:gdLst/>
            <a:ahLst/>
            <a:cxnLst/>
            <a:rect l="l" t="t" r="r" b="b"/>
            <a:pathLst>
              <a:path w="2479708" h="1839492">
                <a:moveTo>
                  <a:pt x="0" y="0"/>
                </a:moveTo>
                <a:lnTo>
                  <a:pt x="2479708" y="0"/>
                </a:lnTo>
                <a:lnTo>
                  <a:pt x="2479708" y="1839492"/>
                </a:lnTo>
                <a:lnTo>
                  <a:pt x="0" y="1839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92505" y="4827007"/>
            <a:ext cx="559651" cy="1226328"/>
          </a:xfrm>
          <a:custGeom>
            <a:avLst/>
            <a:gdLst/>
            <a:ahLst/>
            <a:cxnLst/>
            <a:rect l="l" t="t" r="r" b="b"/>
            <a:pathLst>
              <a:path w="839477" h="1839492">
                <a:moveTo>
                  <a:pt x="0" y="0"/>
                </a:moveTo>
                <a:lnTo>
                  <a:pt x="839477" y="0"/>
                </a:lnTo>
                <a:lnTo>
                  <a:pt x="839477" y="1839493"/>
                </a:lnTo>
                <a:lnTo>
                  <a:pt x="0" y="1839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66650" y="4806729"/>
            <a:ext cx="1836581" cy="1292285"/>
          </a:xfrm>
          <a:custGeom>
            <a:avLst/>
            <a:gdLst/>
            <a:ahLst/>
            <a:cxnLst/>
            <a:rect l="l" t="t" r="r" b="b"/>
            <a:pathLst>
              <a:path w="2754871" h="1938428">
                <a:moveTo>
                  <a:pt x="0" y="0"/>
                </a:moveTo>
                <a:lnTo>
                  <a:pt x="2754872" y="0"/>
                </a:lnTo>
                <a:lnTo>
                  <a:pt x="2754872" y="1938427"/>
                </a:lnTo>
                <a:lnTo>
                  <a:pt x="0" y="19384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599463" y="627752"/>
            <a:ext cx="1914859" cy="967874"/>
          </a:xfrm>
          <a:custGeom>
            <a:avLst/>
            <a:gdLst/>
            <a:ahLst/>
            <a:cxnLst/>
            <a:rect l="l" t="t" r="r" b="b"/>
            <a:pathLst>
              <a:path w="2872288" h="1451811">
                <a:moveTo>
                  <a:pt x="0" y="0"/>
                </a:moveTo>
                <a:lnTo>
                  <a:pt x="2872288" y="0"/>
                </a:lnTo>
                <a:lnTo>
                  <a:pt x="2872288" y="1451812"/>
                </a:lnTo>
                <a:lnTo>
                  <a:pt x="0" y="14518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9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5800" y="1457068"/>
            <a:ext cx="1101409" cy="1557262"/>
          </a:xfrm>
          <a:custGeom>
            <a:avLst/>
            <a:gdLst/>
            <a:ahLst/>
            <a:cxnLst/>
            <a:rect l="l" t="t" r="r" b="b"/>
            <a:pathLst>
              <a:path w="1652113" h="2335893">
                <a:moveTo>
                  <a:pt x="0" y="0"/>
                </a:moveTo>
                <a:lnTo>
                  <a:pt x="1652113" y="0"/>
                </a:lnTo>
                <a:lnTo>
                  <a:pt x="1652113" y="2335893"/>
                </a:lnTo>
                <a:lnTo>
                  <a:pt x="0" y="233589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19999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79156" y="1457068"/>
            <a:ext cx="6693988" cy="48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2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223</TotalTime>
  <Words>1097</Words>
  <Application>Microsoft Office PowerPoint</Application>
  <PresentationFormat>Widescreen</PresentationFormat>
  <Paragraphs>130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(MS)</vt:lpstr>
      <vt:lpstr>Calibri (MS) Bold</vt:lpstr>
      <vt:lpstr>Calibri Light</vt:lpstr>
      <vt:lpstr>Cambria</vt:lpstr>
      <vt:lpstr>Times New Roman</vt:lpstr>
      <vt:lpstr>อีฟดอวอิ้ง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Hà Lê</cp:lastModifiedBy>
  <cp:revision>120</cp:revision>
  <dcterms:created xsi:type="dcterms:W3CDTF">2023-10-14T02:37:05Z</dcterms:created>
  <dcterms:modified xsi:type="dcterms:W3CDTF">2023-11-14T16:43:22Z</dcterms:modified>
  <cp:category>9Slide.vn</cp:category>
</cp:coreProperties>
</file>