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1" r:id="rId4"/>
    <p:sldId id="274" r:id="rId5"/>
    <p:sldId id="272" r:id="rId6"/>
    <p:sldId id="259" r:id="rId7"/>
    <p:sldId id="266" r:id="rId8"/>
    <p:sldId id="270" r:id="rId9"/>
    <p:sldId id="269" r:id="rId10"/>
    <p:sldId id="267" r:id="rId11"/>
    <p:sldId id="268" r:id="rId12"/>
    <p:sldId id="273" r:id="rId13"/>
    <p:sldId id="261" r:id="rId14"/>
    <p:sldId id="275" r:id="rId15"/>
    <p:sldId id="276" r:id="rId16"/>
    <p:sldId id="277" r:id="rId17"/>
    <p:sldId id="265" r:id="rId18"/>
  </p:sldIdLst>
  <p:sldSz cx="18288000" cy="10287000"/>
  <p:notesSz cx="6858000" cy="9144000"/>
  <p:embeddedFontLst>
    <p:embeddedFont>
      <p:font typeface="#9Slide07 Crocante" panose="020B0604020202020204" charset="0"/>
      <p:regular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E60"/>
    <a:srgbClr val="8D6C3C"/>
    <a:srgbClr val="89A070"/>
    <a:srgbClr val="007E69"/>
    <a:srgbClr val="F2A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p:scale>
          <a:sx n="33" d="100"/>
          <a:sy n="33" d="100"/>
        </p:scale>
        <p:origin x="93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9DA8E035-80A9-47D8-BD76-C69F7EBC3BE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svg"/><Relationship Id="rId7" Type="http://schemas.openxmlformats.org/officeDocument/2006/relationships/image" Target="../media/image12.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2" name="Freeform 2"/>
          <p:cNvSpPr/>
          <p:nvPr/>
        </p:nvSpPr>
        <p:spPr>
          <a:xfrm>
            <a:off x="15167634" y="4103371"/>
            <a:ext cx="2091666" cy="2080257"/>
          </a:xfrm>
          <a:custGeom>
            <a:avLst/>
            <a:gdLst/>
            <a:ahLst/>
            <a:cxnLst/>
            <a:rect l="l" t="t" r="r" b="b"/>
            <a:pathLst>
              <a:path w="2091666" h="2080257">
                <a:moveTo>
                  <a:pt x="0" y="0"/>
                </a:moveTo>
                <a:lnTo>
                  <a:pt x="2091666" y="0"/>
                </a:lnTo>
                <a:lnTo>
                  <a:pt x="2091666" y="2080258"/>
                </a:lnTo>
                <a:lnTo>
                  <a:pt x="0" y="2080258"/>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sp>
      <p:sp>
        <p:nvSpPr>
          <p:cNvPr id="3" name="Freeform 3"/>
          <p:cNvSpPr/>
          <p:nvPr/>
        </p:nvSpPr>
        <p:spPr>
          <a:xfrm rot="1004353">
            <a:off x="1669632" y="7710654"/>
            <a:ext cx="2168417" cy="2366280"/>
          </a:xfrm>
          <a:custGeom>
            <a:avLst/>
            <a:gdLst/>
            <a:ahLst/>
            <a:cxnLst/>
            <a:rect l="l" t="t" r="r" b="b"/>
            <a:pathLst>
              <a:path w="2168417" h="2366280">
                <a:moveTo>
                  <a:pt x="0" y="0"/>
                </a:moveTo>
                <a:lnTo>
                  <a:pt x="2168416" y="0"/>
                </a:lnTo>
                <a:lnTo>
                  <a:pt x="2168416" y="2366280"/>
                </a:lnTo>
                <a:lnTo>
                  <a:pt x="0" y="2366280"/>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sp>
      <p:sp>
        <p:nvSpPr>
          <p:cNvPr id="4" name="Freeform 4"/>
          <p:cNvSpPr/>
          <p:nvPr/>
        </p:nvSpPr>
        <p:spPr>
          <a:xfrm rot="801581">
            <a:off x="4613345" y="8527279"/>
            <a:ext cx="2560054" cy="841029"/>
          </a:xfrm>
          <a:custGeom>
            <a:avLst/>
            <a:gdLst/>
            <a:ahLst/>
            <a:cxnLst/>
            <a:rect l="l" t="t" r="r" b="b"/>
            <a:pathLst>
              <a:path w="2560054" h="841029">
                <a:moveTo>
                  <a:pt x="0" y="0"/>
                </a:moveTo>
                <a:lnTo>
                  <a:pt x="2560054" y="0"/>
                </a:lnTo>
                <a:lnTo>
                  <a:pt x="2560054" y="841029"/>
                </a:lnTo>
                <a:lnTo>
                  <a:pt x="0" y="841029"/>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sp>
      <p:sp>
        <p:nvSpPr>
          <p:cNvPr id="5" name="Freeform 5"/>
          <p:cNvSpPr/>
          <p:nvPr/>
        </p:nvSpPr>
        <p:spPr>
          <a:xfrm rot="700806">
            <a:off x="15406934" y="7453678"/>
            <a:ext cx="2357989" cy="2357989"/>
          </a:xfrm>
          <a:custGeom>
            <a:avLst/>
            <a:gdLst/>
            <a:ahLst/>
            <a:cxnLst/>
            <a:rect l="l" t="t" r="r" b="b"/>
            <a:pathLst>
              <a:path w="2357989" h="2357989">
                <a:moveTo>
                  <a:pt x="0" y="0"/>
                </a:moveTo>
                <a:lnTo>
                  <a:pt x="2357989" y="0"/>
                </a:lnTo>
                <a:lnTo>
                  <a:pt x="2357989" y="2357989"/>
                </a:lnTo>
                <a:lnTo>
                  <a:pt x="0" y="2357989"/>
                </a:lnTo>
                <a:lnTo>
                  <a:pt x="0" y="0"/>
                </a:lnTo>
                <a:close/>
              </a:path>
            </a:pathLst>
          </a:custGeom>
          <a:blipFill>
            <a:blip r:embed="rId8">
              <a:alphaModFix amt="70000"/>
              <a:extLst>
                <a:ext uri="{96DAC541-7B7A-43D3-8B79-37D633B846F1}">
                  <asvg:svgBlip xmlns:asvg="http://schemas.microsoft.com/office/drawing/2016/SVG/main" r:embed="rId9"/>
                </a:ext>
              </a:extLst>
            </a:blip>
            <a:stretch>
              <a:fillRect/>
            </a:stretch>
          </a:blipFill>
        </p:spPr>
      </p:sp>
      <p:sp>
        <p:nvSpPr>
          <p:cNvPr id="9" name="Freeform 9"/>
          <p:cNvSpPr/>
          <p:nvPr/>
        </p:nvSpPr>
        <p:spPr>
          <a:xfrm rot="2066437">
            <a:off x="13264286" y="466089"/>
            <a:ext cx="2303915" cy="2115413"/>
          </a:xfrm>
          <a:custGeom>
            <a:avLst/>
            <a:gdLst/>
            <a:ahLst/>
            <a:cxnLst/>
            <a:rect l="l" t="t" r="r" b="b"/>
            <a:pathLst>
              <a:path w="2303915" h="2115413">
                <a:moveTo>
                  <a:pt x="0" y="0"/>
                </a:moveTo>
                <a:lnTo>
                  <a:pt x="2303915" y="0"/>
                </a:lnTo>
                <a:lnTo>
                  <a:pt x="2303915" y="2115413"/>
                </a:lnTo>
                <a:lnTo>
                  <a:pt x="0" y="2115413"/>
                </a:lnTo>
                <a:lnTo>
                  <a:pt x="0" y="0"/>
                </a:lnTo>
                <a:close/>
              </a:path>
            </a:pathLst>
          </a:custGeom>
          <a:blipFill>
            <a:blip r:embed="rId10">
              <a:alphaModFix amt="7000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8153400" y="8369"/>
            <a:ext cx="2387978" cy="2374244"/>
          </a:xfrm>
          <a:custGeom>
            <a:avLst/>
            <a:gdLst/>
            <a:ahLst/>
            <a:cxnLst/>
            <a:rect l="l" t="t" r="r" b="b"/>
            <a:pathLst>
              <a:path w="2387978" h="2374244">
                <a:moveTo>
                  <a:pt x="0" y="0"/>
                </a:moveTo>
                <a:lnTo>
                  <a:pt x="2387978" y="0"/>
                </a:lnTo>
                <a:lnTo>
                  <a:pt x="2387978" y="2374244"/>
                </a:lnTo>
                <a:lnTo>
                  <a:pt x="0" y="2374244"/>
                </a:lnTo>
                <a:lnTo>
                  <a:pt x="0" y="0"/>
                </a:lnTo>
                <a:close/>
              </a:path>
            </a:pathLst>
          </a:custGeom>
          <a:blipFill>
            <a:blip r:embed="rId12">
              <a:alphaModFix amt="70000"/>
              <a:extLst>
                <a:ext uri="{96DAC541-7B7A-43D3-8B79-37D633B846F1}">
                  <asvg:svgBlip xmlns:asvg="http://schemas.microsoft.com/office/drawing/2016/SVG/main" r:embed="rId13"/>
                </a:ext>
              </a:extLst>
            </a:blip>
            <a:stretch>
              <a:fillRect/>
            </a:stretch>
          </a:blipFill>
        </p:spPr>
      </p:sp>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928669" y="-14655"/>
            <a:ext cx="3062247" cy="3062247"/>
          </a:xfrm>
          <a:prstGeom prst="rect">
            <a:avLst/>
          </a:prstGeom>
        </p:spPr>
      </p:pic>
      <p:pic>
        <p:nvPicPr>
          <p:cNvPr id="22" name="Picture 21"/>
          <p:cNvPicPr>
            <a:picLocks noChangeAspect="1"/>
          </p:cNvPicPr>
          <p:nvPr/>
        </p:nvPicPr>
        <p:blipFill>
          <a:blip r:embed="rId15"/>
          <a:stretch>
            <a:fillRect/>
          </a:stretch>
        </p:blipFill>
        <p:spPr>
          <a:xfrm>
            <a:off x="-453777" y="-35549"/>
            <a:ext cx="16381372" cy="96569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grpSp>
        <p:nvGrpSpPr>
          <p:cNvPr id="25" name="Group 24"/>
          <p:cNvGrpSpPr/>
          <p:nvPr/>
        </p:nvGrpSpPr>
        <p:grpSpPr>
          <a:xfrm>
            <a:off x="0" y="800648"/>
            <a:ext cx="18288000" cy="1439734"/>
            <a:chOff x="-2164794" y="148124"/>
            <a:chExt cx="21558498" cy="2524425"/>
          </a:xfrm>
        </p:grpSpPr>
        <p:sp>
          <p:nvSpPr>
            <p:cNvPr id="20" name="Pentagon 19"/>
            <p:cNvSpPr/>
            <p:nvPr/>
          </p:nvSpPr>
          <p:spPr>
            <a:xfrm>
              <a:off x="1452406" y="148124"/>
              <a:ext cx="17941298" cy="2520200"/>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flipH="1">
              <a:off x="-2164794" y="152349"/>
              <a:ext cx="5928587" cy="2520200"/>
            </a:xfrm>
            <a:prstGeom prst="homePlate">
              <a:avLst/>
            </a:prstGeom>
            <a:solidFill>
              <a:srgbClr val="89A07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3"/>
          <p:cNvSpPr txBox="1"/>
          <p:nvPr/>
        </p:nvSpPr>
        <p:spPr>
          <a:xfrm>
            <a:off x="5099513" y="900722"/>
            <a:ext cx="12834945" cy="1231106"/>
          </a:xfrm>
          <a:prstGeom prst="rect">
            <a:avLst/>
          </a:prstGeom>
        </p:spPr>
        <p:txBody>
          <a:bodyPr wrap="square" lIns="0" tIns="0" rIns="0" bIns="0" rtlCol="0" anchor="t">
            <a:spAutoFit/>
          </a:bodyPr>
          <a:lstStyle/>
          <a:p>
            <a:pPr algn="ct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phù</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sơ</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đồ</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giá</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trị</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của</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b="1" i="1" dirty="0">
                <a:ln w="19050">
                  <a:noFill/>
                </a:ln>
                <a:solidFill>
                  <a:schemeClr val="accent2">
                    <a:lumMod val="75000"/>
                  </a:schemeClr>
                </a:solidFill>
                <a:latin typeface="Cambria" panose="02040503050406030204" pitchFamily="18" charset="0"/>
                <a:ea typeface="Cambria" panose="02040503050406030204" pitchFamily="18" charset="0"/>
              </a:rPr>
              <a:t>a = 15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và</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b="1" i="1" dirty="0">
                <a:ln w="19050">
                  <a:noFill/>
                </a:ln>
                <a:solidFill>
                  <a:schemeClr val="accent2">
                    <a:lumMod val="75000"/>
                  </a:schemeClr>
                </a:solidFill>
                <a:latin typeface="Cambria" panose="02040503050406030204" pitchFamily="18" charset="0"/>
                <a:ea typeface="Cambria" panose="02040503050406030204" pitchFamily="18" charset="0"/>
              </a:rPr>
              <a:t>b = 7</a:t>
            </a:r>
          </a:p>
        </p:txBody>
      </p:sp>
      <p:grpSp>
        <p:nvGrpSpPr>
          <p:cNvPr id="34" name="Group 33"/>
          <p:cNvGrpSpPr/>
          <p:nvPr/>
        </p:nvGrpSpPr>
        <p:grpSpPr>
          <a:xfrm>
            <a:off x="304800" y="3314700"/>
            <a:ext cx="17678400" cy="5302673"/>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p:cNvSpPr txBox="1"/>
          <p:nvPr/>
        </p:nvSpPr>
        <p:spPr>
          <a:xfrm>
            <a:off x="1313917" y="5857271"/>
            <a:ext cx="5181600" cy="879038"/>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4000" b="1" dirty="0">
                <a:latin typeface="Cambria" panose="02040503050406030204" pitchFamily="18" charset="0"/>
                <a:ea typeface="Cambria" panose="02040503050406030204" pitchFamily="18" charset="0"/>
              </a:rPr>
              <a:t>a + b + 5</a:t>
            </a:r>
          </a:p>
        </p:txBody>
      </p:sp>
      <p:sp>
        <p:nvSpPr>
          <p:cNvPr id="16" name="TextBox 15"/>
          <p:cNvSpPr txBox="1"/>
          <p:nvPr/>
        </p:nvSpPr>
        <p:spPr>
          <a:xfrm>
            <a:off x="8532594" y="5981899"/>
            <a:ext cx="5181600" cy="879038"/>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4000" b="1" dirty="0">
                <a:latin typeface="Cambria" panose="02040503050406030204" pitchFamily="18" charset="0"/>
                <a:ea typeface="Cambria" panose="02040503050406030204" pitchFamily="18" charset="0"/>
              </a:rPr>
              <a:t>a + (b + 5)</a:t>
            </a:r>
          </a:p>
        </p:txBody>
      </p:sp>
      <p:grpSp>
        <p:nvGrpSpPr>
          <p:cNvPr id="11" name="Group 10"/>
          <p:cNvGrpSpPr/>
          <p:nvPr/>
        </p:nvGrpSpPr>
        <p:grpSpPr>
          <a:xfrm>
            <a:off x="1001388" y="3721765"/>
            <a:ext cx="6512169" cy="2029060"/>
            <a:chOff x="1755531" y="6010040"/>
            <a:chExt cx="6512169" cy="2029060"/>
          </a:xfrm>
        </p:grpSpPr>
        <p:sp>
          <p:nvSpPr>
            <p:cNvPr id="8" name="Arc 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755531" y="6010040"/>
              <a:ext cx="6512169" cy="2029060"/>
              <a:chOff x="1755531" y="6010040"/>
              <a:chExt cx="6512169" cy="2029060"/>
            </a:xfrm>
          </p:grpSpPr>
          <p:grpSp>
            <p:nvGrpSpPr>
              <p:cNvPr id="7" name="Group 6"/>
              <p:cNvGrpSpPr/>
              <p:nvPr/>
            </p:nvGrpSpPr>
            <p:grpSpPr>
              <a:xfrm>
                <a:off x="1755531" y="7048500"/>
                <a:ext cx="6512169" cy="365760"/>
                <a:chOff x="1755531" y="7048500"/>
                <a:chExt cx="6512169" cy="365760"/>
              </a:xfrm>
            </p:grpSpPr>
            <p:cxnSp>
              <p:nvCxnSpPr>
                <p:cNvPr id="3" name="Straight Connector 2"/>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3340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633205" y="6010040"/>
                <a:ext cx="461986" cy="830997"/>
              </a:xfrm>
              <a:prstGeom prst="rect">
                <a:avLst/>
              </a:prstGeom>
              <a:noFill/>
            </p:spPr>
            <p:txBody>
              <a:bodyPr wrap="none" rtlCol="0">
                <a:spAutoFit/>
              </a:bodyPr>
              <a:lstStyle/>
              <a:p>
                <a:r>
                  <a:rPr lang="en-US" sz="4800" b="1" i="1" dirty="0">
                    <a:latin typeface="Cambria" panose="02040503050406030204" pitchFamily="18" charset="0"/>
                    <a:ea typeface="Cambria" panose="02040503050406030204" pitchFamily="18" charset="0"/>
                  </a:rPr>
                  <a:t>?</a:t>
                </a:r>
              </a:p>
            </p:txBody>
          </p:sp>
          <p:sp>
            <p:nvSpPr>
              <p:cNvPr id="31" name="TextBox 30"/>
              <p:cNvSpPr txBox="1"/>
              <p:nvPr/>
            </p:nvSpPr>
            <p:spPr>
              <a:xfrm>
                <a:off x="3175953" y="7199311"/>
                <a:ext cx="514885"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a</a:t>
                </a:r>
              </a:p>
            </p:txBody>
          </p:sp>
          <p:sp>
            <p:nvSpPr>
              <p:cNvPr id="36" name="TextBox 35"/>
              <p:cNvSpPr txBox="1"/>
              <p:nvPr/>
            </p:nvSpPr>
            <p:spPr>
              <a:xfrm>
                <a:off x="6004077" y="7208103"/>
                <a:ext cx="1585690"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b + 5</a:t>
                </a:r>
              </a:p>
            </p:txBody>
          </p:sp>
        </p:grpSp>
      </p:grpSp>
      <p:grpSp>
        <p:nvGrpSpPr>
          <p:cNvPr id="13" name="Group 12"/>
          <p:cNvGrpSpPr/>
          <p:nvPr/>
        </p:nvGrpSpPr>
        <p:grpSpPr>
          <a:xfrm>
            <a:off x="8167117" y="3720868"/>
            <a:ext cx="6512169" cy="2078714"/>
            <a:chOff x="10144327" y="5656057"/>
            <a:chExt cx="6512169" cy="2078714"/>
          </a:xfrm>
        </p:grpSpPr>
        <p:cxnSp>
          <p:nvCxnSpPr>
            <p:cNvPr id="48" name="Straight Connector 47"/>
            <p:cNvCxnSpPr/>
            <p:nvPr/>
          </p:nvCxnSpPr>
          <p:spPr>
            <a:xfrm flipV="1">
              <a:off x="15240000" y="67437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144327" y="5656057"/>
              <a:ext cx="6512169" cy="2078714"/>
              <a:chOff x="10144327" y="5656057"/>
              <a:chExt cx="6512169" cy="2078714"/>
            </a:xfrm>
          </p:grpSpPr>
          <p:grpSp>
            <p:nvGrpSpPr>
              <p:cNvPr id="37" name="Group 36"/>
              <p:cNvGrpSpPr/>
              <p:nvPr/>
            </p:nvGrpSpPr>
            <p:grpSpPr>
              <a:xfrm>
                <a:off x="10144327" y="5656057"/>
                <a:ext cx="6512169" cy="2078714"/>
                <a:chOff x="1755531" y="5983663"/>
                <a:chExt cx="6512169" cy="2078714"/>
              </a:xfrm>
            </p:grpSpPr>
            <p:sp>
              <p:nvSpPr>
                <p:cNvPr id="38" name="Arc 3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38"/>
                <p:cNvGrpSpPr/>
                <p:nvPr/>
              </p:nvGrpSpPr>
              <p:grpSpPr>
                <a:xfrm>
                  <a:off x="1755531" y="5983663"/>
                  <a:ext cx="6512169" cy="2078714"/>
                  <a:chOff x="1755531" y="5983663"/>
                  <a:chExt cx="6512169" cy="2078714"/>
                </a:xfrm>
              </p:grpSpPr>
              <p:grpSp>
                <p:nvGrpSpPr>
                  <p:cNvPr id="40" name="Group 39"/>
                  <p:cNvGrpSpPr/>
                  <p:nvPr/>
                </p:nvGrpSpPr>
                <p:grpSpPr>
                  <a:xfrm>
                    <a:off x="1755531" y="7048500"/>
                    <a:ext cx="6512169" cy="365760"/>
                    <a:chOff x="1755531" y="7048500"/>
                    <a:chExt cx="6512169" cy="365760"/>
                  </a:xfrm>
                </p:grpSpPr>
                <p:cxnSp>
                  <p:nvCxnSpPr>
                    <p:cNvPr id="44" name="Straight Connector 43"/>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65204"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971944" y="5983663"/>
                    <a:ext cx="461986" cy="830997"/>
                  </a:xfrm>
                  <a:prstGeom prst="rect">
                    <a:avLst/>
                  </a:prstGeom>
                  <a:noFill/>
                </p:spPr>
                <p:txBody>
                  <a:bodyPr wrap="none" rtlCol="0">
                    <a:spAutoFit/>
                  </a:bodyPr>
                  <a:lstStyle/>
                  <a:p>
                    <a:r>
                      <a:rPr lang="en-US" sz="4800" b="1" i="1" dirty="0">
                        <a:latin typeface="Cambria" panose="02040503050406030204" pitchFamily="18" charset="0"/>
                        <a:ea typeface="Cambria" panose="02040503050406030204" pitchFamily="18" charset="0"/>
                      </a:rPr>
                      <a:t>?</a:t>
                    </a:r>
                  </a:p>
                </p:txBody>
              </p:sp>
              <p:sp>
                <p:nvSpPr>
                  <p:cNvPr id="42" name="TextBox 41"/>
                  <p:cNvSpPr txBox="1"/>
                  <p:nvPr/>
                </p:nvSpPr>
                <p:spPr>
                  <a:xfrm>
                    <a:off x="3175953" y="7199311"/>
                    <a:ext cx="514885"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a</a:t>
                    </a:r>
                  </a:p>
                </p:txBody>
              </p:sp>
              <p:sp>
                <p:nvSpPr>
                  <p:cNvPr id="43" name="TextBox 42"/>
                  <p:cNvSpPr txBox="1"/>
                  <p:nvPr/>
                </p:nvSpPr>
                <p:spPr>
                  <a:xfrm>
                    <a:off x="5433930" y="7231380"/>
                    <a:ext cx="548548"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b</a:t>
                    </a:r>
                  </a:p>
                </p:txBody>
              </p:sp>
            </p:grpSp>
          </p:grpSp>
          <p:sp>
            <p:nvSpPr>
              <p:cNvPr id="49" name="TextBox 48"/>
              <p:cNvSpPr txBox="1"/>
              <p:nvPr/>
            </p:nvSpPr>
            <p:spPr>
              <a:xfrm>
                <a:off x="15795574" y="6889289"/>
                <a:ext cx="548548" cy="830997"/>
              </a:xfrm>
              <a:prstGeom prst="rect">
                <a:avLst/>
              </a:prstGeom>
              <a:noFill/>
            </p:spPr>
            <p:txBody>
              <a:bodyPr wrap="none" rtlCol="0">
                <a:spAutoFit/>
              </a:bodyPr>
              <a:lstStyle/>
              <a:p>
                <a:r>
                  <a:rPr lang="en-US" sz="4800" b="1" dirty="0">
                    <a:latin typeface="Cambria" panose="02040503050406030204" pitchFamily="18" charset="0"/>
                    <a:ea typeface="Cambria" panose="02040503050406030204" pitchFamily="18" charset="0"/>
                  </a:rPr>
                  <a:t>5</a:t>
                </a:r>
              </a:p>
            </p:txBody>
          </p:sp>
        </p:grpSp>
      </p:grpSp>
      <p:sp>
        <p:nvSpPr>
          <p:cNvPr id="64" name="TextBox 63"/>
          <p:cNvSpPr txBox="1"/>
          <p:nvPr/>
        </p:nvSpPr>
        <p:spPr>
          <a:xfrm>
            <a:off x="702820" y="7057698"/>
            <a:ext cx="7253846" cy="879038"/>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4000" b="1" dirty="0">
                <a:latin typeface="Cambria" panose="02040503050406030204" pitchFamily="18" charset="0"/>
                <a:ea typeface="Cambria" panose="02040503050406030204" pitchFamily="18" charset="0"/>
              </a:rPr>
              <a:t>15 + 7 + 5 = 27</a:t>
            </a:r>
          </a:p>
        </p:txBody>
      </p:sp>
      <p:sp>
        <p:nvSpPr>
          <p:cNvPr id="65" name="TextBox 64"/>
          <p:cNvSpPr txBox="1"/>
          <p:nvPr/>
        </p:nvSpPr>
        <p:spPr>
          <a:xfrm>
            <a:off x="8202285" y="7057698"/>
            <a:ext cx="8511988" cy="879038"/>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4000" b="1" dirty="0">
                <a:latin typeface="Cambria" panose="02040503050406030204" pitchFamily="18" charset="0"/>
                <a:ea typeface="Cambria" panose="02040503050406030204" pitchFamily="18" charset="0"/>
              </a:rPr>
              <a:t>15 + (7 + 5) = 27</a:t>
            </a:r>
          </a:p>
        </p:txBody>
      </p:sp>
      <p:sp>
        <p:nvSpPr>
          <p:cNvPr id="50" name="TextBox 3">
            <a:extLst>
              <a:ext uri="{FF2B5EF4-FFF2-40B4-BE49-F238E27FC236}">
                <a16:creationId xmlns:a16="http://schemas.microsoft.com/office/drawing/2014/main" id="{4194A951-CD47-494F-A47F-CD244EABD21F}"/>
              </a:ext>
            </a:extLst>
          </p:cNvPr>
          <p:cNvSpPr txBox="1"/>
          <p:nvPr/>
        </p:nvSpPr>
        <p:spPr>
          <a:xfrm>
            <a:off x="2133600" y="885966"/>
            <a:ext cx="2895600" cy="924869"/>
          </a:xfrm>
          <a:prstGeom prst="rect">
            <a:avLst/>
          </a:prstGeom>
        </p:spPr>
        <p:txBody>
          <a:bodyPr wrap="square" lIns="0" tIns="0" rIns="0" bIns="0" rtlCol="0" anchor="t">
            <a:spAutoFit/>
          </a:bodyPr>
          <a:lstStyle/>
          <a:p>
            <a:pPr>
              <a:lnSpc>
                <a:spcPts val="8050"/>
              </a:lnSpc>
            </a:pPr>
            <a:r>
              <a:rPr lang="en-US" sz="4000">
                <a:ln w="19050">
                  <a:noFill/>
                </a:ln>
                <a:solidFill>
                  <a:schemeClr val="tx1">
                    <a:lumMod val="95000"/>
                    <a:lumOff val="5000"/>
                  </a:schemeClr>
                </a:solidFill>
                <a:latin typeface="Cambria" panose="02040503050406030204" pitchFamily="18" charset="0"/>
                <a:ea typeface="Cambria" panose="02040503050406030204" pitchFamily="18" charset="0"/>
              </a:rPr>
              <a:t>Bài 2:</a:t>
            </a:r>
            <a:endParaRPr lang="en-US" sz="4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451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arn(inVertical)">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barn(inVertical)">
                                      <p:cBhvr>
                                        <p:cTn id="35" dur="500"/>
                                        <p:tgtEl>
                                          <p:spTgt spid="6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randombar(horizontal)">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animBg="1"/>
      <p:bldP spid="16" grpId="0" animBg="1"/>
      <p:bldP spid="64" grpId="0" animBg="1"/>
      <p:bldP spid="65"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6C3C"/>
        </a:solidFill>
        <a:effectLst/>
      </p:bgPr>
    </p:bg>
    <p:spTree>
      <p:nvGrpSpPr>
        <p:cNvPr id="1" name=""/>
        <p:cNvGrpSpPr/>
        <p:nvPr/>
      </p:nvGrpSpPr>
      <p:grpSpPr>
        <a:xfrm>
          <a:off x="0" y="0"/>
          <a:ext cx="0" cy="0"/>
          <a:chOff x="0" y="0"/>
          <a:chExt cx="0" cy="0"/>
        </a:xfrm>
      </p:grpSpPr>
      <p:grpSp>
        <p:nvGrpSpPr>
          <p:cNvPr id="34" name="Group 33"/>
          <p:cNvGrpSpPr/>
          <p:nvPr/>
        </p:nvGrpSpPr>
        <p:grpSpPr>
          <a:xfrm>
            <a:off x="381000" y="1362182"/>
            <a:ext cx="17678400" cy="8272161"/>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1849"/>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2706" y="885966"/>
            <a:ext cx="4953000" cy="1180570"/>
            <a:chOff x="-2164794" y="152349"/>
            <a:chExt cx="5928587" cy="2523597"/>
          </a:xfrm>
        </p:grpSpPr>
        <p:sp>
          <p:nvSpPr>
            <p:cNvPr id="22" name="Chevron 21"/>
            <p:cNvSpPr/>
            <p:nvPr/>
          </p:nvSpPr>
          <p:spPr>
            <a:xfrm>
              <a:off x="-387815" y="155745"/>
              <a:ext cx="3946289" cy="2520201"/>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55433" y="2312175"/>
            <a:ext cx="16581853" cy="2308324"/>
          </a:xfrm>
          <a:prstGeom prst="rect">
            <a:avLst/>
          </a:prstGeom>
          <a:noFill/>
        </p:spPr>
        <p:txBody>
          <a:bodyPr wrap="square" rtlCol="0">
            <a:spAutoFit/>
          </a:bodyPr>
          <a:lstStyle/>
          <a:p>
            <a:pPr algn="just"/>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lang="en-US" sz="3600" b="1" dirty="0">
              <a:solidFill>
                <a:srgbClr val="FF000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8066990" y="5095126"/>
            <a:ext cx="8792441" cy="4061522"/>
          </a:xfrm>
          <a:prstGeom prst="rect">
            <a:avLst/>
          </a:prstGeom>
        </p:spPr>
      </p:pic>
      <p:sp>
        <p:nvSpPr>
          <p:cNvPr id="3" name="Rectangle 2"/>
          <p:cNvSpPr/>
          <p:nvPr/>
        </p:nvSpPr>
        <p:spPr>
          <a:xfrm>
            <a:off x="863937" y="5143500"/>
            <a:ext cx="6752359" cy="2862322"/>
          </a:xfrm>
          <a:prstGeom prst="rect">
            <a:avLst/>
          </a:prstGeom>
        </p:spPr>
        <p:txBody>
          <a:bodyPr wrap="square">
            <a:spAutoFit/>
          </a:bodyPr>
          <a:lstStyle/>
          <a:p>
            <a:pPr algn="ctr"/>
            <a:r>
              <a:rPr lang="en-US" sz="3600" b="1" i="1" u="sng" dirty="0" err="1">
                <a:latin typeface="Cambria" panose="02040503050406030204" pitchFamily="18" charset="0"/>
                <a:ea typeface="Cambria" panose="02040503050406030204" pitchFamily="18" charset="0"/>
              </a:rPr>
              <a:t>Bài</a:t>
            </a:r>
            <a:r>
              <a:rPr lang="en-US" sz="3600" b="1" i="1" u="sng" dirty="0">
                <a:latin typeface="Cambria" panose="02040503050406030204" pitchFamily="18" charset="0"/>
                <a:ea typeface="Cambria" panose="02040503050406030204" pitchFamily="18" charset="0"/>
              </a:rPr>
              <a:t> </a:t>
            </a:r>
            <a:r>
              <a:rPr lang="en-US" sz="3600" b="1" i="1" u="sng" dirty="0" err="1">
                <a:latin typeface="Cambria" panose="02040503050406030204" pitchFamily="18" charset="0"/>
                <a:ea typeface="Cambria" panose="02040503050406030204" pitchFamily="18" charset="0"/>
              </a:rPr>
              <a:t>giải</a:t>
            </a:r>
            <a:r>
              <a:rPr lang="en-US" sz="3600" b="1" i="1" u="sng" dirty="0">
                <a:latin typeface="Cambria" panose="02040503050406030204" pitchFamily="18" charset="0"/>
                <a:ea typeface="Cambria" panose="02040503050406030204" pitchFamily="18" charset="0"/>
              </a:rPr>
              <a:t>:</a:t>
            </a:r>
          </a:p>
          <a:p>
            <a:pPr algn="ctr"/>
            <a:r>
              <a:rPr lang="vi-VN" sz="3600" dirty="0">
                <a:latin typeface="Cambria" panose="02040503050406030204" pitchFamily="18" charset="0"/>
                <a:ea typeface="Cambria" panose="02040503050406030204" pitchFamily="18" charset="0"/>
              </a:rPr>
              <a:t>Quãng đường Việt cần đi dài số mét là:</a:t>
            </a:r>
          </a:p>
          <a:p>
            <a:pPr algn="ctr"/>
            <a:r>
              <a:rPr lang="vi-VN" sz="3600" dirty="0">
                <a:latin typeface="Cambria" panose="02040503050406030204" pitchFamily="18" charset="0"/>
                <a:ea typeface="Cambria" panose="02040503050406030204" pitchFamily="18" charset="0"/>
              </a:rPr>
              <a:t>182 + 75+ 218 = 475 (m)</a:t>
            </a:r>
          </a:p>
          <a:p>
            <a:pPr algn="ctr"/>
            <a:r>
              <a:rPr lang="vi-VN" sz="3600" b="1" u="sng" dirty="0">
                <a:latin typeface="Cambria" panose="02040503050406030204" pitchFamily="18" charset="0"/>
                <a:ea typeface="Cambria" panose="02040503050406030204" pitchFamily="18" charset="0"/>
              </a:rPr>
              <a:t>Đáp số:</a:t>
            </a:r>
            <a:r>
              <a:rPr lang="vi-VN" sz="3600" b="1"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475 (m)</a:t>
            </a:r>
            <a:endParaRPr lang="vi-VN" sz="3600" b="0" i="0" dirty="0">
              <a:effectLst/>
              <a:latin typeface="Cambria" panose="02040503050406030204" pitchFamily="18" charset="0"/>
              <a:ea typeface="Cambria" panose="02040503050406030204" pitchFamily="18" charset="0"/>
            </a:endParaRPr>
          </a:p>
        </p:txBody>
      </p:sp>
      <p:sp>
        <p:nvSpPr>
          <p:cNvPr id="19" name="Freeform 31"/>
          <p:cNvSpPr/>
          <p:nvPr/>
        </p:nvSpPr>
        <p:spPr>
          <a:xfrm flipH="1">
            <a:off x="15392270" y="-76932"/>
            <a:ext cx="2393794" cy="2389107"/>
          </a:xfrm>
          <a:custGeom>
            <a:avLst/>
            <a:gdLst/>
            <a:ahLst/>
            <a:cxnLst/>
            <a:rect l="l" t="t" r="r" b="b"/>
            <a:pathLst>
              <a:path w="6933438" h="8229600">
                <a:moveTo>
                  <a:pt x="0" y="0"/>
                </a:moveTo>
                <a:lnTo>
                  <a:pt x="6933438" y="0"/>
                </a:lnTo>
                <a:lnTo>
                  <a:pt x="6933438" y="8229600"/>
                </a:lnTo>
                <a:lnTo>
                  <a:pt x="0" y="8229600"/>
                </a:lnTo>
                <a:lnTo>
                  <a:pt x="0" y="0"/>
                </a:lnTo>
                <a:close/>
              </a:path>
            </a:pathLst>
          </a:custGeom>
          <a:blipFill>
            <a:blip r:embed="rId3"/>
            <a:stretch>
              <a:fillRect/>
            </a:stretch>
          </a:blipFill>
        </p:spPr>
      </p:sp>
      <p:sp>
        <p:nvSpPr>
          <p:cNvPr id="14" name="TextBox 3">
            <a:extLst>
              <a:ext uri="{FF2B5EF4-FFF2-40B4-BE49-F238E27FC236}">
                <a16:creationId xmlns:a16="http://schemas.microsoft.com/office/drawing/2014/main" id="{88928E94-E7C8-4F2A-98A2-B1ED6DBAC86F}"/>
              </a:ext>
            </a:extLst>
          </p:cNvPr>
          <p:cNvSpPr txBox="1"/>
          <p:nvPr/>
        </p:nvSpPr>
        <p:spPr>
          <a:xfrm>
            <a:off x="2133600" y="885966"/>
            <a:ext cx="2514600" cy="924869"/>
          </a:xfrm>
          <a:prstGeom prst="rect">
            <a:avLst/>
          </a:prstGeom>
        </p:spPr>
        <p:txBody>
          <a:bodyPr wrap="square" lIns="0" tIns="0" rIns="0" bIns="0" rtlCol="0" anchor="t">
            <a:spAutoFit/>
          </a:bodyPr>
          <a:lstStyle/>
          <a:p>
            <a:pPr>
              <a:lnSpc>
                <a:spcPts val="8050"/>
              </a:lnSpc>
            </a:pPr>
            <a:r>
              <a:rPr lang="en-US" sz="4000">
                <a:ln w="19050">
                  <a:noFill/>
                </a:ln>
                <a:solidFill>
                  <a:schemeClr val="tx1">
                    <a:lumMod val="95000"/>
                    <a:lumOff val="5000"/>
                  </a:schemeClr>
                </a:solidFill>
                <a:latin typeface="Cambria" panose="02040503050406030204" pitchFamily="18" charset="0"/>
                <a:ea typeface="Cambria" panose="02040503050406030204" pitchFamily="18" charset="0"/>
              </a:rPr>
              <a:t>Bài 4:</a:t>
            </a:r>
            <a:endParaRPr lang="en-US" sz="4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0716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weave">
          <a:fgClr>
            <a:srgbClr val="8D6C3C"/>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3" name="Picture 2"/>
          <p:cNvPicPr>
            <a:picLocks noChangeAspect="1"/>
          </p:cNvPicPr>
          <p:nvPr/>
        </p:nvPicPr>
        <p:blipFill>
          <a:blip r:embed="rId4"/>
          <a:stretch>
            <a:fillRect/>
          </a:stretch>
        </p:blipFill>
        <p:spPr>
          <a:xfrm>
            <a:off x="-762000" y="647700"/>
            <a:ext cx="17020432" cy="5795730"/>
          </a:xfrm>
          <a:prstGeom prst="rect">
            <a:avLst/>
          </a:prstGeom>
        </p:spPr>
      </p:pic>
    </p:spTree>
    <p:extLst>
      <p:ext uri="{BB962C8B-B14F-4D97-AF65-F5344CB8AC3E}">
        <p14:creationId xmlns:p14="http://schemas.microsoft.com/office/powerpoint/2010/main" val="461284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9" name="Freeform 9"/>
          <p:cNvSpPr/>
          <p:nvPr/>
        </p:nvSpPr>
        <p:spPr>
          <a:xfrm>
            <a:off x="1903430" y="3455662"/>
            <a:ext cx="6402370"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753600" y="3455662"/>
            <a:ext cx="6402370"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903430" y="6379477"/>
            <a:ext cx="6402370"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9753600" y="6379477"/>
            <a:ext cx="6402370"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12065731" y="3938119"/>
            <a:ext cx="4056530" cy="740780"/>
          </a:xfrm>
          <a:prstGeom prst="rect">
            <a:avLst/>
          </a:prstGeom>
        </p:spPr>
        <p:txBody>
          <a:bodyPr wrap="square" lIns="0" tIns="0" rIns="0" bIns="0" rtlCol="0" anchor="t">
            <a:spAutoFit/>
          </a:bodyPr>
          <a:lstStyle/>
          <a:p>
            <a:pPr algn="ctr">
              <a:lnSpc>
                <a:spcPts val="6600"/>
              </a:lnSpc>
            </a:pPr>
            <a:r>
              <a:rPr lang="en-US" sz="4000" spc="227" dirty="0">
                <a:solidFill>
                  <a:srgbClr val="5F432C"/>
                </a:solidFill>
                <a:latin typeface="#9Slide07 Crocante" panose="02000000000000000000" pitchFamily="2" charset="0"/>
              </a:rPr>
              <a:t>299</a:t>
            </a:r>
          </a:p>
        </p:txBody>
      </p:sp>
      <p:sp>
        <p:nvSpPr>
          <p:cNvPr id="16" name="TextBox 16"/>
          <p:cNvSpPr txBox="1"/>
          <p:nvPr/>
        </p:nvSpPr>
        <p:spPr>
          <a:xfrm>
            <a:off x="4018799" y="3842869"/>
            <a:ext cx="4056530" cy="740780"/>
          </a:xfrm>
          <a:prstGeom prst="rect">
            <a:avLst/>
          </a:prstGeom>
        </p:spPr>
        <p:txBody>
          <a:bodyPr wrap="square" lIns="0" tIns="0" rIns="0" bIns="0" rtlCol="0" anchor="t">
            <a:spAutoFit/>
          </a:bodyPr>
          <a:lstStyle/>
          <a:p>
            <a:pPr algn="ctr">
              <a:lnSpc>
                <a:spcPts val="6600"/>
              </a:lnSpc>
            </a:pPr>
            <a:r>
              <a:rPr lang="en-US" sz="4000" spc="227" dirty="0">
                <a:solidFill>
                  <a:srgbClr val="5F432C"/>
                </a:solidFill>
                <a:latin typeface="#9Slide07 Crocante" panose="02000000000000000000" pitchFamily="2" charset="0"/>
              </a:rPr>
              <a:t>4 123</a:t>
            </a:r>
          </a:p>
        </p:txBody>
      </p:sp>
      <p:sp>
        <p:nvSpPr>
          <p:cNvPr id="17" name="TextBox 17"/>
          <p:cNvSpPr txBox="1"/>
          <p:nvPr/>
        </p:nvSpPr>
        <p:spPr>
          <a:xfrm>
            <a:off x="3761103" y="6770569"/>
            <a:ext cx="4056530" cy="740780"/>
          </a:xfrm>
          <a:prstGeom prst="rect">
            <a:avLst/>
          </a:prstGeom>
        </p:spPr>
        <p:txBody>
          <a:bodyPr wrap="square" lIns="0" tIns="0" rIns="0" bIns="0" rtlCol="0" anchor="t">
            <a:spAutoFit/>
          </a:bodyPr>
          <a:lstStyle/>
          <a:p>
            <a:pPr algn="ctr">
              <a:lnSpc>
                <a:spcPts val="6600"/>
              </a:lnSpc>
            </a:pPr>
            <a:r>
              <a:rPr lang="en-US" sz="4000" spc="227" dirty="0">
                <a:solidFill>
                  <a:srgbClr val="5F432C"/>
                </a:solidFill>
                <a:latin typeface="#9Slide07 Crocante" panose="02000000000000000000" pitchFamily="2" charset="0"/>
              </a:rPr>
              <a:t>1 472</a:t>
            </a:r>
          </a:p>
        </p:txBody>
      </p:sp>
      <p:sp>
        <p:nvSpPr>
          <p:cNvPr id="18" name="TextBox 18"/>
          <p:cNvSpPr txBox="1"/>
          <p:nvPr/>
        </p:nvSpPr>
        <p:spPr>
          <a:xfrm>
            <a:off x="11703712" y="6846384"/>
            <a:ext cx="4056530" cy="740780"/>
          </a:xfrm>
          <a:prstGeom prst="rect">
            <a:avLst/>
          </a:prstGeom>
        </p:spPr>
        <p:txBody>
          <a:bodyPr wrap="square" lIns="0" tIns="0" rIns="0" bIns="0" rtlCol="0" anchor="t">
            <a:spAutoFit/>
          </a:bodyPr>
          <a:lstStyle/>
          <a:p>
            <a:pPr algn="ctr">
              <a:lnSpc>
                <a:spcPts val="6600"/>
              </a:lnSpc>
            </a:pPr>
            <a:r>
              <a:rPr lang="en-US" sz="4000" spc="227" dirty="0">
                <a:solidFill>
                  <a:srgbClr val="5F432C"/>
                </a:solidFill>
                <a:latin typeface="#9Slide07 Crocante" panose="02000000000000000000" pitchFamily="2" charset="0"/>
              </a:rPr>
              <a:t>1 427</a:t>
            </a:r>
          </a:p>
        </p:txBody>
      </p:sp>
      <p:sp>
        <p:nvSpPr>
          <p:cNvPr id="19" name="TextBox 19"/>
          <p:cNvSpPr txBox="1"/>
          <p:nvPr/>
        </p:nvSpPr>
        <p:spPr>
          <a:xfrm>
            <a:off x="2606549" y="3938119"/>
            <a:ext cx="746310"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A</a:t>
            </a:r>
          </a:p>
        </p:txBody>
      </p:sp>
      <p:sp>
        <p:nvSpPr>
          <p:cNvPr id="20" name="TextBox 20"/>
          <p:cNvSpPr txBox="1"/>
          <p:nvPr/>
        </p:nvSpPr>
        <p:spPr>
          <a:xfrm>
            <a:off x="10561675" y="3846753"/>
            <a:ext cx="746310" cy="692690"/>
          </a:xfrm>
          <a:prstGeom prst="rect">
            <a:avLst/>
          </a:prstGeom>
        </p:spPr>
        <p:txBody>
          <a:bodyPr wrap="square" lIns="0" tIns="0" rIns="0" bIns="0" rtlCol="0" anchor="t">
            <a:spAutoFit/>
          </a:bodyPr>
          <a:lstStyle/>
          <a:p>
            <a:pPr algn="ctr">
              <a:lnSpc>
                <a:spcPts val="6050"/>
              </a:lnSpc>
            </a:pPr>
            <a:r>
              <a:rPr lang="en-US" sz="4000" dirty="0">
                <a:solidFill>
                  <a:srgbClr val="F8F7F2"/>
                </a:solidFill>
                <a:latin typeface="#9Slide07 Crocante" panose="02000000000000000000" pitchFamily="2" charset="0"/>
              </a:rPr>
              <a:t>B</a:t>
            </a:r>
          </a:p>
        </p:txBody>
      </p:sp>
      <p:sp>
        <p:nvSpPr>
          <p:cNvPr id="21" name="TextBox 21"/>
          <p:cNvSpPr txBox="1"/>
          <p:nvPr/>
        </p:nvSpPr>
        <p:spPr>
          <a:xfrm>
            <a:off x="2606549" y="6770569"/>
            <a:ext cx="746310"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C</a:t>
            </a:r>
          </a:p>
        </p:txBody>
      </p:sp>
      <p:sp>
        <p:nvSpPr>
          <p:cNvPr id="22" name="TextBox 22"/>
          <p:cNvSpPr txBox="1"/>
          <p:nvPr/>
        </p:nvSpPr>
        <p:spPr>
          <a:xfrm>
            <a:off x="10561675" y="6770569"/>
            <a:ext cx="746310"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D</a:t>
            </a:r>
          </a:p>
        </p:txBody>
      </p:sp>
      <p:sp>
        <p:nvSpPr>
          <p:cNvPr id="23" name="TextBox 3"/>
          <p:cNvSpPr txBox="1"/>
          <p:nvPr/>
        </p:nvSpPr>
        <p:spPr>
          <a:xfrm>
            <a:off x="3485400" y="1676748"/>
            <a:ext cx="11658600" cy="677108"/>
          </a:xfrm>
          <a:prstGeom prst="rect">
            <a:avLst/>
          </a:prstGeom>
          <a:solidFill>
            <a:srgbClr val="89A070"/>
          </a:solidFill>
        </p:spPr>
        <p:txBody>
          <a:bodyPr wrap="square" lIns="0" tIns="0" rIns="0" bIns="0" rtlCol="0" anchor="t">
            <a:spAutoFit/>
          </a:bodyPr>
          <a:lstStyle/>
          <a:p>
            <a:pPr algn="ctr"/>
            <a:r>
              <a:rPr lang="en-US" sz="4400" b="1" dirty="0">
                <a:solidFill>
                  <a:schemeClr val="bg1"/>
                </a:solidFill>
                <a:latin typeface="Cambria" panose="02040503050406030204" pitchFamily="18" charset="0"/>
                <a:ea typeface="Cambria" panose="02040503050406030204" pitchFamily="18" charset="0"/>
              </a:rPr>
              <a:t>4 123 + 299 + 1 472 = 1 472 + 4 123 +...</a:t>
            </a:r>
          </a:p>
        </p:txBody>
      </p:sp>
      <p:sp>
        <p:nvSpPr>
          <p:cNvPr id="14" name="TextBox 13">
            <a:extLst>
              <a:ext uri="{FF2B5EF4-FFF2-40B4-BE49-F238E27FC236}">
                <a16:creationId xmlns:a16="http://schemas.microsoft.com/office/drawing/2014/main" id="{AE3BD12C-DCD9-4A19-A119-A9094C7258FA}"/>
              </a:ext>
            </a:extLst>
          </p:cNvPr>
          <p:cNvSpPr txBox="1"/>
          <p:nvPr/>
        </p:nvSpPr>
        <p:spPr>
          <a:xfrm>
            <a:off x="3672014" y="476093"/>
            <a:ext cx="11096371" cy="830997"/>
          </a:xfrm>
          <a:prstGeom prst="rect">
            <a:avLst/>
          </a:prstGeom>
          <a:noFill/>
        </p:spPr>
        <p:txBody>
          <a:bodyPr wrap="none" rtlCol="0">
            <a:spAutoFit/>
          </a:bodyPr>
          <a:lstStyle/>
          <a:p>
            <a:r>
              <a:rPr lang="en-US" sz="4800" b="1">
                <a:solidFill>
                  <a:srgbClr val="FF0000"/>
                </a:solidFill>
                <a:latin typeface="Times New Roman" panose="02020603050405020304" pitchFamily="18" charset="0"/>
                <a:cs typeface="Times New Roman" panose="02020603050405020304" pitchFamily="18" charset="0"/>
              </a:rPr>
              <a:t>ĐIỀN SỐ THÍCH HỢP VÀO Ô TRỐNG: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15"/>
                                        </p:tgtEl>
                                        <p:attrNameLst>
                                          <p:attrName>style.color</p:attrName>
                                        </p:attrNameLst>
                                      </p:cBhvr>
                                      <p:to>
                                        <a:schemeClr val="accent2"/>
                                      </p:to>
                                    </p:animClr>
                                    <p:animClr clrSpc="rgb" dir="cw">
                                      <p:cBhvr>
                                        <p:cTn id="45" dur="500" fill="hold"/>
                                        <p:tgtEl>
                                          <p:spTgt spid="15"/>
                                        </p:tgtEl>
                                        <p:attrNameLst>
                                          <p:attrName>fillcolor</p:attrName>
                                        </p:attrNameLst>
                                      </p:cBhvr>
                                      <p:to>
                                        <a:schemeClr val="accent2"/>
                                      </p:to>
                                    </p:animClr>
                                    <p:set>
                                      <p:cBhvr>
                                        <p:cTn id="46" dur="500" fill="hold"/>
                                        <p:tgtEl>
                                          <p:spTgt spid="15"/>
                                        </p:tgtEl>
                                        <p:attrNameLst>
                                          <p:attrName>fill.type</p:attrName>
                                        </p:attrNameLst>
                                      </p:cBhvr>
                                      <p:to>
                                        <p:strVal val="solid"/>
                                      </p:to>
                                    </p:set>
                                    <p:anim to="1.5" calcmode="lin" valueType="num">
                                      <p:cBhvr override="childStyle">
                                        <p:cTn id="47" dur="500" fill="hold"/>
                                        <p:tgtEl>
                                          <p:spTgt spid="15"/>
                                        </p:tgtEl>
                                        <p:attrNameLst>
                                          <p:attrName>style.fontSize</p:attrName>
                                        </p:attrNameLst>
                                      </p:cBhvr>
                                    </p:anim>
                                  </p:childTnLst>
                                  <p:subTnLst>
                                    <p:audio>
                                      <p:cMediaNode>
                                        <p:cTn display="0" masterRel="sameClick">
                                          <p:stCondLst>
                                            <p:cond evt="begin" delay="0">
                                              <p:tn val="43"/>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9" name="Freeform 9"/>
          <p:cNvSpPr/>
          <p:nvPr/>
        </p:nvSpPr>
        <p:spPr>
          <a:xfrm>
            <a:off x="1727412" y="3134112"/>
            <a:ext cx="6554770" cy="15983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577581" y="3134112"/>
            <a:ext cx="7323357" cy="15983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727412" y="6057927"/>
            <a:ext cx="6554770" cy="15983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9577581" y="6057927"/>
            <a:ext cx="7323357" cy="15983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11889713" y="3718921"/>
            <a:ext cx="3785059" cy="740780"/>
          </a:xfrm>
          <a:prstGeom prst="rect">
            <a:avLst/>
          </a:prstGeom>
        </p:spPr>
        <p:txBody>
          <a:bodyPr wrap="square" lIns="0" tIns="0" rIns="0" bIns="0" rtlCol="0" anchor="t">
            <a:spAutoFit/>
          </a:bodyPr>
          <a:lstStyle/>
          <a:p>
            <a:pPr algn="ctr">
              <a:lnSpc>
                <a:spcPts val="6600"/>
              </a:lnSpc>
            </a:pPr>
            <a:r>
              <a:rPr lang="en-US" altLang="ja-JP" sz="4000" spc="227" dirty="0">
                <a:solidFill>
                  <a:srgbClr val="5F432C"/>
                </a:solidFill>
                <a:latin typeface="#9Slide07 Crocante" panose="02000000000000000000" pitchFamily="2" charset="0"/>
              </a:rPr>
              <a:t>4</a:t>
            </a:r>
            <a:r>
              <a:rPr lang="vi-VN" altLang="ja-JP" sz="4000" spc="227" dirty="0">
                <a:solidFill>
                  <a:srgbClr val="5F432C"/>
                </a:solidFill>
                <a:latin typeface="#9Slide07 Crocante" panose="02000000000000000000" pitchFamily="2" charset="0"/>
              </a:rPr>
              <a:t> </a:t>
            </a:r>
            <a:r>
              <a:rPr lang="en-US" altLang="ja-JP" sz="4000" spc="227" dirty="0">
                <a:solidFill>
                  <a:srgbClr val="5F432C"/>
                </a:solidFill>
                <a:latin typeface="#9Slide07 Crocante" panose="02000000000000000000" pitchFamily="2" charset="0"/>
              </a:rPr>
              <a:t>725</a:t>
            </a:r>
            <a:endParaRPr lang="en-US" sz="4000" spc="227" dirty="0">
              <a:solidFill>
                <a:srgbClr val="5F432C"/>
              </a:solidFill>
              <a:latin typeface="#9Slide07 Crocante" panose="02000000000000000000" pitchFamily="2" charset="0"/>
            </a:endParaRPr>
          </a:p>
        </p:txBody>
      </p:sp>
      <p:sp>
        <p:nvSpPr>
          <p:cNvPr id="16" name="TextBox 16"/>
          <p:cNvSpPr txBox="1"/>
          <p:nvPr/>
        </p:nvSpPr>
        <p:spPr>
          <a:xfrm>
            <a:off x="3842781" y="3623671"/>
            <a:ext cx="3785059" cy="740780"/>
          </a:xfrm>
          <a:prstGeom prst="rect">
            <a:avLst/>
          </a:prstGeom>
        </p:spPr>
        <p:txBody>
          <a:bodyPr wrap="square" lIns="0" tIns="0" rIns="0" bIns="0" rtlCol="0" anchor="t">
            <a:spAutoFit/>
          </a:bodyPr>
          <a:lstStyle/>
          <a:p>
            <a:pPr algn="ctr">
              <a:lnSpc>
                <a:spcPts val="6600"/>
              </a:lnSpc>
            </a:pPr>
            <a:r>
              <a:rPr lang="en-US" altLang="ja-JP" sz="4000" spc="227" dirty="0">
                <a:solidFill>
                  <a:srgbClr val="5F432C"/>
                </a:solidFill>
                <a:latin typeface="#9Slide07 Crocante" panose="02000000000000000000" pitchFamily="2" charset="0"/>
              </a:rPr>
              <a:t>3</a:t>
            </a:r>
            <a:r>
              <a:rPr lang="vi-VN" altLang="ja-JP" sz="4000" spc="227" dirty="0">
                <a:solidFill>
                  <a:srgbClr val="5F432C"/>
                </a:solidFill>
                <a:latin typeface="#9Slide07 Crocante" panose="02000000000000000000" pitchFamily="2" charset="0"/>
              </a:rPr>
              <a:t> </a:t>
            </a:r>
            <a:r>
              <a:rPr lang="en-US" altLang="ja-JP" sz="4000" spc="227" dirty="0">
                <a:solidFill>
                  <a:srgbClr val="5F432C"/>
                </a:solidFill>
                <a:latin typeface="#9Slide07 Crocante" panose="02000000000000000000" pitchFamily="2" charset="0"/>
              </a:rPr>
              <a:t>000</a:t>
            </a:r>
            <a:endParaRPr lang="en-US" sz="4000" spc="227" dirty="0">
              <a:solidFill>
                <a:srgbClr val="5F432C"/>
              </a:solidFill>
              <a:latin typeface="#9Slide07 Crocante" panose="02000000000000000000" pitchFamily="2" charset="0"/>
            </a:endParaRPr>
          </a:p>
        </p:txBody>
      </p:sp>
      <p:sp>
        <p:nvSpPr>
          <p:cNvPr id="17" name="TextBox 17"/>
          <p:cNvSpPr txBox="1"/>
          <p:nvPr/>
        </p:nvSpPr>
        <p:spPr>
          <a:xfrm>
            <a:off x="3842781" y="6711844"/>
            <a:ext cx="3785059" cy="740780"/>
          </a:xfrm>
          <a:prstGeom prst="rect">
            <a:avLst/>
          </a:prstGeom>
        </p:spPr>
        <p:txBody>
          <a:bodyPr wrap="square" lIns="0" tIns="0" rIns="0" bIns="0" rtlCol="0" anchor="t">
            <a:spAutoFit/>
          </a:bodyPr>
          <a:lstStyle/>
          <a:p>
            <a:pPr algn="ctr">
              <a:lnSpc>
                <a:spcPts val="6600"/>
              </a:lnSpc>
            </a:pPr>
            <a:r>
              <a:rPr lang="en-US" altLang="ja-JP" sz="4000" spc="227" dirty="0">
                <a:solidFill>
                  <a:srgbClr val="5F432C"/>
                </a:solidFill>
                <a:latin typeface="#9Slide07 Crocante" panose="02000000000000000000" pitchFamily="2" charset="0"/>
              </a:rPr>
              <a:t>10</a:t>
            </a:r>
            <a:r>
              <a:rPr lang="vi-VN" altLang="ja-JP" sz="4000" spc="227" dirty="0">
                <a:solidFill>
                  <a:srgbClr val="5F432C"/>
                </a:solidFill>
                <a:latin typeface="#9Slide07 Crocante" panose="02000000000000000000" pitchFamily="2" charset="0"/>
              </a:rPr>
              <a:t> </a:t>
            </a:r>
            <a:r>
              <a:rPr lang="en-US" altLang="ja-JP" sz="4000" spc="227" dirty="0">
                <a:solidFill>
                  <a:srgbClr val="5F432C"/>
                </a:solidFill>
                <a:latin typeface="#9Slide07 Crocante" panose="02000000000000000000" pitchFamily="2" charset="0"/>
              </a:rPr>
              <a:t>291</a:t>
            </a:r>
            <a:endParaRPr lang="en-US" sz="4000" spc="227" dirty="0">
              <a:solidFill>
                <a:srgbClr val="5F432C"/>
              </a:solidFill>
              <a:latin typeface="#9Slide07 Crocante" panose="02000000000000000000" pitchFamily="2" charset="0"/>
            </a:endParaRPr>
          </a:p>
        </p:txBody>
      </p:sp>
      <p:sp>
        <p:nvSpPr>
          <p:cNvPr id="18" name="TextBox 18"/>
          <p:cNvSpPr txBox="1"/>
          <p:nvPr/>
        </p:nvSpPr>
        <p:spPr>
          <a:xfrm>
            <a:off x="11889713" y="6692794"/>
            <a:ext cx="4739354" cy="740780"/>
          </a:xfrm>
          <a:prstGeom prst="rect">
            <a:avLst/>
          </a:prstGeom>
        </p:spPr>
        <p:txBody>
          <a:bodyPr wrap="square" lIns="0" tIns="0" rIns="0" bIns="0" rtlCol="0" anchor="t">
            <a:spAutoFit/>
          </a:bodyPr>
          <a:lstStyle/>
          <a:p>
            <a:pPr algn="ctr">
              <a:lnSpc>
                <a:spcPts val="6600"/>
              </a:lnSpc>
            </a:pPr>
            <a:r>
              <a:rPr lang="en-US" altLang="ja-JP" sz="4000" spc="227" dirty="0">
                <a:solidFill>
                  <a:srgbClr val="5F432C"/>
                </a:solidFill>
                <a:latin typeface="#9Slide07 Crocante" panose="02000000000000000000" pitchFamily="2" charset="0"/>
              </a:rPr>
              <a:t>7</a:t>
            </a:r>
            <a:r>
              <a:rPr lang="vi-VN" altLang="ja-JP" sz="4000" spc="227" dirty="0">
                <a:solidFill>
                  <a:srgbClr val="5F432C"/>
                </a:solidFill>
                <a:latin typeface="#9Slide07 Crocante" panose="02000000000000000000" pitchFamily="2" charset="0"/>
              </a:rPr>
              <a:t> </a:t>
            </a:r>
            <a:r>
              <a:rPr lang="en-US" altLang="ja-JP" sz="4000" spc="227" dirty="0">
                <a:solidFill>
                  <a:srgbClr val="5F432C"/>
                </a:solidFill>
                <a:latin typeface="#9Slide07 Crocante" panose="02000000000000000000" pitchFamily="2" charset="0"/>
              </a:rPr>
              <a:t>725</a:t>
            </a:r>
            <a:endParaRPr lang="en-US" sz="4000" spc="227" dirty="0">
              <a:solidFill>
                <a:srgbClr val="5F432C"/>
              </a:solidFill>
              <a:latin typeface="#9Slide07 Crocante" panose="02000000000000000000" pitchFamily="2" charset="0"/>
            </a:endParaRPr>
          </a:p>
        </p:txBody>
      </p:sp>
      <p:sp>
        <p:nvSpPr>
          <p:cNvPr id="19" name="TextBox 19"/>
          <p:cNvSpPr txBox="1"/>
          <p:nvPr/>
        </p:nvSpPr>
        <p:spPr>
          <a:xfrm>
            <a:off x="2430531" y="3707329"/>
            <a:ext cx="696366"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A</a:t>
            </a:r>
          </a:p>
        </p:txBody>
      </p:sp>
      <p:sp>
        <p:nvSpPr>
          <p:cNvPr id="20" name="TextBox 20"/>
          <p:cNvSpPr txBox="1"/>
          <p:nvPr/>
        </p:nvSpPr>
        <p:spPr>
          <a:xfrm>
            <a:off x="10385657" y="3615963"/>
            <a:ext cx="696366" cy="692690"/>
          </a:xfrm>
          <a:prstGeom prst="rect">
            <a:avLst/>
          </a:prstGeom>
        </p:spPr>
        <p:txBody>
          <a:bodyPr wrap="square" lIns="0" tIns="0" rIns="0" bIns="0" rtlCol="0" anchor="t">
            <a:spAutoFit/>
          </a:bodyPr>
          <a:lstStyle/>
          <a:p>
            <a:pPr algn="ctr">
              <a:lnSpc>
                <a:spcPts val="6050"/>
              </a:lnSpc>
            </a:pPr>
            <a:r>
              <a:rPr lang="en-US" sz="4000" dirty="0">
                <a:solidFill>
                  <a:srgbClr val="F8F7F2"/>
                </a:solidFill>
                <a:latin typeface="#9Slide07 Crocante" panose="02000000000000000000" pitchFamily="2" charset="0"/>
              </a:rPr>
              <a:t>B</a:t>
            </a:r>
          </a:p>
        </p:txBody>
      </p:sp>
      <p:sp>
        <p:nvSpPr>
          <p:cNvPr id="21" name="TextBox 21"/>
          <p:cNvSpPr txBox="1"/>
          <p:nvPr/>
        </p:nvSpPr>
        <p:spPr>
          <a:xfrm>
            <a:off x="2430531" y="6539779"/>
            <a:ext cx="696366"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C</a:t>
            </a:r>
          </a:p>
        </p:txBody>
      </p:sp>
      <p:sp>
        <p:nvSpPr>
          <p:cNvPr id="22" name="TextBox 22"/>
          <p:cNvSpPr txBox="1"/>
          <p:nvPr/>
        </p:nvSpPr>
        <p:spPr>
          <a:xfrm>
            <a:off x="10385657" y="6539779"/>
            <a:ext cx="696366"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D</a:t>
            </a:r>
          </a:p>
        </p:txBody>
      </p:sp>
      <p:sp>
        <p:nvSpPr>
          <p:cNvPr id="23" name="TextBox 3"/>
          <p:cNvSpPr txBox="1"/>
          <p:nvPr/>
        </p:nvSpPr>
        <p:spPr>
          <a:xfrm>
            <a:off x="2711062" y="1307090"/>
            <a:ext cx="12877800" cy="677108"/>
          </a:xfrm>
          <a:prstGeom prst="rect">
            <a:avLst/>
          </a:prstGeom>
          <a:solidFill>
            <a:srgbClr val="89A070"/>
          </a:solidFill>
        </p:spPr>
        <p:txBody>
          <a:bodyPr wrap="square" lIns="0" tIns="0" rIns="0" bIns="0" rtlCol="0" anchor="t">
            <a:spAutoFit/>
          </a:bodyPr>
          <a:lstStyle/>
          <a:p>
            <a:pPr algn="ctr"/>
            <a:r>
              <a:rPr lang="en-US" altLang="ja-JP" sz="4400" b="1" spc="-150" dirty="0">
                <a:solidFill>
                  <a:schemeClr val="bg1"/>
                </a:solidFill>
                <a:latin typeface="Cambria" panose="02040503050406030204" pitchFamily="18" charset="0"/>
                <a:ea typeface="Cambria" panose="02040503050406030204" pitchFamily="18" charset="0"/>
              </a:rPr>
              <a:t>10</a:t>
            </a:r>
            <a:r>
              <a:rPr lang="vi-VN" altLang="ja-JP" sz="4400" b="1" spc="-150" dirty="0">
                <a:solidFill>
                  <a:schemeClr val="bg1"/>
                </a:solidFill>
                <a:latin typeface="Cambria" panose="02040503050406030204" pitchFamily="18" charset="0"/>
                <a:ea typeface="Cambria" panose="02040503050406030204" pitchFamily="18" charset="0"/>
              </a:rPr>
              <a:t> </a:t>
            </a:r>
            <a:r>
              <a:rPr lang="en-US" altLang="ja-JP" sz="4400" b="1" spc="-150" dirty="0">
                <a:solidFill>
                  <a:schemeClr val="bg1"/>
                </a:solidFill>
                <a:latin typeface="Cambria" panose="02040503050406030204" pitchFamily="18" charset="0"/>
                <a:ea typeface="Cambria" panose="02040503050406030204" pitchFamily="18" charset="0"/>
              </a:rPr>
              <a:t>291</a:t>
            </a:r>
            <a:r>
              <a:rPr lang="ja-JP" altLang="en-US" sz="4400" b="1" spc="-150" dirty="0">
                <a:solidFill>
                  <a:schemeClr val="bg1"/>
                </a:solidFill>
                <a:latin typeface="Cambria" panose="02040503050406030204" pitchFamily="18" charset="0"/>
              </a:rPr>
              <a:t>　</a:t>
            </a:r>
            <a:r>
              <a:rPr lang="en-US" sz="4400" b="1" spc="-150" dirty="0">
                <a:solidFill>
                  <a:schemeClr val="bg1"/>
                </a:solidFill>
                <a:latin typeface="Cambria" panose="02040503050406030204" pitchFamily="18" charset="0"/>
                <a:ea typeface="Cambria" panose="02040503050406030204" pitchFamily="18" charset="0"/>
              </a:rPr>
              <a:t>+</a:t>
            </a:r>
            <a:r>
              <a:rPr lang="ja-JP" altLang="en-US" sz="4400" b="1" spc="-150" dirty="0">
                <a:solidFill>
                  <a:schemeClr val="bg1"/>
                </a:solidFill>
                <a:latin typeface="Cambria" panose="02040503050406030204" pitchFamily="18" charset="0"/>
              </a:rPr>
              <a:t>　</a:t>
            </a:r>
            <a:r>
              <a:rPr lang="en-US" sz="4400" b="1" spc="-150" dirty="0">
                <a:solidFill>
                  <a:schemeClr val="bg1"/>
                </a:solidFill>
                <a:latin typeface="Cambria" panose="02040503050406030204" pitchFamily="18" charset="0"/>
                <a:ea typeface="Cambria" panose="02040503050406030204" pitchFamily="18" charset="0"/>
              </a:rPr>
              <a:t>.... = (3</a:t>
            </a:r>
            <a:r>
              <a:rPr lang="vi-VN" sz="4400" b="1" spc="-150" dirty="0">
                <a:solidFill>
                  <a:schemeClr val="bg1"/>
                </a:solidFill>
                <a:latin typeface="Cambria" panose="02040503050406030204" pitchFamily="18" charset="0"/>
                <a:ea typeface="Cambria" panose="02040503050406030204" pitchFamily="18" charset="0"/>
              </a:rPr>
              <a:t> </a:t>
            </a:r>
            <a:r>
              <a:rPr lang="en-US" sz="4400" b="1" spc="-150" dirty="0">
                <a:solidFill>
                  <a:schemeClr val="bg1"/>
                </a:solidFill>
                <a:latin typeface="Cambria" panose="02040503050406030204" pitchFamily="18" charset="0"/>
                <a:ea typeface="Cambria" panose="02040503050406030204" pitchFamily="18" charset="0"/>
              </a:rPr>
              <a:t>000 + 4</a:t>
            </a:r>
            <a:r>
              <a:rPr lang="vi-VN" sz="4400" b="1" spc="-150" dirty="0">
                <a:solidFill>
                  <a:schemeClr val="bg1"/>
                </a:solidFill>
                <a:latin typeface="Cambria" panose="02040503050406030204" pitchFamily="18" charset="0"/>
                <a:ea typeface="Cambria" panose="02040503050406030204" pitchFamily="18" charset="0"/>
              </a:rPr>
              <a:t> </a:t>
            </a:r>
            <a:r>
              <a:rPr lang="en-US" sz="4400" b="1" spc="-150" dirty="0">
                <a:solidFill>
                  <a:schemeClr val="bg1"/>
                </a:solidFill>
                <a:latin typeface="Cambria" panose="02040503050406030204" pitchFamily="18" charset="0"/>
                <a:ea typeface="Cambria" panose="02040503050406030204" pitchFamily="18" charset="0"/>
              </a:rPr>
              <a:t>725) + 10</a:t>
            </a:r>
            <a:r>
              <a:rPr lang="vi-VN" sz="4400" b="1" spc="-150" dirty="0">
                <a:solidFill>
                  <a:schemeClr val="bg1"/>
                </a:solidFill>
                <a:latin typeface="Cambria" panose="02040503050406030204" pitchFamily="18" charset="0"/>
                <a:ea typeface="Cambria" panose="02040503050406030204" pitchFamily="18" charset="0"/>
              </a:rPr>
              <a:t> </a:t>
            </a:r>
            <a:r>
              <a:rPr lang="en-US" sz="4400" b="1" spc="-150" dirty="0">
                <a:solidFill>
                  <a:schemeClr val="bg1"/>
                </a:solidFill>
                <a:latin typeface="Cambria" panose="02040503050406030204" pitchFamily="18" charset="0"/>
                <a:ea typeface="Cambria" panose="02040503050406030204" pitchFamily="18" charset="0"/>
              </a:rPr>
              <a:t>291</a:t>
            </a:r>
          </a:p>
        </p:txBody>
      </p:sp>
    </p:spTree>
    <p:extLst>
      <p:ext uri="{BB962C8B-B14F-4D97-AF65-F5344CB8AC3E}">
        <p14:creationId xmlns:p14="http://schemas.microsoft.com/office/powerpoint/2010/main" val="176123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18"/>
                                        </p:tgtEl>
                                        <p:attrNameLst>
                                          <p:attrName>style.color</p:attrName>
                                        </p:attrNameLst>
                                      </p:cBhvr>
                                      <p:to>
                                        <a:schemeClr val="accent2"/>
                                      </p:to>
                                    </p:animClr>
                                    <p:animClr clrSpc="rgb" dir="cw">
                                      <p:cBhvr>
                                        <p:cTn id="45" dur="500" fill="hold"/>
                                        <p:tgtEl>
                                          <p:spTgt spid="18"/>
                                        </p:tgtEl>
                                        <p:attrNameLst>
                                          <p:attrName>fillcolor</p:attrName>
                                        </p:attrNameLst>
                                      </p:cBhvr>
                                      <p:to>
                                        <a:schemeClr val="accent2"/>
                                      </p:to>
                                    </p:animClr>
                                    <p:set>
                                      <p:cBhvr>
                                        <p:cTn id="46" dur="500" fill="hold"/>
                                        <p:tgtEl>
                                          <p:spTgt spid="18"/>
                                        </p:tgtEl>
                                        <p:attrNameLst>
                                          <p:attrName>fill.type</p:attrName>
                                        </p:attrNameLst>
                                      </p:cBhvr>
                                      <p:to>
                                        <p:strVal val="solid"/>
                                      </p:to>
                                    </p:set>
                                    <p:anim to="1.5" calcmode="lin" valueType="num">
                                      <p:cBhvr override="childStyle">
                                        <p:cTn id="47" dur="500" fill="hold"/>
                                        <p:tgtEl>
                                          <p:spTgt spid="18"/>
                                        </p:tgtEl>
                                        <p:attrNameLst>
                                          <p:attrName>style.fontSize</p:attrName>
                                        </p:attrNameLst>
                                      </p:cBhvr>
                                    </p:anim>
                                  </p:childTnLst>
                                  <p:subTnLst>
                                    <p:audio>
                                      <p:cMediaNode>
                                        <p:cTn display="0" masterRel="sameClick">
                                          <p:stCondLst>
                                            <p:cond evt="begin" delay="0">
                                              <p:tn val="43"/>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8" grpId="1"/>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156879" y="-646237"/>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9" name="Freeform 9"/>
          <p:cNvSpPr/>
          <p:nvPr/>
        </p:nvSpPr>
        <p:spPr>
          <a:xfrm>
            <a:off x="1903430" y="3165692"/>
            <a:ext cx="6912151"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753600" y="3165692"/>
            <a:ext cx="6912151"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903430" y="6089507"/>
            <a:ext cx="6912151"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9753600" y="6089507"/>
            <a:ext cx="6912151" cy="16745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12065732" y="3704647"/>
            <a:ext cx="3991429"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150</a:t>
            </a:r>
            <a:endParaRPr lang="en-US" sz="4000" spc="227" dirty="0">
              <a:solidFill>
                <a:srgbClr val="5F432C"/>
              </a:solidFill>
              <a:latin typeface="#9Slide07 Crocante" panose="02000000000000000000" pitchFamily="2" charset="0"/>
            </a:endParaRPr>
          </a:p>
        </p:txBody>
      </p:sp>
      <p:sp>
        <p:nvSpPr>
          <p:cNvPr id="16" name="TextBox 16"/>
          <p:cNvSpPr txBox="1"/>
          <p:nvPr/>
        </p:nvSpPr>
        <p:spPr>
          <a:xfrm>
            <a:off x="4018800" y="3704647"/>
            <a:ext cx="3991429" cy="740780"/>
          </a:xfrm>
          <a:prstGeom prst="rect">
            <a:avLst/>
          </a:prstGeom>
        </p:spPr>
        <p:txBody>
          <a:bodyPr wrap="square" lIns="0" tIns="0" rIns="0" bIns="0" rtlCol="0" anchor="t">
            <a:spAutoFit/>
          </a:bodyPr>
          <a:lstStyle/>
          <a:p>
            <a:pPr algn="ctr">
              <a:lnSpc>
                <a:spcPts val="6600"/>
              </a:lnSpc>
            </a:pPr>
            <a:r>
              <a:rPr lang="vi-VN" altLang="ja-JP" sz="4000" spc="227">
                <a:solidFill>
                  <a:srgbClr val="5F432C"/>
                </a:solidFill>
                <a:latin typeface="#9Slide07 Crocante" panose="02000000000000000000" pitchFamily="2" charset="0"/>
              </a:rPr>
              <a:t>500</a:t>
            </a:r>
            <a:endParaRPr lang="en-US" sz="4000" spc="227" dirty="0">
              <a:solidFill>
                <a:srgbClr val="5F432C"/>
              </a:solidFill>
              <a:latin typeface="#9Slide07 Crocante" panose="02000000000000000000" pitchFamily="2" charset="0"/>
            </a:endParaRPr>
          </a:p>
        </p:txBody>
      </p:sp>
      <p:sp>
        <p:nvSpPr>
          <p:cNvPr id="17" name="TextBox 17"/>
          <p:cNvSpPr txBox="1"/>
          <p:nvPr/>
        </p:nvSpPr>
        <p:spPr>
          <a:xfrm>
            <a:off x="4018800" y="6792820"/>
            <a:ext cx="3991429"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200</a:t>
            </a:r>
            <a:endParaRPr lang="en-US" sz="4000" spc="227" dirty="0">
              <a:solidFill>
                <a:srgbClr val="5F432C"/>
              </a:solidFill>
              <a:latin typeface="#9Slide07 Crocante" panose="02000000000000000000" pitchFamily="2" charset="0"/>
            </a:endParaRPr>
          </a:p>
        </p:txBody>
      </p:sp>
      <p:sp>
        <p:nvSpPr>
          <p:cNvPr id="18" name="TextBox 18"/>
          <p:cNvSpPr txBox="1"/>
          <p:nvPr/>
        </p:nvSpPr>
        <p:spPr>
          <a:xfrm>
            <a:off x="12065732" y="6773770"/>
            <a:ext cx="3991429"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250</a:t>
            </a:r>
            <a:endParaRPr lang="en-US" sz="4000" spc="227" dirty="0">
              <a:solidFill>
                <a:srgbClr val="5F432C"/>
              </a:solidFill>
              <a:latin typeface="#9Slide07 Crocante" panose="02000000000000000000" pitchFamily="2" charset="0"/>
            </a:endParaRPr>
          </a:p>
        </p:txBody>
      </p:sp>
      <p:sp>
        <p:nvSpPr>
          <p:cNvPr id="19" name="TextBox 19"/>
          <p:cNvSpPr txBox="1"/>
          <p:nvPr/>
        </p:nvSpPr>
        <p:spPr>
          <a:xfrm>
            <a:off x="2606550" y="3790047"/>
            <a:ext cx="734333"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A</a:t>
            </a:r>
          </a:p>
        </p:txBody>
      </p:sp>
      <p:sp>
        <p:nvSpPr>
          <p:cNvPr id="20" name="TextBox 20"/>
          <p:cNvSpPr txBox="1"/>
          <p:nvPr/>
        </p:nvSpPr>
        <p:spPr>
          <a:xfrm>
            <a:off x="10561676" y="3698681"/>
            <a:ext cx="734333" cy="692690"/>
          </a:xfrm>
          <a:prstGeom prst="rect">
            <a:avLst/>
          </a:prstGeom>
        </p:spPr>
        <p:txBody>
          <a:bodyPr wrap="square" lIns="0" tIns="0" rIns="0" bIns="0" rtlCol="0" anchor="t">
            <a:spAutoFit/>
          </a:bodyPr>
          <a:lstStyle/>
          <a:p>
            <a:pPr algn="ctr">
              <a:lnSpc>
                <a:spcPts val="6050"/>
              </a:lnSpc>
            </a:pPr>
            <a:r>
              <a:rPr lang="en-US" sz="4000" dirty="0">
                <a:solidFill>
                  <a:srgbClr val="F8F7F2"/>
                </a:solidFill>
                <a:latin typeface="#9Slide07 Crocante" panose="02000000000000000000" pitchFamily="2" charset="0"/>
              </a:rPr>
              <a:t>B</a:t>
            </a:r>
          </a:p>
        </p:txBody>
      </p:sp>
      <p:sp>
        <p:nvSpPr>
          <p:cNvPr id="21" name="TextBox 21"/>
          <p:cNvSpPr txBox="1"/>
          <p:nvPr/>
        </p:nvSpPr>
        <p:spPr>
          <a:xfrm>
            <a:off x="2606550" y="6622497"/>
            <a:ext cx="734333"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C</a:t>
            </a:r>
          </a:p>
        </p:txBody>
      </p:sp>
      <p:sp>
        <p:nvSpPr>
          <p:cNvPr id="22" name="TextBox 22"/>
          <p:cNvSpPr txBox="1"/>
          <p:nvPr/>
        </p:nvSpPr>
        <p:spPr>
          <a:xfrm>
            <a:off x="10561676" y="6622497"/>
            <a:ext cx="734333"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D</a:t>
            </a:r>
          </a:p>
        </p:txBody>
      </p:sp>
      <p:sp>
        <p:nvSpPr>
          <p:cNvPr id="24" name="TextBox 3">
            <a:extLst>
              <a:ext uri="{FF2B5EF4-FFF2-40B4-BE49-F238E27FC236}">
                <a16:creationId xmlns:a16="http://schemas.microsoft.com/office/drawing/2014/main" id="{A4FC27F2-3AFF-4D72-93D2-A7340CEBC4B8}"/>
              </a:ext>
            </a:extLst>
          </p:cNvPr>
          <p:cNvSpPr txBox="1"/>
          <p:nvPr/>
        </p:nvSpPr>
        <p:spPr>
          <a:xfrm>
            <a:off x="2870534" y="782669"/>
            <a:ext cx="12877800" cy="1354217"/>
          </a:xfrm>
          <a:prstGeom prst="rect">
            <a:avLst/>
          </a:prstGeom>
          <a:solidFill>
            <a:srgbClr val="F9CE60"/>
          </a:solidFill>
        </p:spPr>
        <p:txBody>
          <a:bodyPr wrap="square" lIns="0" tIns="0" rIns="0" bIns="0" rtlCol="0" anchor="t">
            <a:spAutoFit/>
          </a:bodyPr>
          <a:lstStyle/>
          <a:p>
            <a:pPr algn="ctr"/>
            <a:r>
              <a:rPr lang="en-US" altLang="ja-JP" sz="4400" b="1" spc="-150">
                <a:latin typeface="Cambria" panose="02040503050406030204" pitchFamily="18" charset="0"/>
                <a:ea typeface="Cambria" panose="02040503050406030204" pitchFamily="18" charset="0"/>
              </a:rPr>
              <a:t>Tính bằng cách thuận tiện nhất:</a:t>
            </a:r>
          </a:p>
          <a:p>
            <a:pPr algn="ctr"/>
            <a:r>
              <a:rPr lang="en-US" sz="4400" b="1" spc="-150">
                <a:latin typeface="Cambria" panose="02040503050406030204" pitchFamily="18" charset="0"/>
                <a:ea typeface="Cambria" panose="02040503050406030204" pitchFamily="18" charset="0"/>
              </a:rPr>
              <a:t>62 + 23 + 38 + 77 = ?</a:t>
            </a:r>
            <a:endParaRPr lang="en-US" sz="4400" b="1" spc="-1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9771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iterate type="lt">
                                    <p:tmPct val="0"/>
                                  </p:iterate>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iterate type="lt">
                                    <p:tmPct val="0"/>
                                  </p:iterate>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iterate type="lt">
                                    <p:tmPct val="0"/>
                                  </p:iterate>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8" presetClass="emph" presetSubtype="0" fill="hold" grpId="1" nodeType="clickEffect">
                                  <p:stCondLst>
                                    <p:cond delay="0"/>
                                  </p:stCondLst>
                                  <p:iterate type="lt">
                                    <p:tmPct val="10000"/>
                                  </p:iterate>
                                  <p:childTnLst>
                                    <p:animClr clrSpc="rgb" dir="cw">
                                      <p:cBhvr override="childStyle">
                                        <p:cTn id="49" dur="500" fill="hold"/>
                                        <p:tgtEl>
                                          <p:spTgt spid="17"/>
                                        </p:tgtEl>
                                        <p:attrNameLst>
                                          <p:attrName>style.color</p:attrName>
                                        </p:attrNameLst>
                                      </p:cBhvr>
                                      <p:to>
                                        <a:schemeClr val="accent2"/>
                                      </p:to>
                                    </p:animClr>
                                    <p:animClr clrSpc="rgb" dir="cw">
                                      <p:cBhvr>
                                        <p:cTn id="50" dur="500" fill="hold"/>
                                        <p:tgtEl>
                                          <p:spTgt spid="17"/>
                                        </p:tgtEl>
                                        <p:attrNameLst>
                                          <p:attrName>fillcolor</p:attrName>
                                        </p:attrNameLst>
                                      </p:cBhvr>
                                      <p:to>
                                        <a:schemeClr val="accent2"/>
                                      </p:to>
                                    </p:animClr>
                                    <p:set>
                                      <p:cBhvr>
                                        <p:cTn id="51" dur="500" fill="hold"/>
                                        <p:tgtEl>
                                          <p:spTgt spid="17"/>
                                        </p:tgtEl>
                                        <p:attrNameLst>
                                          <p:attrName>fill.type</p:attrName>
                                        </p:attrNameLst>
                                      </p:cBhvr>
                                      <p:to>
                                        <p:strVal val="solid"/>
                                      </p:to>
                                    </p:set>
                                    <p:anim to="1.5" calcmode="lin" valueType="num">
                                      <p:cBhvr override="childStyle">
                                        <p:cTn id="52" dur="500" fill="hold"/>
                                        <p:tgtEl>
                                          <p:spTgt spid="17"/>
                                        </p:tgtEl>
                                        <p:attrNameLst>
                                          <p:attrName>style.fontSize</p:attrName>
                                        </p:attrNameLst>
                                      </p:cBhvr>
                                    </p:anim>
                                  </p:childTnLst>
                                  <p:subTnLst>
                                    <p:audio>
                                      <p:cMediaNode>
                                        <p:cTn display="0" masterRel="sameClick">
                                          <p:stCondLst>
                                            <p:cond evt="begin" delay="0">
                                              <p:tn val="48"/>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p:bldP spid="19" grpId="0"/>
      <p:bldP spid="20" grpId="0"/>
      <p:bldP spid="21" grpId="0"/>
      <p:bldP spid="2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9" name="Freeform 9"/>
          <p:cNvSpPr/>
          <p:nvPr/>
        </p:nvSpPr>
        <p:spPr>
          <a:xfrm>
            <a:off x="1827230" y="3294128"/>
            <a:ext cx="6324600" cy="14459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677400" y="3294128"/>
            <a:ext cx="6324600" cy="14459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5562600" y="6285306"/>
            <a:ext cx="6324600" cy="1445995"/>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11989531" y="3780143"/>
            <a:ext cx="3652147"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&lt;</a:t>
            </a:r>
            <a:endParaRPr lang="en-US" sz="4000" spc="227" dirty="0">
              <a:solidFill>
                <a:srgbClr val="5F432C"/>
              </a:solidFill>
              <a:latin typeface="#9Slide07 Crocante" panose="02000000000000000000" pitchFamily="2" charset="0"/>
            </a:endParaRPr>
          </a:p>
        </p:txBody>
      </p:sp>
      <p:sp>
        <p:nvSpPr>
          <p:cNvPr id="16" name="TextBox 16"/>
          <p:cNvSpPr txBox="1"/>
          <p:nvPr/>
        </p:nvSpPr>
        <p:spPr>
          <a:xfrm>
            <a:off x="3942599" y="3684893"/>
            <a:ext cx="3652147"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&gt;</a:t>
            </a:r>
            <a:endParaRPr lang="en-US" sz="4000" spc="227" dirty="0">
              <a:solidFill>
                <a:srgbClr val="5F432C"/>
              </a:solidFill>
              <a:latin typeface="#9Slide07 Crocante" panose="02000000000000000000" pitchFamily="2" charset="0"/>
            </a:endParaRPr>
          </a:p>
        </p:txBody>
      </p:sp>
      <p:sp>
        <p:nvSpPr>
          <p:cNvPr id="18" name="TextBox 18"/>
          <p:cNvSpPr txBox="1"/>
          <p:nvPr/>
        </p:nvSpPr>
        <p:spPr>
          <a:xfrm>
            <a:off x="7874731" y="6821379"/>
            <a:ext cx="3652147" cy="740780"/>
          </a:xfrm>
          <a:prstGeom prst="rect">
            <a:avLst/>
          </a:prstGeom>
        </p:spPr>
        <p:txBody>
          <a:bodyPr wrap="square" lIns="0" tIns="0" rIns="0" bIns="0" rtlCol="0" anchor="t">
            <a:spAutoFit/>
          </a:bodyPr>
          <a:lstStyle/>
          <a:p>
            <a:pPr algn="ctr">
              <a:lnSpc>
                <a:spcPts val="6600"/>
              </a:lnSpc>
            </a:pPr>
            <a:r>
              <a:rPr lang="vi-VN" altLang="ja-JP" sz="4000" spc="227" dirty="0">
                <a:solidFill>
                  <a:srgbClr val="5F432C"/>
                </a:solidFill>
                <a:latin typeface="#9Slide07 Crocante" panose="02000000000000000000" pitchFamily="2" charset="0"/>
              </a:rPr>
              <a:t>=</a:t>
            </a:r>
            <a:endParaRPr lang="en-US" sz="4000" spc="227" dirty="0">
              <a:solidFill>
                <a:srgbClr val="5F432C"/>
              </a:solidFill>
              <a:latin typeface="#9Slide07 Crocante" panose="02000000000000000000" pitchFamily="2" charset="0"/>
            </a:endParaRPr>
          </a:p>
        </p:txBody>
      </p:sp>
      <p:sp>
        <p:nvSpPr>
          <p:cNvPr id="19" name="TextBox 19"/>
          <p:cNvSpPr txBox="1"/>
          <p:nvPr/>
        </p:nvSpPr>
        <p:spPr>
          <a:xfrm>
            <a:off x="2530349" y="3765071"/>
            <a:ext cx="671913"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A</a:t>
            </a:r>
          </a:p>
        </p:txBody>
      </p:sp>
      <p:sp>
        <p:nvSpPr>
          <p:cNvPr id="20" name="TextBox 20"/>
          <p:cNvSpPr txBox="1"/>
          <p:nvPr/>
        </p:nvSpPr>
        <p:spPr>
          <a:xfrm>
            <a:off x="10485475" y="3673705"/>
            <a:ext cx="671913" cy="692690"/>
          </a:xfrm>
          <a:prstGeom prst="rect">
            <a:avLst/>
          </a:prstGeom>
        </p:spPr>
        <p:txBody>
          <a:bodyPr wrap="square" lIns="0" tIns="0" rIns="0" bIns="0" rtlCol="0" anchor="t">
            <a:spAutoFit/>
          </a:bodyPr>
          <a:lstStyle/>
          <a:p>
            <a:pPr algn="ctr">
              <a:lnSpc>
                <a:spcPts val="6050"/>
              </a:lnSpc>
            </a:pPr>
            <a:r>
              <a:rPr lang="en-US" sz="4000" dirty="0">
                <a:solidFill>
                  <a:srgbClr val="F8F7F2"/>
                </a:solidFill>
                <a:latin typeface="#9Slide07 Crocante" panose="02000000000000000000" pitchFamily="2" charset="0"/>
              </a:rPr>
              <a:t>B</a:t>
            </a:r>
          </a:p>
        </p:txBody>
      </p:sp>
      <p:sp>
        <p:nvSpPr>
          <p:cNvPr id="21" name="TextBox 21"/>
          <p:cNvSpPr txBox="1"/>
          <p:nvPr/>
        </p:nvSpPr>
        <p:spPr>
          <a:xfrm>
            <a:off x="2530349" y="6597521"/>
            <a:ext cx="671913" cy="692690"/>
          </a:xfrm>
          <a:prstGeom prst="rect">
            <a:avLst/>
          </a:prstGeom>
        </p:spPr>
        <p:txBody>
          <a:bodyPr wrap="square" lIns="0" tIns="0" rIns="0" bIns="0" rtlCol="0" anchor="t">
            <a:spAutoFit/>
          </a:bodyPr>
          <a:lstStyle/>
          <a:p>
            <a:pPr algn="ctr">
              <a:lnSpc>
                <a:spcPts val="6050"/>
              </a:lnSpc>
            </a:pPr>
            <a:r>
              <a:rPr lang="en-US" sz="4000">
                <a:solidFill>
                  <a:srgbClr val="F8F7F2"/>
                </a:solidFill>
                <a:latin typeface="#9Slide07 Crocante" panose="02000000000000000000" pitchFamily="2" charset="0"/>
              </a:rPr>
              <a:t>C</a:t>
            </a:r>
          </a:p>
        </p:txBody>
      </p:sp>
      <p:sp>
        <p:nvSpPr>
          <p:cNvPr id="22" name="TextBox 22"/>
          <p:cNvSpPr txBox="1"/>
          <p:nvPr/>
        </p:nvSpPr>
        <p:spPr>
          <a:xfrm>
            <a:off x="6370675" y="6664884"/>
            <a:ext cx="671913" cy="692690"/>
          </a:xfrm>
          <a:prstGeom prst="rect">
            <a:avLst/>
          </a:prstGeom>
        </p:spPr>
        <p:txBody>
          <a:bodyPr wrap="square" lIns="0" tIns="0" rIns="0" bIns="0" rtlCol="0" anchor="t">
            <a:spAutoFit/>
          </a:bodyPr>
          <a:lstStyle/>
          <a:p>
            <a:pPr algn="ctr">
              <a:lnSpc>
                <a:spcPts val="6050"/>
              </a:lnSpc>
            </a:pPr>
            <a:r>
              <a:rPr lang="vi-VN" sz="4000" dirty="0">
                <a:solidFill>
                  <a:srgbClr val="F8F7F2"/>
                </a:solidFill>
                <a:latin typeface="#9Slide07 Crocante" panose="02000000000000000000" pitchFamily="2" charset="0"/>
              </a:rPr>
              <a:t>C</a:t>
            </a:r>
            <a:endParaRPr lang="en-US" sz="4000" dirty="0">
              <a:solidFill>
                <a:srgbClr val="F8F7F2"/>
              </a:solidFill>
              <a:latin typeface="#9Slide07 Crocante" panose="02000000000000000000" pitchFamily="2" charset="0"/>
            </a:endParaRPr>
          </a:p>
        </p:txBody>
      </p:sp>
      <p:grpSp>
        <p:nvGrpSpPr>
          <p:cNvPr id="25" name="Group 24"/>
          <p:cNvGrpSpPr/>
          <p:nvPr/>
        </p:nvGrpSpPr>
        <p:grpSpPr>
          <a:xfrm>
            <a:off x="2255144" y="538161"/>
            <a:ext cx="12725400" cy="1821241"/>
            <a:chOff x="2255144" y="538161"/>
            <a:chExt cx="12725400" cy="1821241"/>
          </a:xfrm>
        </p:grpSpPr>
        <p:sp>
          <p:nvSpPr>
            <p:cNvPr id="23" name="TextBox 3"/>
            <p:cNvSpPr txBox="1"/>
            <p:nvPr/>
          </p:nvSpPr>
          <p:spPr>
            <a:xfrm>
              <a:off x="2255144" y="1682294"/>
              <a:ext cx="12725400" cy="677108"/>
            </a:xfrm>
            <a:prstGeom prst="rect">
              <a:avLst/>
            </a:prstGeom>
            <a:solidFill>
              <a:srgbClr val="89A070"/>
            </a:solidFill>
          </p:spPr>
          <p:txBody>
            <a:bodyPr wrap="square" lIns="0" tIns="0" rIns="0" bIns="0" rtlCol="0" anchor="t">
              <a:spAutoFit/>
            </a:bodyPr>
            <a:lstStyle/>
            <a:p>
              <a:pPr algn="ctr"/>
              <a:r>
                <a:rPr lang="en-US" sz="4400" dirty="0">
                  <a:solidFill>
                    <a:schemeClr val="bg1"/>
                  </a:solidFill>
                  <a:latin typeface="#9Slide07 Crocante" panose="02000000000000000000" pitchFamily="2" charset="0"/>
                </a:rPr>
                <a:t>1</a:t>
              </a:r>
              <a:r>
                <a:rPr lang="vi-VN" sz="4400" dirty="0">
                  <a:solidFill>
                    <a:schemeClr val="bg1"/>
                  </a:solidFill>
                  <a:latin typeface="#9Slide07 Crocante" panose="02000000000000000000" pitchFamily="2" charset="0"/>
                </a:rPr>
                <a:t> </a:t>
              </a:r>
              <a:r>
                <a:rPr lang="en-US" sz="4400" dirty="0">
                  <a:solidFill>
                    <a:schemeClr val="bg1"/>
                  </a:solidFill>
                  <a:latin typeface="#9Slide07 Crocante" panose="02000000000000000000" pitchFamily="2" charset="0"/>
                </a:rPr>
                <a:t>875 + 209</a:t>
              </a:r>
              <a:r>
                <a:rPr lang="vi-VN" sz="4400" dirty="0">
                  <a:solidFill>
                    <a:schemeClr val="bg1"/>
                  </a:solidFill>
                  <a:latin typeface="#9Slide07 Crocante" panose="02000000000000000000" pitchFamily="2" charset="0"/>
                </a:rPr>
                <a:t> </a:t>
              </a:r>
              <a:r>
                <a:rPr lang="en-US" sz="4400" dirty="0">
                  <a:solidFill>
                    <a:schemeClr val="bg1"/>
                  </a:solidFill>
                  <a:latin typeface="#9Slide07 Crocante" panose="02000000000000000000" pitchFamily="2" charset="0"/>
                </a:rPr>
                <a:t>876 ... 209</a:t>
              </a:r>
              <a:r>
                <a:rPr lang="vi-VN" sz="4400" dirty="0">
                  <a:solidFill>
                    <a:schemeClr val="bg1"/>
                  </a:solidFill>
                  <a:latin typeface="#9Slide07 Crocante" panose="02000000000000000000" pitchFamily="2" charset="0"/>
                </a:rPr>
                <a:t> </a:t>
              </a:r>
              <a:r>
                <a:rPr lang="en-US" sz="4400" dirty="0">
                  <a:solidFill>
                    <a:schemeClr val="bg1"/>
                  </a:solidFill>
                  <a:latin typeface="#9Slide07 Crocante" panose="02000000000000000000" pitchFamily="2" charset="0"/>
                </a:rPr>
                <a:t>876 + 1</a:t>
              </a:r>
              <a:r>
                <a:rPr lang="vi-VN" sz="4400" dirty="0">
                  <a:solidFill>
                    <a:schemeClr val="bg1"/>
                  </a:solidFill>
                  <a:latin typeface="#9Slide07 Crocante" panose="02000000000000000000" pitchFamily="2" charset="0"/>
                </a:rPr>
                <a:t> </a:t>
              </a:r>
              <a:r>
                <a:rPr lang="en-US" sz="4400" dirty="0">
                  <a:solidFill>
                    <a:schemeClr val="bg1"/>
                  </a:solidFill>
                  <a:latin typeface="#9Slide07 Crocante" panose="02000000000000000000" pitchFamily="2" charset="0"/>
                </a:rPr>
                <a:t>875</a:t>
              </a:r>
              <a:endParaRPr lang="en-US" sz="4400" spc="-150" dirty="0">
                <a:solidFill>
                  <a:schemeClr val="bg1"/>
                </a:solidFill>
                <a:latin typeface="#9Slide07 Crocante" panose="02000000000000000000" pitchFamily="2" charset="0"/>
              </a:endParaRPr>
            </a:p>
          </p:txBody>
        </p:sp>
        <p:sp>
          <p:nvSpPr>
            <p:cNvPr id="24" name="Rectangle 23"/>
            <p:cNvSpPr/>
            <p:nvPr/>
          </p:nvSpPr>
          <p:spPr>
            <a:xfrm>
              <a:off x="7753042" y="538161"/>
              <a:ext cx="2781915" cy="861774"/>
            </a:xfrm>
            <a:prstGeom prst="rect">
              <a:avLst/>
            </a:prstGeom>
          </p:spPr>
          <p:txBody>
            <a:bodyPr wrap="none">
              <a:spAutoFit/>
            </a:bodyPr>
            <a:lstStyle/>
            <a:p>
              <a:r>
                <a:rPr lang="vi-VN" sz="5000" dirty="0">
                  <a:ln w="28575">
                    <a:solidFill>
                      <a:srgbClr val="F9CE60"/>
                    </a:solidFill>
                  </a:ln>
                  <a:solidFill>
                    <a:srgbClr val="8D6C3C"/>
                  </a:solidFill>
                  <a:latin typeface="#9Slide07 Crocante" panose="02000000000000000000" pitchFamily="2" charset="0"/>
                </a:rPr>
                <a:t>SO SÁNH</a:t>
              </a:r>
              <a:endParaRPr lang="en-US" sz="5000" dirty="0">
                <a:ln w="28575">
                  <a:solidFill>
                    <a:srgbClr val="F9CE60"/>
                  </a:solidFill>
                </a:ln>
                <a:solidFill>
                  <a:srgbClr val="8D6C3C"/>
                </a:solidFill>
                <a:latin typeface="#9Slide07 Crocante" panose="02000000000000000000" pitchFamily="2" charset="0"/>
              </a:endParaRPr>
            </a:p>
          </p:txBody>
        </p:sp>
      </p:grpSp>
    </p:spTree>
    <p:extLst>
      <p:ext uri="{BB962C8B-B14F-4D97-AF65-F5344CB8AC3E}">
        <p14:creationId xmlns:p14="http://schemas.microsoft.com/office/powerpoint/2010/main" val="177502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8" presetClass="emph" presetSubtype="0" fill="hold" grpId="1" nodeType="clickEffect">
                                  <p:stCondLst>
                                    <p:cond delay="0"/>
                                  </p:stCondLst>
                                  <p:iterate type="lt">
                                    <p:tmPct val="10000"/>
                                  </p:iterate>
                                  <p:childTnLst>
                                    <p:animClr clrSpc="rgb" dir="cw">
                                      <p:cBhvr override="childStyle">
                                        <p:cTn id="41" dur="500" fill="hold"/>
                                        <p:tgtEl>
                                          <p:spTgt spid="18"/>
                                        </p:tgtEl>
                                        <p:attrNameLst>
                                          <p:attrName>style.color</p:attrName>
                                        </p:attrNameLst>
                                      </p:cBhvr>
                                      <p:to>
                                        <a:schemeClr val="accent2"/>
                                      </p:to>
                                    </p:animClr>
                                    <p:animClr clrSpc="rgb" dir="cw">
                                      <p:cBhvr>
                                        <p:cTn id="42" dur="500" fill="hold"/>
                                        <p:tgtEl>
                                          <p:spTgt spid="18"/>
                                        </p:tgtEl>
                                        <p:attrNameLst>
                                          <p:attrName>fillcolor</p:attrName>
                                        </p:attrNameLst>
                                      </p:cBhvr>
                                      <p:to>
                                        <a:schemeClr val="accent2"/>
                                      </p:to>
                                    </p:animClr>
                                    <p:set>
                                      <p:cBhvr>
                                        <p:cTn id="43" dur="500" fill="hold"/>
                                        <p:tgtEl>
                                          <p:spTgt spid="18"/>
                                        </p:tgtEl>
                                        <p:attrNameLst>
                                          <p:attrName>fill.type</p:attrName>
                                        </p:attrNameLst>
                                      </p:cBhvr>
                                      <p:to>
                                        <p:strVal val="solid"/>
                                      </p:to>
                                    </p:set>
                                    <p:anim to="1.5" calcmode="lin" valueType="num">
                                      <p:cBhvr override="childStyle">
                                        <p:cTn id="44" dur="500" fill="hold"/>
                                        <p:tgtEl>
                                          <p:spTgt spid="18"/>
                                        </p:tgtEl>
                                        <p:attrNameLst>
                                          <p:attrName>style.fontSize</p:attrName>
                                        </p:attrNameLst>
                                      </p:cBhvr>
                                    </p:anim>
                                  </p:childTnLst>
                                  <p:subTnLst>
                                    <p:audio>
                                      <p:cMediaNode>
                                        <p:cTn display="0" masterRel="sameClick">
                                          <p:stCondLst>
                                            <p:cond evt="begin" delay="0">
                                              <p:tn val="40"/>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8" grpId="1"/>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2" name="Freeform 2"/>
          <p:cNvSpPr/>
          <p:nvPr/>
        </p:nvSpPr>
        <p:spPr>
          <a:xfrm rot="-2060088">
            <a:off x="14621989" y="7320129"/>
            <a:ext cx="3329629" cy="2221402"/>
          </a:xfrm>
          <a:custGeom>
            <a:avLst/>
            <a:gdLst/>
            <a:ahLst/>
            <a:cxnLst/>
            <a:rect l="l" t="t" r="r" b="b"/>
            <a:pathLst>
              <a:path w="3329629" h="2221402">
                <a:moveTo>
                  <a:pt x="0" y="0"/>
                </a:moveTo>
                <a:lnTo>
                  <a:pt x="3329629" y="0"/>
                </a:lnTo>
                <a:lnTo>
                  <a:pt x="3329629" y="2221402"/>
                </a:lnTo>
                <a:lnTo>
                  <a:pt x="0" y="2221402"/>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sp>
      <p:sp>
        <p:nvSpPr>
          <p:cNvPr id="3" name="Freeform 3"/>
          <p:cNvSpPr/>
          <p:nvPr/>
        </p:nvSpPr>
        <p:spPr>
          <a:xfrm rot="-1115777">
            <a:off x="597143" y="485404"/>
            <a:ext cx="2727228" cy="2504091"/>
          </a:xfrm>
          <a:custGeom>
            <a:avLst/>
            <a:gdLst/>
            <a:ahLst/>
            <a:cxnLst/>
            <a:rect l="l" t="t" r="r" b="b"/>
            <a:pathLst>
              <a:path w="2727228" h="2504091">
                <a:moveTo>
                  <a:pt x="0" y="0"/>
                </a:moveTo>
                <a:lnTo>
                  <a:pt x="2727228" y="0"/>
                </a:lnTo>
                <a:lnTo>
                  <a:pt x="2727228" y="2504091"/>
                </a:lnTo>
                <a:lnTo>
                  <a:pt x="0" y="2504091"/>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sp>
      <p:sp>
        <p:nvSpPr>
          <p:cNvPr id="5" name="Freeform 5"/>
          <p:cNvSpPr/>
          <p:nvPr/>
        </p:nvSpPr>
        <p:spPr>
          <a:xfrm>
            <a:off x="14657772" y="620060"/>
            <a:ext cx="4138602" cy="4114800"/>
          </a:xfrm>
          <a:custGeom>
            <a:avLst/>
            <a:gdLst/>
            <a:ahLst/>
            <a:cxnLst/>
            <a:rect l="l" t="t" r="r" b="b"/>
            <a:pathLst>
              <a:path w="4138602" h="4114800">
                <a:moveTo>
                  <a:pt x="0" y="0"/>
                </a:moveTo>
                <a:lnTo>
                  <a:pt x="4138602" y="0"/>
                </a:lnTo>
                <a:lnTo>
                  <a:pt x="4138602" y="4114800"/>
                </a:lnTo>
                <a:lnTo>
                  <a:pt x="0" y="4114800"/>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sp>
      <p:sp>
        <p:nvSpPr>
          <p:cNvPr id="6" name="Freeform 6"/>
          <p:cNvSpPr/>
          <p:nvPr/>
        </p:nvSpPr>
        <p:spPr>
          <a:xfrm rot="-465462">
            <a:off x="-52246" y="7576248"/>
            <a:ext cx="3007199" cy="2729896"/>
          </a:xfrm>
          <a:custGeom>
            <a:avLst/>
            <a:gdLst/>
            <a:ahLst/>
            <a:cxnLst/>
            <a:rect l="l" t="t" r="r" b="b"/>
            <a:pathLst>
              <a:path w="3007199" h="2729896">
                <a:moveTo>
                  <a:pt x="0" y="0"/>
                </a:moveTo>
                <a:lnTo>
                  <a:pt x="3007199" y="0"/>
                </a:lnTo>
                <a:lnTo>
                  <a:pt x="3007199" y="2729897"/>
                </a:lnTo>
                <a:lnTo>
                  <a:pt x="0" y="2729897"/>
                </a:lnTo>
                <a:lnTo>
                  <a:pt x="0" y="0"/>
                </a:lnTo>
                <a:close/>
              </a:path>
            </a:pathLst>
          </a:custGeom>
          <a:blipFill>
            <a:blip r:embed="rId8">
              <a:alphaModFix amt="70000"/>
              <a:extLst>
                <a:ext uri="{96DAC541-7B7A-43D3-8B79-37D633B846F1}">
                  <asvg:svgBlip xmlns:asvg="http://schemas.microsoft.com/office/drawing/2016/SVG/main" r:embed="rId9"/>
                </a:ext>
              </a:extLst>
            </a:blip>
            <a:stretch>
              <a:fillRect/>
            </a:stretch>
          </a:blipFill>
        </p:spPr>
      </p:sp>
      <p:pic>
        <p:nvPicPr>
          <p:cNvPr id="7" name="Picture 6"/>
          <p:cNvPicPr>
            <a:picLocks noChangeAspect="1"/>
          </p:cNvPicPr>
          <p:nvPr/>
        </p:nvPicPr>
        <p:blipFill>
          <a:blip r:embed="rId10"/>
          <a:stretch>
            <a:fillRect/>
          </a:stretch>
        </p:blipFill>
        <p:spPr>
          <a:xfrm>
            <a:off x="251478" y="-314863"/>
            <a:ext cx="17679932" cy="106018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3" name="Freeform 3"/>
          <p:cNvSpPr/>
          <p:nvPr/>
        </p:nvSpPr>
        <p:spPr>
          <a:xfrm flipH="1">
            <a:off x="-2008026" y="2535047"/>
            <a:ext cx="4016052" cy="968872"/>
          </a:xfrm>
          <a:custGeom>
            <a:avLst/>
            <a:gdLst/>
            <a:ahLst/>
            <a:cxnLst/>
            <a:rect l="l" t="t" r="r" b="b"/>
            <a:pathLst>
              <a:path w="4016052" h="968872">
                <a:moveTo>
                  <a:pt x="4016052" y="0"/>
                </a:moveTo>
                <a:lnTo>
                  <a:pt x="0" y="0"/>
                </a:lnTo>
                <a:lnTo>
                  <a:pt x="0" y="968872"/>
                </a:lnTo>
                <a:lnTo>
                  <a:pt x="4016052" y="968872"/>
                </a:lnTo>
                <a:lnTo>
                  <a:pt x="401605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600200" y="2409393"/>
            <a:ext cx="12408406" cy="886076"/>
          </a:xfrm>
          <a:prstGeom prst="rect">
            <a:avLst/>
          </a:prstGeom>
        </p:spPr>
        <p:txBody>
          <a:bodyPr lIns="0" tIns="0" rIns="0" bIns="0" rtlCol="0" anchor="t">
            <a:spAutoFit/>
          </a:bodyPr>
          <a:lstStyle/>
          <a:p>
            <a:pPr algn="ctr">
              <a:lnSpc>
                <a:spcPts val="7960"/>
              </a:lnSpc>
            </a:pPr>
            <a:r>
              <a:rPr lang="en-US" sz="4000" b="1" dirty="0">
                <a:solidFill>
                  <a:schemeClr val="bg1"/>
                </a:solidFill>
                <a:latin typeface="Cambria" panose="02040503050406030204" pitchFamily="18" charset="0"/>
                <a:ea typeface="Cambria" panose="02040503050406030204" pitchFamily="18" charset="0"/>
              </a:rPr>
              <a:t>NĂNG LỰC ĐẶC THÙ</a:t>
            </a:r>
          </a:p>
        </p:txBody>
      </p:sp>
      <p:sp>
        <p:nvSpPr>
          <p:cNvPr id="10" name="Rectangle 9"/>
          <p:cNvSpPr/>
          <p:nvPr/>
        </p:nvSpPr>
        <p:spPr>
          <a:xfrm>
            <a:off x="2667000" y="3527294"/>
            <a:ext cx="12954000" cy="2554545"/>
          </a:xfrm>
          <a:prstGeom prst="rect">
            <a:avLst/>
          </a:prstGeom>
          <a:solidFill>
            <a:schemeClr val="bg1"/>
          </a:solidFill>
        </p:spPr>
        <p:txBody>
          <a:bodyPr wrap="square">
            <a:spAutoFit/>
          </a:bodyPr>
          <a:lstStyle/>
          <a:p>
            <a:pPr algn="just">
              <a:spcAft>
                <a:spcPts val="0"/>
              </a:spcAft>
            </a:pP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Biết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áp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để</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thực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hiện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phép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thuận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tiện</a:t>
            </a:r>
            <a:r>
              <a:rPr lang="en-US" sz="4000" dirty="0">
                <a:latin typeface="Cambria" panose="02040503050406030204" pitchFamily="18" charset="0"/>
                <a:ea typeface="Cambria" panose="02040503050406030204" pitchFamily="18" charset="0"/>
              </a:rPr>
              <a:t>.</a:t>
            </a:r>
          </a:p>
          <a:p>
            <a:pPr algn="just">
              <a:spcAft>
                <a:spcPts val="0"/>
              </a:spcAft>
            </a:pP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Nhớ</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phép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cộng</a:t>
            </a:r>
            <a:r>
              <a:rPr lang="en-US" sz="4000" dirty="0">
                <a:latin typeface="Cambria" panose="02040503050406030204" pitchFamily="18" charset="0"/>
                <a:ea typeface="Cambria" panose="02040503050406030204" pitchFamily="18" charset="0"/>
              </a:rPr>
              <a:t>.</a:t>
            </a:r>
            <a:endParaRPr lang="en-US" sz="4000" dirty="0">
              <a:effectLst/>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4"/>
          <a:stretch>
            <a:fillRect/>
          </a:stretch>
        </p:blipFill>
        <p:spPr>
          <a:xfrm>
            <a:off x="4953000" y="887024"/>
            <a:ext cx="9754115" cy="12905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F2A0B6"/>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14" name="Picture 13"/>
          <p:cNvPicPr>
            <a:picLocks noChangeAspect="1"/>
          </p:cNvPicPr>
          <p:nvPr/>
        </p:nvPicPr>
        <p:blipFill>
          <a:blip r:embed="rId4"/>
          <a:stretch>
            <a:fillRect/>
          </a:stretch>
        </p:blipFill>
        <p:spPr>
          <a:xfrm>
            <a:off x="-762000" y="495300"/>
            <a:ext cx="18288000" cy="6087553"/>
          </a:xfrm>
          <a:prstGeom prst="rect">
            <a:avLst/>
          </a:prstGeom>
        </p:spPr>
      </p:pic>
    </p:spTree>
    <p:extLst>
      <p:ext uri="{BB962C8B-B14F-4D97-AF65-F5344CB8AC3E}">
        <p14:creationId xmlns:p14="http://schemas.microsoft.com/office/powerpoint/2010/main" val="3007504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Grid">
          <a:fgClr>
            <a:srgbClr val="F2A0B6"/>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273031" y="1196331"/>
            <a:ext cx="14957569" cy="3185170"/>
            <a:chOff x="-1169315" y="152349"/>
            <a:chExt cx="20012346" cy="11107238"/>
          </a:xfrm>
        </p:grpSpPr>
        <p:grpSp>
          <p:nvGrpSpPr>
            <p:cNvPr id="3" name="Group 2"/>
            <p:cNvGrpSpPr/>
            <p:nvPr/>
          </p:nvGrpSpPr>
          <p:grpSpPr>
            <a:xfrm>
              <a:off x="-387816" y="155746"/>
              <a:ext cx="19230847" cy="11103841"/>
              <a:chOff x="-10287000" y="-1638301"/>
              <a:chExt cx="10352058" cy="9647252"/>
            </a:xfrm>
          </p:grpSpPr>
          <p:sp>
            <p:nvSpPr>
              <p:cNvPr id="5" name="Pentagon 4"/>
              <p:cNvSpPr/>
              <p:nvPr/>
            </p:nvSpPr>
            <p:spPr>
              <a:xfrm>
                <a:off x="-9647863" y="-517583"/>
                <a:ext cx="9712921" cy="8526534"/>
              </a:xfrm>
              <a:prstGeom prst="homePlate">
                <a:avLst>
                  <a:gd name="adj" fmla="val 0"/>
                </a:avLst>
              </a:prstGeom>
              <a:solidFill>
                <a:schemeClr val="accent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evron 5"/>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Pentagon 3"/>
            <p:cNvSpPr/>
            <p:nvPr/>
          </p:nvSpPr>
          <p:spPr>
            <a:xfrm>
              <a:off x="-1169315" y="152349"/>
              <a:ext cx="4933109" cy="4339241"/>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3"/>
          <p:cNvSpPr txBox="1"/>
          <p:nvPr/>
        </p:nvSpPr>
        <p:spPr>
          <a:xfrm>
            <a:off x="-2746391" y="1580638"/>
            <a:ext cx="11887933" cy="1083630"/>
          </a:xfrm>
          <a:prstGeom prst="rect">
            <a:avLst/>
          </a:prstGeom>
        </p:spPr>
        <p:txBody>
          <a:bodyPr lIns="0" tIns="0" rIns="0" bIns="0" rtlCol="0" anchor="t">
            <a:spAutoFit/>
          </a:bodyPr>
          <a:lstStyle/>
          <a:p>
            <a:pPr algn="ctr">
              <a:lnSpc>
                <a:spcPts val="8050"/>
              </a:lnSpc>
            </a:pPr>
            <a:r>
              <a:rPr lang="en-US" sz="11500" spc="278" dirty="0">
                <a:ln w="19050">
                  <a:solidFill>
                    <a:schemeClr val="tx1"/>
                  </a:solidFill>
                </a:ln>
                <a:solidFill>
                  <a:schemeClr val="bg1"/>
                </a:solidFill>
                <a:latin typeface="#9Slide07 Crocante" panose="02000000000000000000" pitchFamily="2" charset="0"/>
              </a:rPr>
              <a:t>?</a:t>
            </a:r>
          </a:p>
        </p:txBody>
      </p:sp>
      <p:sp>
        <p:nvSpPr>
          <p:cNvPr id="8" name="TextBox 7"/>
          <p:cNvSpPr txBox="1"/>
          <p:nvPr/>
        </p:nvSpPr>
        <p:spPr>
          <a:xfrm>
            <a:off x="3351563" y="2465172"/>
            <a:ext cx="12496800" cy="1323439"/>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hãy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tính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giao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hoán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tính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kết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hợp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phép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cộng</a:t>
            </a:r>
            <a:endParaRPr lang="en-US" sz="4000" b="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0188"/>
            <a:ext cx="18288000" cy="3683189"/>
          </a:xfrm>
          <a:prstGeom prst="rect">
            <a:avLst/>
          </a:prstGeom>
        </p:spPr>
      </p:pic>
    </p:spTree>
    <p:extLst>
      <p:ext uri="{BB962C8B-B14F-4D97-AF65-F5344CB8AC3E}">
        <p14:creationId xmlns:p14="http://schemas.microsoft.com/office/powerpoint/2010/main" val="3554723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weave">
          <a:fgClr>
            <a:srgbClr val="89A070"/>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3" name="Picture 2"/>
          <p:cNvPicPr>
            <a:picLocks noChangeAspect="1"/>
          </p:cNvPicPr>
          <p:nvPr/>
        </p:nvPicPr>
        <p:blipFill>
          <a:blip r:embed="rId4"/>
          <a:stretch>
            <a:fillRect/>
          </a:stretch>
        </p:blipFill>
        <p:spPr>
          <a:xfrm>
            <a:off x="-762000" y="723900"/>
            <a:ext cx="17588155" cy="5874131"/>
          </a:xfrm>
          <a:prstGeom prst="rect">
            <a:avLst/>
          </a:prstGeom>
        </p:spPr>
      </p:pic>
    </p:spTree>
    <p:extLst>
      <p:ext uri="{BB962C8B-B14F-4D97-AF65-F5344CB8AC3E}">
        <p14:creationId xmlns:p14="http://schemas.microsoft.com/office/powerpoint/2010/main" val="271201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rgbClr val="5A8D76"/>
          </a:fgClr>
          <a:bgClr>
            <a:schemeClr val="bg1"/>
          </a:bgClr>
        </a:pattFill>
        <a:effectLst/>
      </p:bgPr>
    </p:bg>
    <p:spTree>
      <p:nvGrpSpPr>
        <p:cNvPr id="1" name=""/>
        <p:cNvGrpSpPr/>
        <p:nvPr/>
      </p:nvGrpSpPr>
      <p:grpSpPr>
        <a:xfrm>
          <a:off x="0" y="0"/>
          <a:ext cx="0" cy="0"/>
          <a:chOff x="0" y="0"/>
          <a:chExt cx="0" cy="0"/>
        </a:xfrm>
      </p:grpSpPr>
      <p:grpSp>
        <p:nvGrpSpPr>
          <p:cNvPr id="25" name="Group 24"/>
          <p:cNvGrpSpPr/>
          <p:nvPr/>
        </p:nvGrpSpPr>
        <p:grpSpPr>
          <a:xfrm>
            <a:off x="2532858" y="660379"/>
            <a:ext cx="13069883" cy="966872"/>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3"/>
          <p:cNvSpPr txBox="1"/>
          <p:nvPr/>
        </p:nvSpPr>
        <p:spPr>
          <a:xfrm>
            <a:off x="7204373" y="515232"/>
            <a:ext cx="8467504" cy="895694"/>
          </a:xfrm>
          <a:prstGeom prst="rect">
            <a:avLst/>
          </a:prstGeom>
        </p:spPr>
        <p:txBody>
          <a:bodyPr wrap="square" lIns="0" tIns="0" rIns="0" bIns="0" rtlCol="0" anchor="t">
            <a:spAutoFit/>
          </a:bodyPr>
          <a:lstStyle/>
          <a:p>
            <a:pPr>
              <a:lnSpc>
                <a:spcPts val="8050"/>
              </a:lnSpc>
            </a:pP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Tìm</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số</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hoặc</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chữ</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thích</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4000" dirty="0" err="1">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4000" dirty="0">
                <a:ln w="19050">
                  <a:noFill/>
                </a:ln>
                <a:solidFill>
                  <a:schemeClr val="tx1">
                    <a:lumMod val="95000"/>
                    <a:lumOff val="5000"/>
                  </a:schemeClr>
                </a:solidFill>
                <a:latin typeface="Cambria" panose="02040503050406030204" pitchFamily="18" charset="0"/>
                <a:ea typeface="Cambria" panose="02040503050406030204" pitchFamily="18" charset="0"/>
              </a:rPr>
              <a:t> </a:t>
            </a:r>
          </a:p>
        </p:txBody>
      </p:sp>
      <p:grpSp>
        <p:nvGrpSpPr>
          <p:cNvPr id="34" name="Group 33"/>
          <p:cNvGrpSpPr/>
          <p:nvPr/>
        </p:nvGrpSpPr>
        <p:grpSpPr>
          <a:xfrm>
            <a:off x="2078861" y="2312096"/>
            <a:ext cx="12496800" cy="45611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2231261" y="2359000"/>
            <a:ext cx="16130453" cy="3671454"/>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a) 746    +		       = 478 + 746</a:t>
            </a:r>
          </a:p>
          <a:p>
            <a:pPr marL="1143000" indent="-1143000">
              <a:lnSpc>
                <a:spcPct val="150000"/>
              </a:lnSpc>
              <a:buAutoNum type="alphaLcParenR" startAt="2"/>
            </a:pPr>
            <a:r>
              <a:rPr lang="en-US" sz="4000" dirty="0">
                <a:latin typeface="Cambria" panose="02040503050406030204" pitchFamily="18" charset="0"/>
                <a:ea typeface="Cambria" panose="02040503050406030204" pitchFamily="18" charset="0"/>
              </a:rPr>
              <a:t>                + 304 = 304 + 1 975</a:t>
            </a:r>
          </a:p>
          <a:p>
            <a:pPr marL="1143000" indent="-1143000">
              <a:lnSpc>
                <a:spcPct val="150000"/>
              </a:lnSpc>
              <a:buAutoNum type="alphaLcParenR" startAt="2"/>
            </a:pPr>
            <a:r>
              <a:rPr lang="en-US" sz="4000" dirty="0">
                <a:latin typeface="Cambria" panose="02040503050406030204" pitchFamily="18" charset="0"/>
                <a:ea typeface="Cambria" panose="02040503050406030204" pitchFamily="18" charset="0"/>
              </a:rPr>
              <a:t>a + b + 23 = a + (		+ 23)</a:t>
            </a:r>
          </a:p>
          <a:p>
            <a:pPr marL="1143000" indent="-1143000">
              <a:lnSpc>
                <a:spcPct val="150000"/>
              </a:lnSpc>
              <a:buAutoNum type="alphaLcParenR" startAt="2"/>
            </a:pPr>
            <a:r>
              <a:rPr lang="en-US" sz="4000" dirty="0">
                <a:latin typeface="Cambria" panose="02040503050406030204" pitchFamily="18" charset="0"/>
                <a:ea typeface="Cambria" panose="02040503050406030204" pitchFamily="18" charset="0"/>
              </a:rPr>
              <a:t>26 + c + 74 = (26 +    	   ) + c </a:t>
            </a:r>
          </a:p>
        </p:txBody>
      </p:sp>
      <p:sp>
        <p:nvSpPr>
          <p:cNvPr id="36" name="Rounded Rectangle 35"/>
          <p:cNvSpPr/>
          <p:nvPr/>
        </p:nvSpPr>
        <p:spPr>
          <a:xfrm>
            <a:off x="5148886" y="2533553"/>
            <a:ext cx="761999" cy="68580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a:t>
            </a:r>
          </a:p>
        </p:txBody>
      </p:sp>
      <p:sp>
        <p:nvSpPr>
          <p:cNvPr id="37" name="Rounded Rectangle 36"/>
          <p:cNvSpPr/>
          <p:nvPr/>
        </p:nvSpPr>
        <p:spPr>
          <a:xfrm>
            <a:off x="3587711" y="3508927"/>
            <a:ext cx="761999" cy="68580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a:t>
            </a:r>
          </a:p>
        </p:txBody>
      </p:sp>
      <p:sp>
        <p:nvSpPr>
          <p:cNvPr id="38" name="Rounded Rectangle 37"/>
          <p:cNvSpPr/>
          <p:nvPr/>
        </p:nvSpPr>
        <p:spPr>
          <a:xfrm>
            <a:off x="7518323" y="4430460"/>
            <a:ext cx="761999" cy="685800"/>
          </a:xfrm>
          <a:prstGeom prst="roundRect">
            <a:avLst>
              <a:gd name="adj" fmla="val 16667"/>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a:t>
            </a:r>
          </a:p>
        </p:txBody>
      </p:sp>
      <p:sp>
        <p:nvSpPr>
          <p:cNvPr id="39" name="Rounded Rectangle 38"/>
          <p:cNvSpPr/>
          <p:nvPr/>
        </p:nvSpPr>
        <p:spPr>
          <a:xfrm>
            <a:off x="7763588" y="5361579"/>
            <a:ext cx="761999" cy="68580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a:t>
            </a:r>
          </a:p>
        </p:txBody>
      </p:sp>
      <p:sp>
        <p:nvSpPr>
          <p:cNvPr id="40" name="Rounded Rectangle 39"/>
          <p:cNvSpPr/>
          <p:nvPr/>
        </p:nvSpPr>
        <p:spPr>
          <a:xfrm>
            <a:off x="4688529" y="2533553"/>
            <a:ext cx="1682711" cy="77325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478</a:t>
            </a:r>
          </a:p>
        </p:txBody>
      </p:sp>
      <p:sp>
        <p:nvSpPr>
          <p:cNvPr id="41" name="Rounded Rectangle 40"/>
          <p:cNvSpPr/>
          <p:nvPr/>
        </p:nvSpPr>
        <p:spPr>
          <a:xfrm>
            <a:off x="3106045" y="3423756"/>
            <a:ext cx="1700332" cy="793997"/>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1 975</a:t>
            </a:r>
          </a:p>
        </p:txBody>
      </p:sp>
      <p:sp>
        <p:nvSpPr>
          <p:cNvPr id="42" name="Rounded Rectangle 41"/>
          <p:cNvSpPr/>
          <p:nvPr/>
        </p:nvSpPr>
        <p:spPr>
          <a:xfrm>
            <a:off x="7503789" y="4396581"/>
            <a:ext cx="762000" cy="77416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b</a:t>
            </a:r>
          </a:p>
        </p:txBody>
      </p:sp>
      <p:sp>
        <p:nvSpPr>
          <p:cNvPr id="43" name="Rounded Rectangle 42"/>
          <p:cNvSpPr/>
          <p:nvPr/>
        </p:nvSpPr>
        <p:spPr>
          <a:xfrm>
            <a:off x="7546032" y="5304443"/>
            <a:ext cx="1378501" cy="800072"/>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8D6C3C"/>
                </a:solidFill>
                <a:latin typeface="Cambria" panose="02040503050406030204" pitchFamily="18" charset="0"/>
                <a:ea typeface="Cambria" panose="02040503050406030204" pitchFamily="18" charset="0"/>
              </a:rPr>
              <a:t>74</a:t>
            </a:r>
          </a:p>
        </p:txBody>
      </p:sp>
      <p:sp>
        <p:nvSpPr>
          <p:cNvPr id="28" name="TextBox 3">
            <a:extLst>
              <a:ext uri="{FF2B5EF4-FFF2-40B4-BE49-F238E27FC236}">
                <a16:creationId xmlns:a16="http://schemas.microsoft.com/office/drawing/2014/main" id="{3401B061-F7E7-4DD6-BEF7-8A471463E8F1}"/>
              </a:ext>
            </a:extLst>
          </p:cNvPr>
          <p:cNvSpPr txBox="1"/>
          <p:nvPr/>
        </p:nvSpPr>
        <p:spPr>
          <a:xfrm>
            <a:off x="3729815" y="573160"/>
            <a:ext cx="2803564" cy="924869"/>
          </a:xfrm>
          <a:prstGeom prst="rect">
            <a:avLst/>
          </a:prstGeom>
        </p:spPr>
        <p:txBody>
          <a:bodyPr wrap="square" lIns="0" tIns="0" rIns="0" bIns="0" rtlCol="0" anchor="t">
            <a:spAutoFit/>
          </a:bodyPr>
          <a:lstStyle/>
          <a:p>
            <a:pPr>
              <a:lnSpc>
                <a:spcPts val="8050"/>
              </a:lnSpc>
            </a:pPr>
            <a:r>
              <a:rPr lang="en-US" sz="5000">
                <a:ln w="19050">
                  <a:noFill/>
                </a:ln>
                <a:solidFill>
                  <a:schemeClr val="bg1"/>
                </a:solidFill>
                <a:latin typeface="Cambria" panose="02040503050406030204" pitchFamily="18" charset="0"/>
                <a:ea typeface="Cambria" panose="02040503050406030204" pitchFamily="18" charset="0"/>
              </a:rPr>
              <a:t>Bài 1:</a:t>
            </a:r>
            <a:endParaRPr lang="en-US" sz="5000" dirty="0">
              <a:ln w="19050">
                <a:noFill/>
              </a:ln>
              <a:solidFill>
                <a:schemeClr val="bg1"/>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500"/>
                                        <p:tgtEl>
                                          <p:spTgt spid="3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randombar(horizontal)">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randombar(horizontal)">
                                      <p:cBhvr>
                                        <p:cTn id="48" dur="500"/>
                                        <p:tgtEl>
                                          <p:spTgt spid="4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6" grpId="0" animBg="1"/>
      <p:bldP spid="37" grpId="0" animBg="1"/>
      <p:bldP spid="38" grpId="0" animBg="1"/>
      <p:bldP spid="39" grpId="0" animBg="1"/>
      <p:bldP spid="40" grpId="0" animBg="1"/>
      <p:bldP spid="41" grpId="0" animBg="1"/>
      <p:bldP spid="42" grpId="0" animBg="1"/>
      <p:bldP spid="43"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grpSp>
        <p:nvGrpSpPr>
          <p:cNvPr id="25" name="Group 24"/>
          <p:cNvGrpSpPr/>
          <p:nvPr/>
        </p:nvGrpSpPr>
        <p:grpSpPr>
          <a:xfrm>
            <a:off x="1173897" y="424741"/>
            <a:ext cx="16245005" cy="129255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3"/>
          <p:cNvSpPr txBox="1"/>
          <p:nvPr/>
        </p:nvSpPr>
        <p:spPr>
          <a:xfrm>
            <a:off x="6264873" y="531153"/>
            <a:ext cx="11887933" cy="924869"/>
          </a:xfrm>
          <a:prstGeom prst="rect">
            <a:avLst/>
          </a:prstGeom>
        </p:spPr>
        <p:txBody>
          <a:bodyPr lIns="0" tIns="0" rIns="0" bIns="0" rtlCol="0" anchor="t">
            <a:spAutoFit/>
          </a:bodyPr>
          <a:lstStyle/>
          <a:p>
            <a:pPr>
              <a:lnSpc>
                <a:spcPts val="8050"/>
              </a:lnSpc>
            </a:pP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4740873" y="2310004"/>
            <a:ext cx="8136928" cy="4289955"/>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105400" y="2553961"/>
            <a:ext cx="8382000" cy="3671454"/>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a) 92 + 74 + 26</a:t>
            </a:r>
          </a:p>
          <a:p>
            <a:pPr>
              <a:lnSpc>
                <a:spcPct val="150000"/>
              </a:lnSpc>
            </a:pPr>
            <a:r>
              <a:rPr lang="en-US" sz="4000">
                <a:latin typeface="Cambria" panose="02040503050406030204" pitchFamily="18" charset="0"/>
                <a:ea typeface="Cambria" panose="02040503050406030204" pitchFamily="18" charset="0"/>
              </a:rPr>
              <a:t>b) 12 </a:t>
            </a:r>
            <a:r>
              <a:rPr lang="en-US" sz="4000" dirty="0">
                <a:latin typeface="Cambria" panose="02040503050406030204" pitchFamily="18" charset="0"/>
                <a:ea typeface="Cambria" panose="02040503050406030204" pitchFamily="18" charset="0"/>
              </a:rPr>
              <a:t>+ 14 + 16 + 18</a:t>
            </a:r>
          </a:p>
          <a:p>
            <a:pPr>
              <a:lnSpc>
                <a:spcPct val="150000"/>
              </a:lnSpc>
            </a:pPr>
            <a:r>
              <a:rPr lang="en-US" sz="4000">
                <a:latin typeface="Cambria" panose="02040503050406030204" pitchFamily="18" charset="0"/>
                <a:ea typeface="Cambria" panose="02040503050406030204" pitchFamily="18" charset="0"/>
              </a:rPr>
              <a:t>c) 592 </a:t>
            </a:r>
            <a:r>
              <a:rPr lang="en-US" sz="4000" dirty="0">
                <a:latin typeface="Cambria" panose="02040503050406030204" pitchFamily="18" charset="0"/>
                <a:ea typeface="Cambria" panose="02040503050406030204" pitchFamily="18" charset="0"/>
              </a:rPr>
              <a:t>+ 99 + 208</a:t>
            </a:r>
          </a:p>
          <a:p>
            <a:pPr>
              <a:lnSpc>
                <a:spcPct val="150000"/>
              </a:lnSpc>
            </a:pPr>
            <a:r>
              <a:rPr lang="en-US" sz="4000">
                <a:latin typeface="Cambria" panose="02040503050406030204" pitchFamily="18" charset="0"/>
                <a:ea typeface="Cambria" panose="02040503050406030204" pitchFamily="18" charset="0"/>
              </a:rPr>
              <a:t>d) 60 </a:t>
            </a:r>
            <a:r>
              <a:rPr lang="en-US" sz="4000" dirty="0">
                <a:latin typeface="Cambria" panose="02040503050406030204" pitchFamily="18" charset="0"/>
                <a:ea typeface="Cambria" panose="02040503050406030204" pitchFamily="18" charset="0"/>
              </a:rPr>
              <a:t>+ 187 + 40 +13 </a:t>
            </a:r>
          </a:p>
        </p:txBody>
      </p:sp>
      <p:pic>
        <p:nvPicPr>
          <p:cNvPr id="6" name="Picture 5"/>
          <p:cNvPicPr>
            <a:picLocks noChangeAspect="1"/>
          </p:cNvPicPr>
          <p:nvPr/>
        </p:nvPicPr>
        <p:blipFill>
          <a:blip r:embed="rId2"/>
          <a:stretch>
            <a:fillRect/>
          </a:stretch>
        </p:blipFill>
        <p:spPr>
          <a:xfrm>
            <a:off x="9722811" y="6227155"/>
            <a:ext cx="7803556" cy="3999323"/>
          </a:xfrm>
          <a:prstGeom prst="rect">
            <a:avLst/>
          </a:prstGeom>
        </p:spPr>
      </p:pic>
      <p:sp>
        <p:nvSpPr>
          <p:cNvPr id="31" name="TextBox 3">
            <a:extLst>
              <a:ext uri="{FF2B5EF4-FFF2-40B4-BE49-F238E27FC236}">
                <a16:creationId xmlns:a16="http://schemas.microsoft.com/office/drawing/2014/main" id="{6B655027-EA5D-4704-B9BC-0A0746205DAA}"/>
              </a:ext>
            </a:extLst>
          </p:cNvPr>
          <p:cNvSpPr txBox="1"/>
          <p:nvPr/>
        </p:nvSpPr>
        <p:spPr>
          <a:xfrm>
            <a:off x="2843367" y="521243"/>
            <a:ext cx="2895600" cy="924869"/>
          </a:xfrm>
          <a:prstGeom prst="rect">
            <a:avLst/>
          </a:prstGeom>
        </p:spPr>
        <p:txBody>
          <a:bodyPr wrap="square" lIns="0" tIns="0" rIns="0" bIns="0" rtlCol="0" anchor="t">
            <a:spAutoFit/>
          </a:bodyPr>
          <a:lstStyle/>
          <a:p>
            <a:pPr>
              <a:lnSpc>
                <a:spcPts val="8050"/>
              </a:lnSpc>
            </a:pPr>
            <a:r>
              <a:rPr lang="en-US" sz="5000">
                <a:ln w="19050">
                  <a:noFill/>
                </a:ln>
                <a:solidFill>
                  <a:schemeClr val="tx1">
                    <a:lumMod val="95000"/>
                    <a:lumOff val="5000"/>
                  </a:schemeClr>
                </a:solidFill>
                <a:latin typeface="Cambria" panose="02040503050406030204" pitchFamily="18" charset="0"/>
                <a:ea typeface="Cambria" panose="02040503050406030204" pitchFamily="18" charset="0"/>
              </a:rPr>
              <a:t>Bài 2:</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66950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grpSp>
        <p:nvGrpSpPr>
          <p:cNvPr id="34" name="Group 33"/>
          <p:cNvGrpSpPr/>
          <p:nvPr/>
        </p:nvGrpSpPr>
        <p:grpSpPr>
          <a:xfrm>
            <a:off x="381000" y="2513229"/>
            <a:ext cx="18059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81945" y="2760532"/>
            <a:ext cx="16581853" cy="2748125"/>
          </a:xfrm>
          <a:prstGeom prst="rect">
            <a:avLst/>
          </a:prstGeom>
          <a:noFill/>
        </p:spPr>
        <p:txBody>
          <a:bodyPr wrap="square" rtlCol="0">
            <a:spAutoFit/>
          </a:bodyPr>
          <a:lstStyle/>
          <a:p>
            <a:pPr marL="1143000" indent="-1143000">
              <a:lnSpc>
                <a:spcPct val="150000"/>
              </a:lnSpc>
              <a:buAutoNum type="alphaLcParenR"/>
            </a:pPr>
            <a:r>
              <a:rPr lang="en-US" sz="4000" dirty="0">
                <a:latin typeface="Cambria" panose="02040503050406030204" pitchFamily="18" charset="0"/>
                <a:ea typeface="Cambria" panose="02040503050406030204" pitchFamily="18" charset="0"/>
              </a:rPr>
              <a:t>92 + 74 + 26</a:t>
            </a:r>
          </a:p>
          <a:p>
            <a:pPr>
              <a:lnSpc>
                <a:spcPct val="150000"/>
              </a:lnSpc>
            </a:pPr>
            <a:endParaRPr lang="en-US" sz="4000" dirty="0">
              <a:latin typeface="Cambria" panose="02040503050406030204" pitchFamily="18" charset="0"/>
              <a:ea typeface="Cambria" panose="02040503050406030204" pitchFamily="18" charset="0"/>
            </a:endParaRPr>
          </a:p>
          <a:p>
            <a:pPr marL="1143000" indent="-1143000">
              <a:lnSpc>
                <a:spcPct val="150000"/>
              </a:lnSpc>
              <a:buAutoNum type="alphaLcParenR" startAt="2"/>
            </a:pPr>
            <a:r>
              <a:rPr lang="en-US" sz="4000" dirty="0">
                <a:latin typeface="Cambria" panose="02040503050406030204" pitchFamily="18" charset="0"/>
                <a:ea typeface="Cambria" panose="02040503050406030204" pitchFamily="18" charset="0"/>
              </a:rPr>
              <a:t>12 + 14 + 16 + 18</a:t>
            </a:r>
          </a:p>
        </p:txBody>
      </p:sp>
      <p:sp>
        <p:nvSpPr>
          <p:cNvPr id="31" name="TextBox 30"/>
          <p:cNvSpPr txBox="1"/>
          <p:nvPr/>
        </p:nvSpPr>
        <p:spPr>
          <a:xfrm>
            <a:off x="4572000" y="2909003"/>
            <a:ext cx="16581853"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(74 + 26) + 92 </a:t>
            </a:r>
          </a:p>
          <a:p>
            <a:r>
              <a:rPr lang="en-US" sz="4000" dirty="0">
                <a:latin typeface="Cambria" panose="02040503050406030204" pitchFamily="18" charset="0"/>
                <a:ea typeface="Cambria" panose="02040503050406030204" pitchFamily="18" charset="0"/>
              </a:rPr>
              <a:t>= 100 + 92 </a:t>
            </a:r>
          </a:p>
          <a:p>
            <a:r>
              <a:rPr lang="en-US" sz="4000" dirty="0">
                <a:latin typeface="Cambria" panose="02040503050406030204" pitchFamily="18" charset="0"/>
                <a:ea typeface="Cambria" panose="02040503050406030204" pitchFamily="18" charset="0"/>
              </a:rPr>
              <a:t>= 192</a:t>
            </a:r>
          </a:p>
        </p:txBody>
      </p:sp>
      <p:sp>
        <p:nvSpPr>
          <p:cNvPr id="19" name="TextBox 18"/>
          <p:cNvSpPr txBox="1"/>
          <p:nvPr/>
        </p:nvSpPr>
        <p:spPr>
          <a:xfrm>
            <a:off x="5608647" y="4809661"/>
            <a:ext cx="16581853"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(12 + 18) + (14 + 16)</a:t>
            </a:r>
          </a:p>
          <a:p>
            <a:r>
              <a:rPr lang="en-US" sz="4000" dirty="0">
                <a:latin typeface="Cambria" panose="02040503050406030204" pitchFamily="18" charset="0"/>
                <a:ea typeface="Cambria" panose="02040503050406030204" pitchFamily="18" charset="0"/>
              </a:rPr>
              <a:t>= 30 + 30</a:t>
            </a:r>
          </a:p>
          <a:p>
            <a:r>
              <a:rPr lang="en-US" sz="4000" dirty="0">
                <a:latin typeface="Cambria" panose="02040503050406030204" pitchFamily="18" charset="0"/>
                <a:ea typeface="Cambria" panose="02040503050406030204" pitchFamily="18" charset="0"/>
              </a:rPr>
              <a:t>=   60</a:t>
            </a:r>
          </a:p>
        </p:txBody>
      </p:sp>
      <p:grpSp>
        <p:nvGrpSpPr>
          <p:cNvPr id="21" name="Group 20">
            <a:extLst>
              <a:ext uri="{FF2B5EF4-FFF2-40B4-BE49-F238E27FC236}">
                <a16:creationId xmlns:a16="http://schemas.microsoft.com/office/drawing/2014/main" id="{B0559CD9-1679-45DD-AED2-8F9608FF9789}"/>
              </a:ext>
            </a:extLst>
          </p:cNvPr>
          <p:cNvGrpSpPr/>
          <p:nvPr/>
        </p:nvGrpSpPr>
        <p:grpSpPr>
          <a:xfrm>
            <a:off x="1173897" y="424741"/>
            <a:ext cx="16245005" cy="1292556"/>
            <a:chOff x="-2164794" y="152349"/>
            <a:chExt cx="21558498" cy="2523598"/>
          </a:xfrm>
        </p:grpSpPr>
        <p:grpSp>
          <p:nvGrpSpPr>
            <p:cNvPr id="28" name="Group 27">
              <a:extLst>
                <a:ext uri="{FF2B5EF4-FFF2-40B4-BE49-F238E27FC236}">
                  <a16:creationId xmlns:a16="http://schemas.microsoft.com/office/drawing/2014/main" id="{0592BBD8-D8D5-4B75-8A8A-A5F85E82ECA5}"/>
                </a:ext>
              </a:extLst>
            </p:cNvPr>
            <p:cNvGrpSpPr/>
            <p:nvPr/>
          </p:nvGrpSpPr>
          <p:grpSpPr>
            <a:xfrm>
              <a:off x="-387816" y="155746"/>
              <a:ext cx="19781520" cy="2520201"/>
              <a:chOff x="-10287000" y="-1638301"/>
              <a:chExt cx="10648488" cy="2189604"/>
            </a:xfrm>
          </p:grpSpPr>
          <p:sp>
            <p:nvSpPr>
              <p:cNvPr id="36" name="Pentagon 19">
                <a:extLst>
                  <a:ext uri="{FF2B5EF4-FFF2-40B4-BE49-F238E27FC236}">
                    <a16:creationId xmlns:a16="http://schemas.microsoft.com/office/drawing/2014/main" id="{47EF53E6-2743-4D56-BCBF-0D4C601B1C7D}"/>
                  </a:ext>
                </a:extLst>
              </p:cNvPr>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evron 21">
                <a:extLst>
                  <a:ext uri="{FF2B5EF4-FFF2-40B4-BE49-F238E27FC236}">
                    <a16:creationId xmlns:a16="http://schemas.microsoft.com/office/drawing/2014/main" id="{FA589AB4-29E3-4498-BF2E-0E9D39DC8A12}"/>
                  </a:ext>
                </a:extLst>
              </p:cNvPr>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Pentagon 23">
              <a:extLst>
                <a:ext uri="{FF2B5EF4-FFF2-40B4-BE49-F238E27FC236}">
                  <a16:creationId xmlns:a16="http://schemas.microsoft.com/office/drawing/2014/main" id="{85C69821-E4FB-435A-85C2-F53B82AD2EC3}"/>
                </a:ext>
              </a:extLst>
            </p:cNvPr>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
            <a:extLst>
              <a:ext uri="{FF2B5EF4-FFF2-40B4-BE49-F238E27FC236}">
                <a16:creationId xmlns:a16="http://schemas.microsoft.com/office/drawing/2014/main" id="{262816CA-A5D9-410E-BCB9-D28EFD958440}"/>
              </a:ext>
            </a:extLst>
          </p:cNvPr>
          <p:cNvSpPr txBox="1"/>
          <p:nvPr/>
        </p:nvSpPr>
        <p:spPr>
          <a:xfrm>
            <a:off x="6264873" y="531153"/>
            <a:ext cx="11887933" cy="924869"/>
          </a:xfrm>
          <a:prstGeom prst="rect">
            <a:avLst/>
          </a:prstGeom>
        </p:spPr>
        <p:txBody>
          <a:bodyPr lIns="0" tIns="0" rIns="0" bIns="0" rtlCol="0" anchor="t">
            <a:spAutoFit/>
          </a:bodyPr>
          <a:lstStyle/>
          <a:p>
            <a:pPr>
              <a:lnSpc>
                <a:spcPts val="8050"/>
              </a:lnSpc>
            </a:pP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
        <p:nvSpPr>
          <p:cNvPr id="39" name="TextBox 3">
            <a:extLst>
              <a:ext uri="{FF2B5EF4-FFF2-40B4-BE49-F238E27FC236}">
                <a16:creationId xmlns:a16="http://schemas.microsoft.com/office/drawing/2014/main" id="{635012D5-B630-4D00-A76C-83CBDF67BAF8}"/>
              </a:ext>
            </a:extLst>
          </p:cNvPr>
          <p:cNvSpPr txBox="1"/>
          <p:nvPr/>
        </p:nvSpPr>
        <p:spPr>
          <a:xfrm>
            <a:off x="2843367" y="521243"/>
            <a:ext cx="2895600" cy="924869"/>
          </a:xfrm>
          <a:prstGeom prst="rect">
            <a:avLst/>
          </a:prstGeom>
        </p:spPr>
        <p:txBody>
          <a:bodyPr wrap="square" lIns="0" tIns="0" rIns="0" bIns="0" rtlCol="0" anchor="t">
            <a:spAutoFit/>
          </a:bodyPr>
          <a:lstStyle/>
          <a:p>
            <a:pPr>
              <a:lnSpc>
                <a:spcPts val="8050"/>
              </a:lnSpc>
            </a:pPr>
            <a:r>
              <a:rPr lang="en-US" sz="5000">
                <a:ln w="19050">
                  <a:noFill/>
                </a:ln>
                <a:solidFill>
                  <a:schemeClr val="tx1">
                    <a:lumMod val="95000"/>
                    <a:lumOff val="5000"/>
                  </a:schemeClr>
                </a:solidFill>
                <a:latin typeface="Cambria" panose="02040503050406030204" pitchFamily="18" charset="0"/>
                <a:ea typeface="Cambria" panose="02040503050406030204" pitchFamily="18" charset="0"/>
              </a:rPr>
              <a:t>Bài 2:</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508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37" dur="500"/>
                                        <p:tgtEl>
                                          <p:spTgt spid="1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500"/>
                                        <p:tgtEl>
                                          <p:spTgt spid="3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randombar(horizont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grpSp>
        <p:nvGrpSpPr>
          <p:cNvPr id="34" name="Group 33"/>
          <p:cNvGrpSpPr/>
          <p:nvPr/>
        </p:nvGrpSpPr>
        <p:grpSpPr>
          <a:xfrm>
            <a:off x="4014480" y="2344871"/>
            <a:ext cx="11812458" cy="4856030"/>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384034" y="1954964"/>
            <a:ext cx="6866540" cy="3440622"/>
          </a:xfrm>
          <a:prstGeom prst="rect">
            <a:avLst/>
          </a:prstGeom>
          <a:noFill/>
        </p:spPr>
        <p:txBody>
          <a:bodyPr wrap="square" rtlCol="0">
            <a:spAutoFit/>
          </a:bodyPr>
          <a:lstStyle/>
          <a:p>
            <a:pPr>
              <a:lnSpc>
                <a:spcPct val="300000"/>
              </a:lnSpc>
            </a:pPr>
            <a:r>
              <a:rPr lang="en-US" sz="4000" dirty="0">
                <a:latin typeface="Cambria" panose="02040503050406030204" pitchFamily="18" charset="0"/>
                <a:ea typeface="Cambria" panose="02040503050406030204" pitchFamily="18" charset="0"/>
              </a:rPr>
              <a:t>c) 592 + 99 + 208</a:t>
            </a:r>
          </a:p>
          <a:p>
            <a:pPr>
              <a:lnSpc>
                <a:spcPct val="300000"/>
              </a:lnSpc>
            </a:pPr>
            <a:r>
              <a:rPr lang="en-US" sz="4000" dirty="0">
                <a:latin typeface="Cambria" panose="02040503050406030204" pitchFamily="18" charset="0"/>
                <a:ea typeface="Cambria" panose="02040503050406030204" pitchFamily="18" charset="0"/>
              </a:rPr>
              <a:t>d) 60 + 187 + 40 +13 </a:t>
            </a:r>
          </a:p>
        </p:txBody>
      </p:sp>
      <p:sp>
        <p:nvSpPr>
          <p:cNvPr id="31" name="TextBox 30"/>
          <p:cNvSpPr txBox="1"/>
          <p:nvPr/>
        </p:nvSpPr>
        <p:spPr>
          <a:xfrm>
            <a:off x="8291114" y="2829479"/>
            <a:ext cx="7514053"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(592 + 208) + 89</a:t>
            </a:r>
          </a:p>
          <a:p>
            <a:r>
              <a:rPr lang="en-US" sz="4000" dirty="0">
                <a:latin typeface="Cambria" panose="02040503050406030204" pitchFamily="18" charset="0"/>
                <a:ea typeface="Cambria" panose="02040503050406030204" pitchFamily="18" charset="0"/>
              </a:rPr>
              <a:t>= 800 + 89</a:t>
            </a:r>
          </a:p>
          <a:p>
            <a:r>
              <a:rPr lang="en-US" sz="4000" dirty="0">
                <a:latin typeface="Cambria" panose="02040503050406030204" pitchFamily="18" charset="0"/>
                <a:ea typeface="Cambria" panose="02040503050406030204" pitchFamily="18" charset="0"/>
              </a:rPr>
              <a:t>=      889</a:t>
            </a:r>
          </a:p>
        </p:txBody>
      </p:sp>
      <p:sp>
        <p:nvSpPr>
          <p:cNvPr id="18" name="TextBox 17"/>
          <p:cNvSpPr txBox="1"/>
          <p:nvPr/>
        </p:nvSpPr>
        <p:spPr>
          <a:xfrm>
            <a:off x="8960398" y="4663757"/>
            <a:ext cx="6866540"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(60 + 40) + (13 + 187)</a:t>
            </a:r>
          </a:p>
          <a:p>
            <a:r>
              <a:rPr lang="en-US" sz="4000" dirty="0">
                <a:latin typeface="Cambria" panose="02040503050406030204" pitchFamily="18" charset="0"/>
                <a:ea typeface="Cambria" panose="02040503050406030204" pitchFamily="18" charset="0"/>
              </a:rPr>
              <a:t>= 100 + 200</a:t>
            </a:r>
          </a:p>
          <a:p>
            <a:r>
              <a:rPr lang="en-US" sz="4000" dirty="0">
                <a:latin typeface="Cambria" panose="02040503050406030204" pitchFamily="18" charset="0"/>
                <a:ea typeface="Cambria" panose="02040503050406030204" pitchFamily="18" charset="0"/>
              </a:rPr>
              <a:t>=      300</a:t>
            </a:r>
          </a:p>
        </p:txBody>
      </p:sp>
      <p:grpSp>
        <p:nvGrpSpPr>
          <p:cNvPr id="19" name="Group 18">
            <a:extLst>
              <a:ext uri="{FF2B5EF4-FFF2-40B4-BE49-F238E27FC236}">
                <a16:creationId xmlns:a16="http://schemas.microsoft.com/office/drawing/2014/main" id="{2D498B58-251D-4941-8A7A-1CD51879FFF4}"/>
              </a:ext>
            </a:extLst>
          </p:cNvPr>
          <p:cNvGrpSpPr/>
          <p:nvPr/>
        </p:nvGrpSpPr>
        <p:grpSpPr>
          <a:xfrm>
            <a:off x="1173897" y="424741"/>
            <a:ext cx="16245005" cy="1292556"/>
            <a:chOff x="-2164794" y="152349"/>
            <a:chExt cx="21558498" cy="2523598"/>
          </a:xfrm>
        </p:grpSpPr>
        <p:grpSp>
          <p:nvGrpSpPr>
            <p:cNvPr id="21" name="Group 20">
              <a:extLst>
                <a:ext uri="{FF2B5EF4-FFF2-40B4-BE49-F238E27FC236}">
                  <a16:creationId xmlns:a16="http://schemas.microsoft.com/office/drawing/2014/main" id="{0681BA63-8BCF-4403-8222-4C1A21F99445}"/>
                </a:ext>
              </a:extLst>
            </p:cNvPr>
            <p:cNvGrpSpPr/>
            <p:nvPr/>
          </p:nvGrpSpPr>
          <p:grpSpPr>
            <a:xfrm>
              <a:off x="-387816" y="155746"/>
              <a:ext cx="19781520" cy="2520201"/>
              <a:chOff x="-10287000" y="-1638301"/>
              <a:chExt cx="10648488" cy="2189604"/>
            </a:xfrm>
          </p:grpSpPr>
          <p:sp>
            <p:nvSpPr>
              <p:cNvPr id="30" name="Pentagon 19">
                <a:extLst>
                  <a:ext uri="{FF2B5EF4-FFF2-40B4-BE49-F238E27FC236}">
                    <a16:creationId xmlns:a16="http://schemas.microsoft.com/office/drawing/2014/main" id="{CE56EB90-7F6C-4622-B9EB-081A94ACDD28}"/>
                  </a:ext>
                </a:extLst>
              </p:cNvPr>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hevron 21">
                <a:extLst>
                  <a:ext uri="{FF2B5EF4-FFF2-40B4-BE49-F238E27FC236}">
                    <a16:creationId xmlns:a16="http://schemas.microsoft.com/office/drawing/2014/main" id="{8125D420-D3F0-4877-9BAF-98234AD6B428}"/>
                  </a:ext>
                </a:extLst>
              </p:cNvPr>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Pentagon 23">
              <a:extLst>
                <a:ext uri="{FF2B5EF4-FFF2-40B4-BE49-F238E27FC236}">
                  <a16:creationId xmlns:a16="http://schemas.microsoft.com/office/drawing/2014/main" id="{8D0DD0C2-DDDA-423E-AF91-F9375E3EB213}"/>
                </a:ext>
              </a:extLst>
            </p:cNvPr>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
            <a:extLst>
              <a:ext uri="{FF2B5EF4-FFF2-40B4-BE49-F238E27FC236}">
                <a16:creationId xmlns:a16="http://schemas.microsoft.com/office/drawing/2014/main" id="{C00E67FF-94A1-403C-A7EB-C2FC2C979F4F}"/>
              </a:ext>
            </a:extLst>
          </p:cNvPr>
          <p:cNvSpPr txBox="1"/>
          <p:nvPr/>
        </p:nvSpPr>
        <p:spPr>
          <a:xfrm>
            <a:off x="6264873" y="531153"/>
            <a:ext cx="11887933" cy="924869"/>
          </a:xfrm>
          <a:prstGeom prst="rect">
            <a:avLst/>
          </a:prstGeom>
        </p:spPr>
        <p:txBody>
          <a:bodyPr lIns="0" tIns="0" rIns="0" bIns="0" rtlCol="0" anchor="t">
            <a:spAutoFit/>
          </a:bodyPr>
          <a:lstStyle/>
          <a:p>
            <a:pPr>
              <a:lnSpc>
                <a:spcPts val="8050"/>
              </a:lnSpc>
            </a:pP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5000" dirty="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5000" dirty="0" err="1">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
        <p:nvSpPr>
          <p:cNvPr id="38" name="TextBox 3">
            <a:extLst>
              <a:ext uri="{FF2B5EF4-FFF2-40B4-BE49-F238E27FC236}">
                <a16:creationId xmlns:a16="http://schemas.microsoft.com/office/drawing/2014/main" id="{B94372F8-D3FD-404B-A8CB-F25961D2E996}"/>
              </a:ext>
            </a:extLst>
          </p:cNvPr>
          <p:cNvSpPr txBox="1"/>
          <p:nvPr/>
        </p:nvSpPr>
        <p:spPr>
          <a:xfrm>
            <a:off x="2843367" y="521243"/>
            <a:ext cx="2895600" cy="924869"/>
          </a:xfrm>
          <a:prstGeom prst="rect">
            <a:avLst/>
          </a:prstGeom>
        </p:spPr>
        <p:txBody>
          <a:bodyPr wrap="square" lIns="0" tIns="0" rIns="0" bIns="0" rtlCol="0" anchor="t">
            <a:spAutoFit/>
          </a:bodyPr>
          <a:lstStyle/>
          <a:p>
            <a:pPr>
              <a:lnSpc>
                <a:spcPts val="8050"/>
              </a:lnSpc>
            </a:pPr>
            <a:r>
              <a:rPr lang="en-US" sz="5000">
                <a:ln w="19050">
                  <a:noFill/>
                </a:ln>
                <a:solidFill>
                  <a:schemeClr val="tx1">
                    <a:lumMod val="95000"/>
                    <a:lumOff val="5000"/>
                  </a:schemeClr>
                </a:solidFill>
                <a:latin typeface="Cambria" panose="02040503050406030204" pitchFamily="18" charset="0"/>
                <a:ea typeface="Cambria" panose="02040503050406030204" pitchFamily="18" charset="0"/>
              </a:rPr>
              <a:t>Bài 2:</a:t>
            </a:r>
            <a:endParaRPr lang="en-US" sz="50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127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barn(inVertic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barn(inVertic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115</TotalTime>
  <Words>422</Words>
  <Application>Microsoft Office PowerPoint</Application>
  <PresentationFormat>Custom</PresentationFormat>
  <Paragraphs>103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#9Slide07 Crocante</vt:lpstr>
      <vt:lpstr>Calibri</vt:lpstr>
      <vt:lpstr>Times New Roman</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and Yellow Simple Order of Operations Presentation</dc:title>
  <dc:subject>9Slide.vn</dc:subject>
  <dc:creator>HP</dc:creator>
  <dc:description>9Slide.vn</dc:description>
  <cp:lastModifiedBy>Hà Lê</cp:lastModifiedBy>
  <cp:revision>18</cp:revision>
  <dcterms:created xsi:type="dcterms:W3CDTF">2006-08-16T00:00:00Z</dcterms:created>
  <dcterms:modified xsi:type="dcterms:W3CDTF">2023-11-14T16:29:23Z</dcterms:modified>
  <cp:category>9Slide.vn</cp:category>
  <dc:identifier>DAFwHliMVg8</dc:identifier>
</cp:coreProperties>
</file>