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sldIdLst>
    <p:sldId id="257" r:id="rId2"/>
    <p:sldId id="258" r:id="rId3"/>
    <p:sldId id="260" r:id="rId4"/>
    <p:sldId id="263" r:id="rId5"/>
    <p:sldId id="264" r:id="rId6"/>
    <p:sldId id="265" r:id="rId7"/>
    <p:sldId id="266" r:id="rId8"/>
    <p:sldId id="267" r:id="rId9"/>
    <p:sldId id="268" r:id="rId10"/>
    <p:sldId id="261" r:id="rId11"/>
    <p:sldId id="269" r:id="rId12"/>
    <p:sldId id="270" r:id="rId13"/>
    <p:sldId id="271" r:id="rId14"/>
    <p:sldId id="272" r:id="rId15"/>
    <p:sldId id="273" r:id="rId16"/>
    <p:sldId id="276" r:id="rId17"/>
    <p:sldId id="275" r:id="rId18"/>
    <p:sldId id="262" r:id="rId19"/>
    <p:sldId id="278" r:id="rId20"/>
    <p:sldId id="277" r:id="rId21"/>
    <p:sldId id="279" r:id="rId22"/>
    <p:sldId id="274"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SVN-Hole Hearte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085" autoAdjust="0"/>
  </p:normalViewPr>
  <p:slideViewPr>
    <p:cSldViewPr snapToGrid="0">
      <p:cViewPr varScale="1">
        <p:scale>
          <a:sx n="56" d="100"/>
          <a:sy n="56"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872B3-7B2D-48C2-8FAA-B6EA8AEFF5B4}"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F7086-B818-4270-B97A-DA9DD6763521}" type="slidenum">
              <a:rPr lang="en-US" smtClean="0"/>
              <a:t>‹#›</a:t>
            </a:fld>
            <a:endParaRPr lang="en-US"/>
          </a:p>
        </p:txBody>
      </p:sp>
    </p:spTree>
    <p:extLst>
      <p:ext uri="{BB962C8B-B14F-4D97-AF65-F5344CB8AC3E}">
        <p14:creationId xmlns:p14="http://schemas.microsoft.com/office/powerpoint/2010/main" val="23309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Từng</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chị</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mây</a:t>
            </a:r>
            <a:r>
              <a:rPr lang="en-US" sz="1200" b="1" dirty="0">
                <a:solidFill>
                  <a:srgbClr val="0070C0"/>
                </a:solidFill>
                <a:latin typeface="Cambria" panose="02040503050406030204" pitchFamily="18" charset="0"/>
                <a:ea typeface="Cambria" panose="02040503050406030204" pitchFamily="18" charset="0"/>
              </a:rPr>
              <a:t> cam, </a:t>
            </a:r>
            <a:r>
              <a:rPr lang="en-US" sz="1200" b="1" dirty="0" err="1">
                <a:solidFill>
                  <a:srgbClr val="0070C0"/>
                </a:solidFill>
                <a:latin typeface="Cambria" panose="02040503050406030204" pitchFamily="18" charset="0"/>
                <a:ea typeface="Cambria" panose="02040503050406030204" pitchFamily="18" charset="0"/>
              </a:rPr>
              <a:t>hồng</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dần</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dần</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vẫy</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tay</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chào</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biệt</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buổi</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chiều</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để</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đến</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với</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màn</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đêm</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tĩnh</a:t>
            </a:r>
            <a:r>
              <a:rPr lang="en-US" sz="1200" b="1" dirty="0">
                <a:solidFill>
                  <a:srgbClr val="0070C0"/>
                </a:solidFill>
                <a:latin typeface="Cambria" panose="02040503050406030204" pitchFamily="18" charset="0"/>
                <a:ea typeface="Cambria" panose="02040503050406030204" pitchFamily="18" charset="0"/>
              </a:rPr>
              <a:t> </a:t>
            </a:r>
            <a:r>
              <a:rPr lang="en-US" sz="1200" b="1" dirty="0" err="1">
                <a:solidFill>
                  <a:srgbClr val="0070C0"/>
                </a:solidFill>
                <a:latin typeface="Cambria" panose="02040503050406030204" pitchFamily="18" charset="0"/>
                <a:ea typeface="Cambria" panose="02040503050406030204" pitchFamily="18" charset="0"/>
              </a:rPr>
              <a:t>lặng</a:t>
            </a:r>
            <a:r>
              <a:rPr lang="en-US" sz="1200" b="1" dirty="0">
                <a:solidFill>
                  <a:srgbClr val="0070C0"/>
                </a:solidFill>
                <a:latin typeface="Cambria" panose="02040503050406030204" pitchFamily="18" charset="0"/>
                <a:ea typeface="Cambria" panose="02040503050406030204" pitchFamily="18" charset="0"/>
              </a:rPr>
              <a:t>.</a:t>
            </a:r>
            <a:endParaRPr lang="en-US" sz="4400" b="1" dirty="0">
              <a:solidFill>
                <a:srgbClr val="0070C0"/>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Bỗng</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từ</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đằng</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xa</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những</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đám</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mây</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đen</a:t>
            </a:r>
            <a:r>
              <a:rPr lang="en-US" sz="1200" b="1" dirty="0">
                <a:solidFill>
                  <a:schemeClr val="accent6">
                    <a:lumMod val="75000"/>
                  </a:schemeClr>
                </a:solidFill>
                <a:latin typeface="Cambria" panose="02040503050406030204" pitchFamily="18" charset="0"/>
                <a:ea typeface="Cambria" panose="02040503050406030204" pitchFamily="18" charset="0"/>
              </a:rPr>
              <a:t> ì </a:t>
            </a:r>
            <a:r>
              <a:rPr lang="en-US" sz="1200" b="1" dirty="0" err="1">
                <a:solidFill>
                  <a:schemeClr val="accent6">
                    <a:lumMod val="75000"/>
                  </a:schemeClr>
                </a:solidFill>
                <a:latin typeface="Cambria" panose="02040503050406030204" pitchFamily="18" charset="0"/>
                <a:ea typeface="Cambria" panose="02040503050406030204" pitchFamily="18" charset="0"/>
              </a:rPr>
              <a:t>ạch</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trôi</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về</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từ</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vùng</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biển</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nhờ</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trận</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gió</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nồm</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nam</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đẩy</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chúng</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mau</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chóng</a:t>
            </a:r>
            <a:r>
              <a:rPr lang="en-US" sz="1200" b="1" dirty="0">
                <a:solidFill>
                  <a:schemeClr val="accent6">
                    <a:lumMod val="75000"/>
                  </a:schemeClr>
                </a:solidFill>
                <a:latin typeface="Cambria" panose="02040503050406030204" pitchFamily="18" charset="0"/>
                <a:ea typeface="Cambria" panose="02040503050406030204" pitchFamily="18" charset="0"/>
              </a:rPr>
              <a:t> bao </a:t>
            </a:r>
            <a:r>
              <a:rPr lang="en-US" sz="1200" b="1" dirty="0" err="1">
                <a:solidFill>
                  <a:schemeClr val="accent6">
                    <a:lumMod val="75000"/>
                  </a:schemeClr>
                </a:solidFill>
                <a:latin typeface="Cambria" panose="02040503050406030204" pitchFamily="18" charset="0"/>
                <a:ea typeface="Cambria" panose="02040503050406030204" pitchFamily="18" charset="0"/>
              </a:rPr>
              <a:t>phủ</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kín</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bầu</a:t>
            </a:r>
            <a:r>
              <a:rPr lang="en-US" sz="1200" b="1" dirty="0">
                <a:solidFill>
                  <a:schemeClr val="accent6">
                    <a:lumMod val="75000"/>
                  </a:schemeClr>
                </a:solidFill>
                <a:latin typeface="Cambria" panose="02040503050406030204" pitchFamily="18" charset="0"/>
                <a:ea typeface="Cambria" panose="02040503050406030204" pitchFamily="18" charset="0"/>
              </a:rPr>
              <a:t> </a:t>
            </a:r>
            <a:r>
              <a:rPr lang="en-US" sz="1200" b="1" dirty="0" err="1">
                <a:solidFill>
                  <a:schemeClr val="accent6">
                    <a:lumMod val="75000"/>
                  </a:schemeClr>
                </a:solidFill>
                <a:latin typeface="Cambria" panose="02040503050406030204" pitchFamily="18" charset="0"/>
                <a:ea typeface="Cambria" panose="02040503050406030204" pitchFamily="18" charset="0"/>
              </a:rPr>
              <a:t>trời</a:t>
            </a:r>
            <a:r>
              <a:rPr lang="en-US" sz="1200" b="1" dirty="0">
                <a:solidFill>
                  <a:schemeClr val="accent6">
                    <a:lumMod val="75000"/>
                  </a:schemeClr>
                </a:solidFill>
                <a:latin typeface="Cambria" panose="02040503050406030204" pitchFamily="18" charset="0"/>
                <a:ea typeface="Cambria" panose="02040503050406030204" pitchFamily="18" charset="0"/>
              </a:rPr>
              <a:t>. </a:t>
            </a:r>
          </a:p>
          <a:p>
            <a:endParaRPr lang="en-US" dirty="0"/>
          </a:p>
        </p:txBody>
      </p:sp>
      <p:sp>
        <p:nvSpPr>
          <p:cNvPr id="4" name="Slide Number Placeholder 3"/>
          <p:cNvSpPr>
            <a:spLocks noGrp="1"/>
          </p:cNvSpPr>
          <p:nvPr>
            <p:ph type="sldNum" sz="quarter" idx="5"/>
          </p:nvPr>
        </p:nvSpPr>
        <p:spPr/>
        <p:txBody>
          <a:bodyPr/>
          <a:lstStyle/>
          <a:p>
            <a:fld id="{9D0F7086-B818-4270-B97A-DA9DD6763521}" type="slidenum">
              <a:rPr lang="en-US" smtClean="0"/>
              <a:t>17</a:t>
            </a:fld>
            <a:endParaRPr lang="en-US"/>
          </a:p>
        </p:txBody>
      </p:sp>
    </p:spTree>
    <p:extLst>
      <p:ext uri="{BB962C8B-B14F-4D97-AF65-F5344CB8AC3E}">
        <p14:creationId xmlns:p14="http://schemas.microsoft.com/office/powerpoint/2010/main" val="396937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2023/11/10</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2023/11/10</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Tree>
    <p:extLst>
      <p:ext uri="{BB962C8B-B14F-4D97-AF65-F5344CB8AC3E}">
        <p14:creationId xmlns:p14="http://schemas.microsoft.com/office/powerpoint/2010/main" val="23032180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3" Type="http://schemas.openxmlformats.org/officeDocument/2006/relationships/image" Target="../media/image16.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26.png"/><Relationship Id="rId2" Type="http://schemas.openxmlformats.org/officeDocument/2006/relationships/image" Target="../media/image15.png"/><Relationship Id="rId16"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2.png"/><Relationship Id="rId15" Type="http://schemas.microsoft.com/office/2007/relationships/hdphoto" Target="../media/hdphoto4.wdp"/><Relationship Id="rId10" Type="http://schemas.openxmlformats.org/officeDocument/2006/relationships/slide" Target="slide8.xml"/><Relationship Id="rId4" Type="http://schemas.openxmlformats.org/officeDocument/2006/relationships/slide" Target="slide6.xml"/><Relationship Id="rId9" Type="http://schemas.microsoft.com/office/2007/relationships/hdphoto" Target="../media/hdphoto2.wdp"/><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Gọi vật, hiện tượng tự nhiên bằng những từ ngữ chỉ người.</a:t>
              </a: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Trò chuyện, xưng hô với vật, hiện tượng tự nhiên như với người.</a:t>
              </a: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chim</a:t>
            </a: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mừng, rủ nhau về</a:t>
            </a: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Cào cào</a:t>
            </a: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Hạt (lúa)</a:t>
            </a: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níu, nhờ</a:t>
            </a: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gió</a:t>
            </a: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chị</a:t>
            </a: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mách tin</a:t>
            </a: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phi</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lao 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a:solidFill>
                  <a:srgbClr val="C00000"/>
                </a:solidFill>
                <a:latin typeface="Cambria" panose="02040503050406030204" pitchFamily="18" charset="0"/>
                <a:ea typeface="Cambria" panose="02040503050406030204" pitchFamily="18" charset="0"/>
              </a:rPr>
              <a:t>Rặng phi lao</a:t>
            </a: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chích chòe</a:t>
            </a: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thím</a:t>
            </a: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khướu</a:t>
            </a: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nhanh nhảu</a:t>
            </a: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chào mào</a:t>
            </a: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lắm điều</a:t>
            </a: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cu gáy</a:t>
            </a: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bác</a:t>
            </a: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đỏm dáng</a:t>
            </a: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chú</a:t>
            </a: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anh</a:t>
            </a: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trầm ngâm</a:t>
            </a: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Chẳng đâu bằng chính nhà em</a:t>
            </a:r>
          </a:p>
          <a:p>
            <a:pPr algn="ctr"/>
            <a:r>
              <a:rPr lang="vi-VN" sz="3200">
                <a:latin typeface="Cambria" panose="02040503050406030204" pitchFamily="18" charset="0"/>
                <a:ea typeface="Cambria" panose="02040503050406030204" pitchFamily="18" charset="0"/>
              </a:rPr>
              <a:t>Có đàn chim sẻ bên thềm líu lo.</a:t>
            </a:r>
            <a:endParaRPr lang="en-US" sz="3200">
              <a:latin typeface="Cambria" panose="02040503050406030204" pitchFamily="18" charset="0"/>
              <a:ea typeface="Cambria" panose="02040503050406030204" pitchFamily="18" charset="0"/>
            </a:endParaRPr>
          </a:p>
          <a:p>
            <a:pPr algn="ctr"/>
            <a:r>
              <a:rPr lang="vi-VN" sz="3200">
                <a:latin typeface="Cambria" panose="02040503050406030204" pitchFamily="18" charset="0"/>
                <a:ea typeface="Cambria" panose="02040503050406030204" pitchFamily="18" charset="0"/>
              </a:rPr>
              <a:t>Có 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bà chuối mật lưng 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ông ngô bắp râu hồng như tơ.</a:t>
            </a:r>
          </a:p>
          <a:p>
            <a:pPr algn="r"/>
            <a:r>
              <a:rPr lang="vi-VN" sz="3200">
                <a:latin typeface="Cambria" panose="02040503050406030204" pitchFamily="18" charset="0"/>
                <a:ea typeface="Cambria" panose="02040503050406030204" pitchFamily="18" charset="0"/>
              </a:rPr>
              <a:t>(Đoàn Thị Lam Luyến)</a:t>
            </a: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a:solidFill>
                  <a:srgbClr val="002060"/>
                </a:solidFill>
                <a:latin typeface="Cambria" panose="02040503050406030204" pitchFamily="18" charset="0"/>
                <a:ea typeface="Cambria" panose="02040503050406030204" pitchFamily="18" charset="0"/>
              </a:rPr>
              <a:t>Tác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a:solidFill>
                  <a:srgbClr val="C00000"/>
                </a:solidFill>
                <a:latin typeface="Cambria" panose="02040503050406030204" pitchFamily="18" charset="0"/>
                <a:ea typeface="Cambria" panose="02040503050406030204" pitchFamily="18" charset="0"/>
              </a:rPr>
              <a:t>Ghi nhớ</a:t>
            </a: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2.</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1403" y="1991209"/>
            <a:ext cx="10331115" cy="2185214"/>
          </a:xfrm>
          <a:prstGeom prst="rect">
            <a:avLst/>
          </a:prstGeom>
          <a:noFill/>
        </p:spPr>
        <p:txBody>
          <a:bodyPr wrap="square" rtlCol="0">
            <a:spAutoFit/>
          </a:bodyPr>
          <a:lstStyle/>
          <a:p>
            <a:pPr algn="just"/>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Nhận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biết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được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các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vật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hiện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tượng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được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nhân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hóa</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biện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pháp</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nhân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hóa</a:t>
            </a:r>
            <a:r>
              <a:rPr lang="en-US" sz="34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Nói</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và</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viết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được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câu</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văn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sử</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dụng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biện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pháp</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nhân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hóa</a:t>
            </a:r>
            <a:r>
              <a:rPr lang="en-US" sz="3400" b="1" dirty="0">
                <a:solidFill>
                  <a:schemeClr val="accent2">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062564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2308324"/>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bài Viết: </a:t>
            </a:r>
            <a:r>
              <a:rPr lang="en-US" sz="3600" b="1">
                <a:solidFill>
                  <a:srgbClr val="0070C0"/>
                </a:solidFill>
                <a:latin typeface="Cambria" panose="02040503050406030204" pitchFamily="18" charset="0"/>
                <a:ea typeface="Cambria" panose="02040503050406030204" pitchFamily="18" charset="0"/>
              </a:rPr>
              <a:t>Viết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Ví dụ</a:t>
            </a: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a:solidFill>
                    <a:srgbClr val="002060"/>
                  </a:solidFill>
                  <a:latin typeface="UTM Avo" panose="02040603050506020204" pitchFamily="18" charset="0"/>
                </a:rPr>
                <a:t>Nhân hóa là gì?</a:t>
              </a: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Nhân hóa </a:t>
              </a:r>
              <a:r>
                <a:rPr lang="en-US" sz="3600" b="1">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Đặt một câu có sử dụng biện pháp nhân hóa.</a:t>
              </a: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dirty="0">
                  <a:solidFill>
                    <a:srgbClr val="FF0000"/>
                  </a:solidFill>
                  <a:latin typeface="UTM Avo" panose="02040603050506020204" pitchFamily="18" charset="0"/>
                </a:rPr>
                <a:t>“</a:t>
              </a:r>
              <a:r>
                <a:rPr lang="en-US" sz="3200" b="1" dirty="0" err="1">
                  <a:solidFill>
                    <a:srgbClr val="FF0000"/>
                  </a:solidFill>
                  <a:latin typeface="UTM Avo" panose="02040603050506020204" pitchFamily="18" charset="0"/>
                </a:rPr>
                <a:t>Nàng</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mèo</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lim</a:t>
              </a:r>
              <a:r>
                <a:rPr lang="en-US" sz="3200" b="1" dirty="0">
                  <a:solidFill>
                    <a:srgbClr val="FF0000"/>
                  </a:solidFill>
                  <a:latin typeface="UTM Avo" panose="02040603050506020204" pitchFamily="18" charset="0"/>
                </a:rPr>
                <a:t> dim </a:t>
              </a:r>
              <a:r>
                <a:rPr lang="en-US" sz="3200" b="1" dirty="0" err="1">
                  <a:solidFill>
                    <a:srgbClr val="FF0000"/>
                  </a:solidFill>
                  <a:latin typeface="UTM Avo" panose="02040603050506020204" pitchFamily="18" charset="0"/>
                </a:rPr>
                <a:t>mắt</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nằm</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sưởi</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nắng</a:t>
              </a:r>
              <a:r>
                <a:rPr lang="en-US" sz="3200" b="1" dirty="0">
                  <a:solidFill>
                    <a:srgbClr val="FF0000"/>
                  </a:solidFill>
                  <a:latin typeface="UTM Avo" panose="02040603050506020204" pitchFamily="18" charset="0"/>
                </a:rPr>
                <a:t>.”</a:t>
              </a:r>
            </a:p>
            <a:p>
              <a:pPr algn="ctr"/>
              <a:r>
                <a:rPr lang="en-US" sz="3600" dirty="0" err="1">
                  <a:solidFill>
                    <a:srgbClr val="0070C0"/>
                  </a:solidFill>
                  <a:latin typeface="UTM Avo" panose="02040603050506020204" pitchFamily="18" charset="0"/>
                </a:rPr>
                <a:t>Sự</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vật</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nào</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được</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nhân</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hóa</a:t>
              </a:r>
              <a:r>
                <a:rPr lang="en-US" sz="3600" dirty="0">
                  <a:solidFill>
                    <a:srgbClr val="0070C0"/>
                  </a:solidFill>
                  <a:latin typeface="UTM Avo" panose="02040603050506020204" pitchFamily="18" charset="0"/>
                </a:rPr>
                <a:t>? </a:t>
              </a:r>
            </a:p>
            <a:p>
              <a:pPr algn="ctr"/>
              <a:r>
                <a:rPr lang="en-US" sz="3600" dirty="0" err="1">
                  <a:solidFill>
                    <a:srgbClr val="0070C0"/>
                  </a:solidFill>
                  <a:latin typeface="UTM Avo" panose="02040603050506020204" pitchFamily="18" charset="0"/>
                </a:rPr>
                <a:t>Nhân</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hóa</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bằng</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cách</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nào</a:t>
              </a:r>
              <a:r>
                <a:rPr lang="en-US" sz="3600" dirty="0">
                  <a:solidFill>
                    <a:srgbClr val="0070C0"/>
                  </a:solidFill>
                  <a:latin typeface="UTM Avo" panose="02040603050506020204" pitchFamily="18" charset="0"/>
                </a:rPr>
                <a:t>?</a:t>
              </a: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a:solidFill>
                    <a:srgbClr val="002060"/>
                  </a:solidFill>
                  <a:latin typeface="Cambria" panose="02040503050406030204" pitchFamily="18" charset="0"/>
                  <a:ea typeface="Cambria" panose="02040503050406030204" pitchFamily="18" charset="0"/>
                </a:rPr>
                <a:t>- Nhân hóa bằng cách gọi: Nàng</a:t>
              </a: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368730"/>
            </a:xfrm>
            <a:prstGeom prst="rect">
              <a:avLst/>
            </a:prstGeom>
            <a:noFill/>
          </p:spPr>
          <p:txBody>
            <a:bodyPr wrap="square" rtlCol="0">
              <a:spAutoFit/>
            </a:bodyPr>
            <a:lstStyle/>
            <a:p>
              <a:pPr algn="ctr"/>
              <a:r>
                <a:rPr lang="en-US" sz="3600" dirty="0" err="1">
                  <a:solidFill>
                    <a:srgbClr val="0070C0"/>
                  </a:solidFill>
                  <a:latin typeface="UTM Avo" panose="02040603050506020204" pitchFamily="18" charset="0"/>
                </a:rPr>
                <a:t>Sự</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vật</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nào</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được</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nhân</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hóa</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Nhân</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hóa</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bằng</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cách</a:t>
              </a:r>
              <a:r>
                <a:rPr lang="en-US" sz="3600" dirty="0">
                  <a:solidFill>
                    <a:srgbClr val="0070C0"/>
                  </a:solidFill>
                  <a:latin typeface="UTM Avo" panose="02040603050506020204" pitchFamily="18" charset="0"/>
                </a:rPr>
                <a:t> </a:t>
              </a:r>
              <a:r>
                <a:rPr lang="en-US" sz="3600" dirty="0" err="1">
                  <a:solidFill>
                    <a:srgbClr val="0070C0"/>
                  </a:solidFill>
                  <a:latin typeface="UTM Avo" panose="02040603050506020204" pitchFamily="18" charset="0"/>
                </a:rPr>
                <a:t>nào</a:t>
              </a:r>
              <a:r>
                <a:rPr lang="en-US" sz="3600" dirty="0">
                  <a:solidFill>
                    <a:srgbClr val="0070C0"/>
                  </a:solidFill>
                  <a:latin typeface="UTM Avo" panose="02040603050506020204" pitchFamily="18" charset="0"/>
                </a:rPr>
                <a:t>?</a:t>
              </a:r>
            </a:p>
            <a:p>
              <a:pPr algn="ctr"/>
              <a:r>
                <a:rPr lang="en-US" sz="3600" b="1" dirty="0">
                  <a:solidFill>
                    <a:srgbClr val="0070C0"/>
                  </a:solidFill>
                  <a:latin typeface="UTM Avo" panose="02040603050506020204" pitchFamily="18" charset="0"/>
                </a:rPr>
                <a:t>  </a:t>
              </a:r>
              <a:r>
                <a:rPr lang="en-US" sz="3600" b="1" dirty="0">
                  <a:solidFill>
                    <a:srgbClr val="FF0000"/>
                  </a:solidFill>
                  <a:latin typeface="UTM Avo" panose="02040603050506020204" pitchFamily="18" charset="0"/>
                </a:rPr>
                <a:t>“</a:t>
              </a:r>
              <a:r>
                <a:rPr lang="en-US" sz="3600" b="1" dirty="0" err="1">
                  <a:solidFill>
                    <a:srgbClr val="FF0000"/>
                  </a:solidFill>
                  <a:latin typeface="UTM Avo" panose="02040603050506020204" pitchFamily="18" charset="0"/>
                </a:rPr>
                <a:t>Cây</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bàng</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trầm</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ngâm</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đứng</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che</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nắng</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cho</a:t>
              </a:r>
              <a:r>
                <a:rPr lang="en-US" sz="3600" b="1" dirty="0">
                  <a:solidFill>
                    <a:srgbClr val="FF0000"/>
                  </a:solidFill>
                  <a:latin typeface="UTM Avo" panose="02040603050506020204" pitchFamily="18" charset="0"/>
                </a:rPr>
                <a:t> bao </a:t>
              </a:r>
              <a:r>
                <a:rPr lang="en-US" sz="3600" b="1" dirty="0" err="1">
                  <a:solidFill>
                    <a:srgbClr val="FF0000"/>
                  </a:solidFill>
                  <a:latin typeface="UTM Avo" panose="02040603050506020204" pitchFamily="18" charset="0"/>
                </a:rPr>
                <a:t>thế</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hệ</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học</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trò</a:t>
              </a:r>
              <a:r>
                <a:rPr lang="en-US" sz="3600" b="1" dirty="0">
                  <a:solidFill>
                    <a:srgbClr val="FF0000"/>
                  </a:solidFill>
                  <a:latin typeface="UTM Avo" panose="02040603050506020204" pitchFamily="18" charset="0"/>
                </a:rPr>
                <a:t>”</a:t>
              </a: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a:solidFill>
                    <a:srgbClr val="002060"/>
                  </a:solidFill>
                  <a:latin typeface="Cambria" panose="02040503050406030204" pitchFamily="18" charset="0"/>
                  <a:ea typeface="Cambria" panose="02040503050406030204" pitchFamily="18" charset="0"/>
                </a:rPr>
                <a:t>- Nhân hóa bằng cách tả: trầm ngâm đứng che nắng</a:t>
              </a: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1107</Words>
  <Application>Microsoft Office PowerPoint</Application>
  <PresentationFormat>Widescreen</PresentationFormat>
  <Paragraphs>99</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SVN-Hole Hearted</vt:lpstr>
      <vt:lpstr>Cambria</vt:lpstr>
      <vt:lpstr>UTM Avo</vt:lpstr>
      <vt:lpstr>Gochi Hand</vt:lpstr>
      <vt:lpstr>思源黑体 CN</vt:lpstr>
      <vt:lpstr>Times New Roman</vt:lpstr>
      <vt:lpstr>Calibri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lan anh</cp:lastModifiedBy>
  <cp:revision>35</cp:revision>
  <dcterms:created xsi:type="dcterms:W3CDTF">2023-10-01T08:32:52Z</dcterms:created>
  <dcterms:modified xsi:type="dcterms:W3CDTF">2023-11-10T06:41:23Z</dcterms:modified>
</cp:coreProperties>
</file>