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73" r:id="rId3"/>
    <p:sldId id="258" r:id="rId4"/>
    <p:sldId id="260" r:id="rId5"/>
    <p:sldId id="261" r:id="rId6"/>
    <p:sldId id="262" r:id="rId7"/>
    <p:sldId id="263" r:id="rId8"/>
    <p:sldId id="264" r:id="rId9"/>
    <p:sldId id="266" r:id="rId10"/>
    <p:sldId id="267" r:id="rId11"/>
    <p:sldId id="268" r:id="rId12"/>
    <p:sldId id="269" r:id="rId13"/>
    <p:sldId id="270" r:id="rId14"/>
    <p:sldId id="271" r:id="rId15"/>
    <p:sldId id="274"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8" d="100"/>
          <a:sy n="78" d="100"/>
        </p:scale>
        <p:origin x="-420" y="2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68434882-D493-4686-9120-9C4F070B6F7B}" type="slidenum">
              <a:rPr lang="zh-CN" altLang="en-US" smtClean="0">
                <a:solidFill>
                  <a:prstClr val="black"/>
                </a:solidFill>
                <a:latin typeface="等线" panose="020F0502020204030204"/>
                <a:ea typeface="等线" panose="02010600030101010101" pitchFamily="2" charset="-122"/>
              </a:rPr>
              <a:pPr defTabSz="457200">
                <a:defRPr/>
              </a:pPr>
              <a:t>15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27773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68434882-D493-4686-9120-9C4F070B6F7B}" type="slidenum">
              <a:rPr lang="zh-CN" altLang="en-US" smtClean="0">
                <a:solidFill>
                  <a:prstClr val="black"/>
                </a:solidFill>
                <a:latin typeface="等线" panose="020F0502020204030204"/>
                <a:ea typeface="等线" panose="02010600030101010101" pitchFamily="2" charset="-122"/>
              </a:rPr>
              <a:pPr defTabSz="4572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27773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94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3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534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512BE-9A14-404C-A93C-F9F8C79CA7A0}"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512BE-9A14-404C-A93C-F9F8C79CA7A0}" type="datetimeFigureOut">
              <a:rPr lang="en-US" smtClean="0"/>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512BE-9A14-404C-A93C-F9F8C79CA7A0}" type="datetimeFigureOut">
              <a:rPr lang="en-US" smtClean="0"/>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audio" Target="../media/audio4.wav"/><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 xmlns:a16="http://schemas.microsoft.com/office/drawing/2014/main"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 xmlns:a16="http://schemas.microsoft.com/office/drawing/2014/main"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 xmlns:a16="http://schemas.microsoft.com/office/drawing/2014/main"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 xmlns:a16="http://schemas.microsoft.com/office/drawing/2014/main"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 xmlns:a16="http://schemas.microsoft.com/office/drawing/2014/main"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 xmlns:a16="http://schemas.microsoft.com/office/drawing/2014/main"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 xmlns:a16="http://schemas.microsoft.com/office/drawing/2014/main"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 xmlns:a16="http://schemas.microsoft.com/office/drawing/2014/main"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 xmlns:a16="http://schemas.microsoft.com/office/drawing/2014/main"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 xmlns:a16="http://schemas.microsoft.com/office/drawing/2014/main"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 xmlns:a16="http://schemas.microsoft.com/office/drawing/2014/main" id="{C798B558-AE05-4ADE-83C6-D5D272A110E8}"/>
              </a:ext>
            </a:extLst>
          </p:cNvPr>
          <p:cNvSpPr txBox="1"/>
          <p:nvPr/>
        </p:nvSpPr>
        <p:spPr>
          <a:xfrm>
            <a:off x="5694000" y="3435205"/>
            <a:ext cx="44262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kumimoji="0" lang="en-US" sz="4000" b="1" i="0" u="none" strike="noStrike" kern="1200" cap="none" spc="0" normalizeH="0" baseline="0" noProof="0" dirty="0" smtClean="0">
                <a:ln>
                  <a:noFill/>
                </a:ln>
                <a:solidFill>
                  <a:srgbClr val="B207B0"/>
                </a:solidFill>
                <a:effectLst/>
                <a:uLnTx/>
                <a:uFillTx/>
                <a:latin typeface="SVN-Redressed" panose="02040603050506020204" pitchFamily="18" charset="0"/>
                <a:ea typeface="+mn-ea"/>
                <a:cs typeface="+mn-cs"/>
              </a:rPr>
              <a:t>24 </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p>
        </p:txBody>
      </p:sp>
      <p:sp>
        <p:nvSpPr>
          <p:cNvPr id="2" name="TextBox 1"/>
          <p:cNvSpPr txBox="1"/>
          <p:nvPr/>
        </p:nvSpPr>
        <p:spPr>
          <a:xfrm>
            <a:off x="5108110" y="4352895"/>
            <a:ext cx="5116850" cy="523220"/>
          </a:xfrm>
          <a:prstGeom prst="rect">
            <a:avLst/>
          </a:prstGeom>
          <a:noFill/>
        </p:spPr>
        <p:txBody>
          <a:bodyPr wrap="non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 xmlns:a16="http://schemas.microsoft.com/office/drawing/2014/main" id="{092202FA-EBE9-408A-A215-DFC044A9F053}"/>
              </a:ext>
            </a:extLst>
          </p:cNvPr>
          <p:cNvSpPr txBox="1"/>
          <p:nvPr/>
        </p:nvSpPr>
        <p:spPr>
          <a:xfrm>
            <a:off x="3270546" y="1463824"/>
            <a:ext cx="7084068" cy="3539430"/>
          </a:xfrm>
          <a:prstGeom prst="rect">
            <a:avLst/>
          </a:prstGeom>
          <a:noFill/>
        </p:spPr>
        <p:txBody>
          <a:bodyPr wrap="square">
            <a:spAutoFit/>
          </a:bodyPr>
          <a:lstStyle/>
          <a:p>
            <a:pPr lvl="0" algn="just">
              <a:defRPr/>
            </a:pPr>
            <a:r>
              <a:rPr lang="vi-VN" sz="2800" dirty="0">
                <a:latin typeface="+mj-lt"/>
              </a:rPr>
              <a:t>Mùa hè đã đến, mẹ em liền đem một chiếc quạt điện ra để dùng. Chiếc quạt có hình vuông, lớn như một thùng mì tôm. Quạt có ba cái cánh lớn 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0062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 xmlns:a16="http://schemas.microsoft.com/office/drawing/2014/main" id="{092202FA-EBE9-408A-A215-DFC044A9F053}"/>
              </a:ext>
            </a:extLst>
          </p:cNvPr>
          <p:cNvSpPr txBox="1"/>
          <p:nvPr/>
        </p:nvSpPr>
        <p:spPr>
          <a:xfrm>
            <a:off x="3270545" y="1548855"/>
            <a:ext cx="6981037" cy="3539430"/>
          </a:xfrm>
          <a:prstGeom prst="rect">
            <a:avLst/>
          </a:prstGeom>
          <a:noFill/>
        </p:spPr>
        <p:txBody>
          <a:bodyPr wrap="square">
            <a:spAutoFit/>
          </a:bodyPr>
          <a:lstStyle/>
          <a:p>
            <a:pPr lvl="0" algn="just">
              <a:defRPr/>
            </a:pPr>
            <a:r>
              <a:rPr lang="vi-VN" sz="2800" dirty="0">
                <a:latin typeface="+mj-lt"/>
              </a:rPr>
              <a:t>Nhà em có một chiếc tivi hiệu Samsung rất tuyệt. Nó có phần màn hình rất lớn, to như bàn của giáo viên ở lớp em vậy. Hình ảnh và âm thanh của tivi rất tuyệt vời. Không chỉ thế, tivi còn có thể kết nối internet nên cả gia đình em được xem rất nhiều chương trình hay mà không giới hạn thời gian. Em rất thích chiếc tivi của nhà mình.</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78730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 xmlns:a16="http://schemas.microsoft.com/office/drawing/2014/main"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 xmlns:a16="http://schemas.microsoft.com/office/drawing/2014/main"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 xmlns:a16="http://schemas.microsoft.com/office/drawing/2014/main"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 xmlns:a16="http://schemas.microsoft.com/office/drawing/2014/main" id="{B83E3A8F-C530-4B79-85C6-119F31F50953}"/>
                </a:ext>
              </a:extLst>
            </p:cNvPr>
            <p:cNvSpPr txBox="1"/>
            <p:nvPr/>
          </p:nvSpPr>
          <p:spPr>
            <a:xfrm>
              <a:off x="3921832" y="2284856"/>
              <a:ext cx="5732520" cy="1938992"/>
            </a:xfrm>
            <a:prstGeom prst="rect">
              <a:avLst/>
            </a:prstGeom>
            <a:noFill/>
          </p:spPr>
          <p:txBody>
            <a:bodyPr vert="horz" wrap="square" rtlCol="0">
              <a:spAutoFit/>
            </a:bodyPr>
            <a:lstStyle/>
            <a:p>
              <a:pPr lvl="0" defTabSz="457200">
                <a:defRPr/>
              </a:pPr>
              <a:r>
                <a:rPr lang="nl-NL" sz="4000" dirty="0" smtClean="0">
                  <a:solidFill>
                    <a:srgbClr val="0070C0"/>
                  </a:solidFill>
                </a:rPr>
                <a:t>Nêu </a:t>
              </a:r>
              <a:r>
                <a:rPr lang="nl-NL" sz="4000" dirty="0">
                  <a:solidFill>
                    <a:srgbClr val="0070C0"/>
                  </a:solidFill>
                </a:rPr>
                <a:t>một số âm thanh của một số đồ vật, con vật được tác giả dùng so sánh</a:t>
              </a:r>
              <a:endParaRPr kumimoji="0" lang="zh-CN" altLang="en-US" sz="4000" b="0" i="0" u="none" strike="noStrike" kern="1200" cap="none" spc="0" normalizeH="0" baseline="0" noProof="0" dirty="0">
                <a:ln>
                  <a:noFill/>
                </a:ln>
                <a:solidFill>
                  <a:srgbClr val="0070C0"/>
                </a:solidFill>
                <a:effectLst/>
                <a:uLnTx/>
                <a:uFillTx/>
                <a:latin typeface="Calibri"/>
                <a:ea typeface="LNTH-Kids  Chinese Font 1" panose="02010600030101010101" pitchFamily="2" charset="-128"/>
              </a:endParaRPr>
            </a:p>
          </p:txBody>
        </p:sp>
      </p:grpSp>
      <p:pic>
        <p:nvPicPr>
          <p:cNvPr id="10" name="图片 9">
            <a:extLst>
              <a:ext uri="{FF2B5EF4-FFF2-40B4-BE49-F238E27FC236}">
                <a16:creationId xmlns=""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 xmlns:a16="http://schemas.microsoft.com/office/drawing/2014/main"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 xmlns:a16="http://schemas.microsoft.com/office/drawing/2014/main" id="{243FCD5C-35FF-4F5E-BCAE-575F8D92FC09}"/>
              </a:ext>
            </a:extLst>
          </p:cNvPr>
          <p:cNvSpPr/>
          <p:nvPr/>
        </p:nvSpPr>
        <p:spPr>
          <a:xfrm>
            <a:off x="950836" y="1911280"/>
            <a:ext cx="10722123" cy="3038672"/>
          </a:xfrm>
          <a:prstGeom prst="roundRect">
            <a:avLst/>
          </a:prstGeom>
          <a:solidFill>
            <a:schemeClr val="accent2">
              <a:alpha val="1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974685" y="2134062"/>
            <a:ext cx="10722122" cy="2369880"/>
          </a:xfrm>
          <a:prstGeom prst="rect">
            <a:avLst/>
          </a:prstGeom>
        </p:spPr>
        <p:txBody>
          <a:bodyPr wrap="square">
            <a:spAutoFit/>
          </a:bodyPr>
          <a:lstStyle/>
          <a:p>
            <a:pPr algn="ctr"/>
            <a:r>
              <a:rPr lang="en-US" sz="4000" dirty="0" err="1" smtClean="0">
                <a:latin typeface="iCiel Cadena" pitchFamily="2" charset="0"/>
              </a:rPr>
              <a:t>Yêu</a:t>
            </a:r>
            <a:r>
              <a:rPr lang="en-US" sz="4000" dirty="0" smtClean="0">
                <a:latin typeface="iCiel Cadena" pitchFamily="2" charset="0"/>
              </a:rPr>
              <a:t> </a:t>
            </a:r>
            <a:r>
              <a:rPr lang="en-US" sz="4000" dirty="0" err="1" smtClean="0">
                <a:latin typeface="iCiel Cadena" pitchFamily="2" charset="0"/>
              </a:rPr>
              <a:t>cầu</a:t>
            </a:r>
            <a:r>
              <a:rPr lang="en-US" sz="4000" dirty="0" smtClean="0">
                <a:latin typeface="iCiel Cadena" pitchFamily="2" charset="0"/>
              </a:rPr>
              <a:t> </a:t>
            </a:r>
            <a:r>
              <a:rPr lang="en-US" sz="4000" dirty="0" err="1" smtClean="0">
                <a:latin typeface="iCiel Cadena" pitchFamily="2" charset="0"/>
              </a:rPr>
              <a:t>cần</a:t>
            </a:r>
            <a:r>
              <a:rPr lang="en-US" sz="4000" dirty="0" smtClean="0">
                <a:latin typeface="iCiel Cadena" pitchFamily="2" charset="0"/>
              </a:rPr>
              <a:t> </a:t>
            </a:r>
            <a:r>
              <a:rPr lang="en-US" sz="4000" dirty="0" err="1" smtClean="0">
                <a:latin typeface="iCiel Cadena" pitchFamily="2" charset="0"/>
              </a:rPr>
              <a:t>đạt</a:t>
            </a:r>
            <a:endParaRPr lang="en-US" sz="4000" dirty="0" smtClean="0">
              <a:latin typeface="iCiel Cadena" pitchFamily="2" charset="0"/>
            </a:endParaRPr>
          </a:p>
          <a:p>
            <a:endParaRPr lang="en-US" sz="2000" dirty="0" smtClean="0">
              <a:latin typeface="iCiel Cadena" pitchFamily="2" charset="0"/>
            </a:endParaRPr>
          </a:p>
          <a:p>
            <a:r>
              <a:rPr lang="vi-VN" sz="2800" dirty="0" smtClean="0">
                <a:latin typeface="Cambria" pitchFamily="18" charset="0"/>
                <a:ea typeface="Cambria" pitchFamily="18" charset="0"/>
                <a:cs typeface="Calibri" pitchFamily="34" charset="0"/>
              </a:rPr>
              <a:t>- </a:t>
            </a:r>
            <a:r>
              <a:rPr lang="vi-VN" sz="2800" dirty="0">
                <a:latin typeface="Cambria" pitchFamily="18" charset="0"/>
                <a:ea typeface="Cambria" pitchFamily="18" charset="0"/>
                <a:cs typeface="Calibri" pitchFamily="34" charset="0"/>
              </a:rPr>
              <a:t>Mở rộng được vốn từ về bạn trong nhà nhận biết câu văn, câu thơ có sử dụng biện pháp so sánh, tác dụng của biện pháp so sánh.</a:t>
            </a:r>
          </a:p>
          <a:p>
            <a:r>
              <a:rPr lang="vi-VN" sz="2800" dirty="0">
                <a:latin typeface="Cambria" pitchFamily="18" charset="0"/>
                <a:ea typeface="Cambria" pitchFamily="18" charset="0"/>
                <a:cs typeface="Calibri" pitchFamily="34" charset="0"/>
              </a:rPr>
              <a:t>- Viết được đoạn văn  tả đồ vật theo gợi ý.</a:t>
            </a:r>
          </a:p>
        </p:txBody>
      </p:sp>
    </p:spTree>
    <p:extLst>
      <p:ext uri="{BB962C8B-B14F-4D97-AF65-F5344CB8AC3E}">
        <p14:creationId xmlns:p14="http://schemas.microsoft.com/office/powerpoint/2010/main" val="648700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 xmlns:a16="http://schemas.microsoft.com/office/drawing/2014/main" id="{092202FA-EBE9-408A-A215-DFC044A9F053}"/>
              </a:ext>
            </a:extLst>
          </p:cNvPr>
          <p:cNvSpPr txBox="1"/>
          <p:nvPr/>
        </p:nvSpPr>
        <p:spPr>
          <a:xfrm>
            <a:off x="3154636" y="1357520"/>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smtClean="0">
                <a:solidFill>
                  <a:srgbClr val="C00000"/>
                </a:solidFill>
              </a:rPr>
              <a:t>Về </a:t>
            </a:r>
            <a:r>
              <a:rPr lang="nl-NL" sz="3600" dirty="0">
                <a:solidFill>
                  <a:srgbClr val="C00000"/>
                </a:solidFill>
              </a:rPr>
              <a:t>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 xmlns:a16="http://schemas.microsoft.com/office/drawing/2014/main" id="{A7F40007-6499-4AD3-B1F8-6B53D5A14450}"/>
              </a:ext>
            </a:extLst>
          </p:cNvPr>
          <p:cNvSpPr txBox="1"/>
          <p:nvPr/>
        </p:nvSpPr>
        <p:spPr>
          <a:xfrm>
            <a:off x="3154636" y="4123980"/>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25</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 xmlns:a16="http://schemas.microsoft.com/office/drawing/2014/main" id="{243FCD5C-35FF-4F5E-BCAE-575F8D92FC09}"/>
              </a:ext>
            </a:extLst>
          </p:cNvPr>
          <p:cNvSpPr/>
          <p:nvPr/>
        </p:nvSpPr>
        <p:spPr>
          <a:xfrm>
            <a:off x="950836" y="1911280"/>
            <a:ext cx="10722123" cy="3038672"/>
          </a:xfrm>
          <a:prstGeom prst="roundRect">
            <a:avLst/>
          </a:prstGeom>
          <a:solidFill>
            <a:schemeClr val="accent2">
              <a:alpha val="1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974685" y="2134062"/>
            <a:ext cx="10722122" cy="2369880"/>
          </a:xfrm>
          <a:prstGeom prst="rect">
            <a:avLst/>
          </a:prstGeom>
        </p:spPr>
        <p:txBody>
          <a:bodyPr wrap="square">
            <a:spAutoFit/>
          </a:bodyPr>
          <a:lstStyle/>
          <a:p>
            <a:pPr algn="ctr"/>
            <a:r>
              <a:rPr lang="en-US" sz="4000" dirty="0" err="1" smtClean="0">
                <a:latin typeface="iCiel Cadena" pitchFamily="2" charset="0"/>
              </a:rPr>
              <a:t>Yêu</a:t>
            </a:r>
            <a:r>
              <a:rPr lang="en-US" sz="4000" dirty="0" smtClean="0">
                <a:latin typeface="iCiel Cadena" pitchFamily="2" charset="0"/>
              </a:rPr>
              <a:t> </a:t>
            </a:r>
            <a:r>
              <a:rPr lang="en-US" sz="4000" dirty="0" err="1" smtClean="0">
                <a:latin typeface="iCiel Cadena" pitchFamily="2" charset="0"/>
              </a:rPr>
              <a:t>cầu</a:t>
            </a:r>
            <a:r>
              <a:rPr lang="en-US" sz="4000" dirty="0" smtClean="0">
                <a:latin typeface="iCiel Cadena" pitchFamily="2" charset="0"/>
              </a:rPr>
              <a:t> </a:t>
            </a:r>
            <a:r>
              <a:rPr lang="en-US" sz="4000" dirty="0" err="1" smtClean="0">
                <a:latin typeface="iCiel Cadena" pitchFamily="2" charset="0"/>
              </a:rPr>
              <a:t>cần</a:t>
            </a:r>
            <a:r>
              <a:rPr lang="en-US" sz="4000" dirty="0" smtClean="0">
                <a:latin typeface="iCiel Cadena" pitchFamily="2" charset="0"/>
              </a:rPr>
              <a:t> </a:t>
            </a:r>
            <a:r>
              <a:rPr lang="en-US" sz="4000" dirty="0" err="1" smtClean="0">
                <a:latin typeface="iCiel Cadena" pitchFamily="2" charset="0"/>
              </a:rPr>
              <a:t>đạt</a:t>
            </a:r>
            <a:endParaRPr lang="en-US" sz="4000" dirty="0" smtClean="0">
              <a:latin typeface="iCiel Cadena" pitchFamily="2" charset="0"/>
            </a:endParaRPr>
          </a:p>
          <a:p>
            <a:endParaRPr lang="en-US" sz="2000" dirty="0" smtClean="0">
              <a:latin typeface="iCiel Cadena" pitchFamily="2" charset="0"/>
            </a:endParaRPr>
          </a:p>
          <a:p>
            <a:r>
              <a:rPr lang="vi-VN" sz="2800" dirty="0" smtClean="0">
                <a:latin typeface="Cambria" pitchFamily="18" charset="0"/>
                <a:ea typeface="Cambria" pitchFamily="18" charset="0"/>
                <a:cs typeface="Calibri" pitchFamily="34" charset="0"/>
              </a:rPr>
              <a:t>- </a:t>
            </a:r>
            <a:r>
              <a:rPr lang="vi-VN" sz="2800" dirty="0">
                <a:latin typeface="Cambria" pitchFamily="18" charset="0"/>
                <a:ea typeface="Cambria" pitchFamily="18" charset="0"/>
                <a:cs typeface="Calibri" pitchFamily="34" charset="0"/>
              </a:rPr>
              <a:t>Mở rộng được vốn từ về bạn trong nhà nhận biết câu văn, câu thơ có sử dụng biện pháp so sánh, tác dụng của biện pháp so sánh.</a:t>
            </a:r>
          </a:p>
          <a:p>
            <a:r>
              <a:rPr lang="vi-VN" sz="2800" dirty="0">
                <a:latin typeface="Cambria" pitchFamily="18" charset="0"/>
                <a:ea typeface="Cambria" pitchFamily="18" charset="0"/>
                <a:cs typeface="Calibri" pitchFamily="34" charset="0"/>
              </a:rPr>
              <a:t>- Viết được đoạn văn  tả đồ vật theo gợi ý.</a:t>
            </a:r>
          </a:p>
        </p:txBody>
      </p:sp>
    </p:spTree>
    <p:extLst>
      <p:ext uri="{BB962C8B-B14F-4D97-AF65-F5344CB8AC3E}">
        <p14:creationId xmlns:p14="http://schemas.microsoft.com/office/powerpoint/2010/main" val="2423487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8713" y="159027"/>
            <a:ext cx="9568069" cy="5814998"/>
          </a:xfrm>
          <a:prstGeom prst="rect">
            <a:avLst/>
          </a:prstGeom>
        </p:spPr>
      </p:pic>
    </p:spTree>
    <p:extLst>
      <p:ext uri="{BB962C8B-B14F-4D97-AF65-F5344CB8AC3E}">
        <p14:creationId xmlns:p14="http://schemas.microsoft.com/office/powerpoint/2010/main" val="177725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 xmlns:a16="http://schemas.microsoft.com/office/drawing/2014/main"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3" name="TextBox 2"/>
          <p:cNvSpPr txBox="1"/>
          <p:nvPr/>
        </p:nvSpPr>
        <p:spPr>
          <a:xfrm>
            <a:off x="1338470" y="449977"/>
            <a:ext cx="5557932" cy="646331"/>
          </a:xfrm>
          <a:prstGeom prst="rect">
            <a:avLst/>
          </a:prstGeom>
          <a:noFill/>
        </p:spPr>
        <p:txBody>
          <a:bodyPr wrap="non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THẢO LUẬN NHÓM ĐÔI</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1117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 xmlns:a16="http://schemas.microsoft.com/office/drawing/2014/main"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13227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244235E8-4C58-4211-805D-9DFCA75DEFC5}"/>
              </a:ext>
            </a:extLst>
          </p:cNvPr>
          <p:cNvSpPr txBox="1"/>
          <p:nvPr/>
        </p:nvSpPr>
        <p:spPr>
          <a:xfrm>
            <a:off x="364673" y="339257"/>
            <a:ext cx="4838700" cy="461665"/>
          </a:xfrm>
          <a:prstGeom prst="rect">
            <a:avLst/>
          </a:prstGeom>
          <a:noFill/>
        </p:spPr>
        <p:txBody>
          <a:bodyPr wrap="square" rtlCol="0">
            <a:spAutoFit/>
          </a:bodyPr>
          <a:lstStyle/>
          <a:p>
            <a:r>
              <a:rPr lang="nl-NL" sz="2400" dirty="0">
                <a:solidFill>
                  <a:srgbClr val="C00000"/>
                </a:solidFill>
              </a:rPr>
              <a:t>a.Tìm từ ngữ:</a:t>
            </a:r>
            <a:endParaRPr lang="en-US" sz="2400" dirty="0">
              <a:solidFill>
                <a:srgbClr val="C00000"/>
              </a:solidFill>
            </a:endParaRPr>
          </a:p>
        </p:txBody>
      </p:sp>
      <p:sp>
        <p:nvSpPr>
          <p:cNvPr id="4" name="TextBox 3">
            <a:extLst>
              <a:ext uri="{FF2B5EF4-FFF2-40B4-BE49-F238E27FC236}">
                <a16:creationId xmlns="" xmlns:a16="http://schemas.microsoft.com/office/drawing/2014/main" id="{B5C55FDB-D3C2-4D65-A6AB-D0C0E309ED35}"/>
              </a:ext>
            </a:extLst>
          </p:cNvPr>
          <p:cNvSpPr txBox="1"/>
          <p:nvPr/>
        </p:nvSpPr>
        <p:spPr>
          <a:xfrm>
            <a:off x="291195" y="707426"/>
            <a:ext cx="4724400" cy="1569660"/>
          </a:xfrm>
          <a:prstGeom prst="rect">
            <a:avLst/>
          </a:prstGeom>
          <a:noFill/>
        </p:spPr>
        <p:txBody>
          <a:bodyPr wrap="square" rtlCol="0">
            <a:spAutoFit/>
          </a:bodyPr>
          <a:lstStyle/>
          <a:p>
            <a:r>
              <a:rPr lang="nl-NL" sz="2400" dirty="0"/>
              <a:t>+ Tả bộ phận của đồng hồ:</a:t>
            </a:r>
            <a:endParaRPr lang="en-US" sz="2400" dirty="0"/>
          </a:p>
          <a:p>
            <a:r>
              <a:rPr lang="nl-NL" sz="2400" dirty="0"/>
              <a:t>  -Vỏ bằng nhựa màu trắng.</a:t>
            </a:r>
            <a:endParaRPr lang="en-US" sz="2400" dirty="0"/>
          </a:p>
          <a:p>
            <a:r>
              <a:rPr lang="nl-NL" sz="2400" dirty="0"/>
              <a:t>  -Cái kim của nó cứ sáng loé lên như đom dóm</a:t>
            </a:r>
            <a:endParaRPr lang="en-US" sz="2400" dirty="0"/>
          </a:p>
        </p:txBody>
      </p:sp>
      <p:sp>
        <p:nvSpPr>
          <p:cNvPr id="17" name="TextBox 16">
            <a:extLst>
              <a:ext uri="{FF2B5EF4-FFF2-40B4-BE49-F238E27FC236}">
                <a16:creationId xmlns="" xmlns:a16="http://schemas.microsoft.com/office/drawing/2014/main" id="{009EAE77-DDE9-4FD3-A61B-3D1080F28ECF}"/>
              </a:ext>
            </a:extLst>
          </p:cNvPr>
          <p:cNvSpPr txBox="1"/>
          <p:nvPr/>
        </p:nvSpPr>
        <p:spPr>
          <a:xfrm>
            <a:off x="275274" y="2297887"/>
            <a:ext cx="4724400" cy="1569660"/>
          </a:xfrm>
          <a:prstGeom prst="rect">
            <a:avLst/>
          </a:prstGeom>
          <a:noFill/>
        </p:spPr>
        <p:txBody>
          <a:bodyPr wrap="square" rtlCol="0">
            <a:spAutoFit/>
          </a:bodyPr>
          <a:lstStyle/>
          <a:p>
            <a:r>
              <a:rPr lang="nl-NL" sz="2400" dirty="0"/>
              <a:t>+ Tả âm thanh của cái đòng hồ: </a:t>
            </a:r>
            <a:endParaRPr lang="en-US" sz="2400" dirty="0"/>
          </a:p>
          <a:p>
            <a:r>
              <a:rPr lang="nl-NL" sz="2400" dirty="0"/>
              <a:t>    -Tiếng chuông reo vang nhà.</a:t>
            </a:r>
            <a:endParaRPr lang="en-US" sz="2400" dirty="0"/>
          </a:p>
          <a:p>
            <a:r>
              <a:rPr lang="nl-NL" sz="2400" dirty="0"/>
              <a:t>    - Tiếng kim tí tách tí tách..</a:t>
            </a:r>
            <a:endParaRPr lang="en-US" sz="2400" dirty="0"/>
          </a:p>
          <a:p>
            <a:pPr algn="just"/>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 xmlns:a16="http://schemas.microsoft.com/office/drawing/2014/main" id="{D9EE6E5A-6E8E-4173-ABC2-1237E29A7C13}"/>
              </a:ext>
            </a:extLst>
          </p:cNvPr>
          <p:cNvSpPr/>
          <p:nvPr/>
        </p:nvSpPr>
        <p:spPr>
          <a:xfrm>
            <a:off x="6486631" y="1478739"/>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4AF5E8D-EE06-42BC-8552-5E425E2C43A2}"/>
              </a:ext>
            </a:extLst>
          </p:cNvPr>
          <p:cNvSpPr txBox="1"/>
          <p:nvPr/>
        </p:nvSpPr>
        <p:spPr>
          <a:xfrm>
            <a:off x="7067092" y="1762841"/>
            <a:ext cx="4838700" cy="461665"/>
          </a:xfrm>
          <a:prstGeom prst="rect">
            <a:avLst/>
          </a:prstGeom>
          <a:noFill/>
        </p:spPr>
        <p:txBody>
          <a:bodyPr wrap="square" rtlCol="0">
            <a:spAutoFit/>
          </a:bodyPr>
          <a:lstStyle/>
          <a:p>
            <a:r>
              <a:rPr lang="nl-NL" sz="2400" dirty="0">
                <a:solidFill>
                  <a:srgbClr val="C00000"/>
                </a:solidFill>
              </a:rPr>
              <a:t>b. Câu văn có hình ảnh so sánh:</a:t>
            </a:r>
            <a:endParaRPr lang="en-US" sz="2400" dirty="0">
              <a:solidFill>
                <a:srgbClr val="C00000"/>
              </a:solidFill>
            </a:endParaRPr>
          </a:p>
        </p:txBody>
      </p:sp>
      <p:sp>
        <p:nvSpPr>
          <p:cNvPr id="20" name="TextBox 19">
            <a:extLst>
              <a:ext uri="{FF2B5EF4-FFF2-40B4-BE49-F238E27FC236}">
                <a16:creationId xmlns="" xmlns:a16="http://schemas.microsoft.com/office/drawing/2014/main" id="{8E67C805-AE3D-4DBF-9083-B12C1656DC6E}"/>
              </a:ext>
            </a:extLst>
          </p:cNvPr>
          <p:cNvSpPr txBox="1"/>
          <p:nvPr/>
        </p:nvSpPr>
        <p:spPr>
          <a:xfrm>
            <a:off x="6729519" y="2355335"/>
            <a:ext cx="4724400" cy="1569660"/>
          </a:xfrm>
          <a:prstGeom prst="rect">
            <a:avLst/>
          </a:prstGeom>
          <a:noFill/>
        </p:spPr>
        <p:txBody>
          <a:bodyPr wrap="square" rtlCol="0">
            <a:spAutoFit/>
          </a:bodyPr>
          <a:lstStyle/>
          <a:p>
            <a:pPr algn="just"/>
            <a:r>
              <a:rPr lang="nl-NL" sz="2400" dirty="0"/>
              <a:t>Đặc biệt tối không có đèn.... Cái kim của nó sáng loé lên sá như đom đóm. Suốt tháng ngày, đồng hồ tí tách..... giờ ăn, giờ học..</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365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7" name="TextBox 16">
            <a:extLst>
              <a:ext uri="{FF2B5EF4-FFF2-40B4-BE49-F238E27FC236}">
                <a16:creationId xmlns=""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639" y="515155"/>
            <a:ext cx="10650829" cy="5512158"/>
          </a:xfrm>
          <a:prstGeom prst="rect">
            <a:avLst/>
          </a:prstGeom>
        </p:spPr>
      </p:pic>
    </p:spTree>
    <p:extLst>
      <p:ext uri="{BB962C8B-B14F-4D97-AF65-F5344CB8AC3E}">
        <p14:creationId xmlns:p14="http://schemas.microsoft.com/office/powerpoint/2010/main" val="41229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 xmlns:a16="http://schemas.microsoft.com/office/drawing/2014/main"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 xmlns:a16="http://schemas.microsoft.com/office/drawing/2014/main" id="{D7BE67B0-893C-45DA-8E87-4CF6C8062E30}"/>
                </a:ext>
              </a:extLst>
            </p:cNvPr>
            <p:cNvSpPr txBox="1"/>
            <p:nvPr/>
          </p:nvSpPr>
          <p:spPr>
            <a:xfrm>
              <a:off x="1415693" y="2600980"/>
              <a:ext cx="4678873" cy="1077218"/>
            </a:xfrm>
            <a:prstGeom prst="rect">
              <a:avLst/>
            </a:prstGeom>
            <a:noFill/>
          </p:spPr>
          <p:txBody>
            <a:bodyPr wrap="square">
              <a:spAutoFit/>
            </a:bodyPr>
            <a:lstStyle/>
            <a:p>
              <a:pPr algn="just"/>
              <a:r>
                <a:rPr lang="nl-NL" sz="3200" b="1" dirty="0">
                  <a:solidFill>
                    <a:srgbClr val="C00000"/>
                  </a:solidFill>
                </a:rPr>
                <a:t>Thực hành Viết đoạn văn tả một đồ vật mà em yêu thích.</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501</Words>
  <Application>Microsoft Office PowerPoint</Application>
  <PresentationFormat>Custom</PresentationFormat>
  <Paragraphs>50</Paragraphs>
  <Slides>16</Slides>
  <Notes>15</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ismail - [2010]</cp:lastModifiedBy>
  <cp:revision>10</cp:revision>
  <dcterms:created xsi:type="dcterms:W3CDTF">2022-08-15T13:51:22Z</dcterms:created>
  <dcterms:modified xsi:type="dcterms:W3CDTF">2022-11-27T10:43:40Z</dcterms:modified>
</cp:coreProperties>
</file>