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</p:sldMasterIdLst>
  <p:notesMasterIdLst>
    <p:notesMasterId r:id="rId25"/>
  </p:notesMasterIdLst>
  <p:sldIdLst>
    <p:sldId id="279" r:id="rId4"/>
    <p:sldId id="299" r:id="rId5"/>
    <p:sldId id="2644" r:id="rId6"/>
    <p:sldId id="307" r:id="rId7"/>
    <p:sldId id="2636" r:id="rId8"/>
    <p:sldId id="285" r:id="rId9"/>
    <p:sldId id="290" r:id="rId10"/>
    <p:sldId id="286" r:id="rId11"/>
    <p:sldId id="287" r:id="rId12"/>
    <p:sldId id="319" r:id="rId13"/>
    <p:sldId id="318" r:id="rId14"/>
    <p:sldId id="2643" r:id="rId15"/>
    <p:sldId id="320" r:id="rId16"/>
    <p:sldId id="321" r:id="rId17"/>
    <p:sldId id="275" r:id="rId18"/>
    <p:sldId id="323" r:id="rId19"/>
    <p:sldId id="2638" r:id="rId20"/>
    <p:sldId id="2642" r:id="rId21"/>
    <p:sldId id="2641" r:id="rId22"/>
    <p:sldId id="2645" r:id="rId23"/>
    <p:sldId id="3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8.png"/><Relationship Id="rId11" Type="http://schemas.openxmlformats.org/officeDocument/2006/relationships/image" Target="../media/image29.png"/><Relationship Id="rId5" Type="http://schemas.openxmlformats.org/officeDocument/2006/relationships/image" Target="../media/image17.png"/><Relationship Id="rId15" Type="http://schemas.openxmlformats.org/officeDocument/2006/relationships/image" Target="../media/image50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1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F95F0C-377F-D26C-5DDA-495D088E79EA}"/>
              </a:ext>
            </a:extLst>
          </p:cNvPr>
          <p:cNvSpPr txBox="1"/>
          <p:nvPr/>
        </p:nvSpPr>
        <p:spPr>
          <a:xfrm>
            <a:off x="1321673" y="880271"/>
            <a:ext cx="10150868" cy="368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HỌC SINH ĐẾN VỚI TIẾT HỌC 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85509" y="404630"/>
            <a:ext cx="2382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Tôi yêu em tôi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1519072" y="1024998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1519075" y="1543008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cười rúc rích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1519074" y="209835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khi tôi đùa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1519075" y="263793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vui, nó thích.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1519072" y="3676898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nó đen ngời</a:t>
            </a:r>
            <a:endParaRPr lang="lv-LV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1505219" y="420176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 ċ là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κΧ</a:t>
            </a: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1505219" y="47313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veo như nước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1505219" y="52838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như khướu hót.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lan, hoa lí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nhặt cài đầu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 thơm theo nó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 trước vườn sau.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5691614" y="368679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đi đâu lâu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E24B5C-0AB3-5415-BAA4-E5B7112013B8}"/>
              </a:ext>
            </a:extLst>
          </p:cNvPr>
          <p:cNvSpPr txBox="1"/>
          <p:nvPr/>
        </p:nvSpPr>
        <p:spPr>
          <a:xfrm>
            <a:off x="5665862" y="42191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mong, nó nhắc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0C491C-5810-2AC6-0292-6B18A6022A13}"/>
              </a:ext>
            </a:extLst>
          </p:cNvPr>
          <p:cNvSpPr txBox="1"/>
          <p:nvPr/>
        </p:nvSpPr>
        <p:spPr>
          <a:xfrm>
            <a:off x="5665861" y="476491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nấp sau cây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27B78A-6497-07D9-A203-329A1C0AE314}"/>
              </a:ext>
            </a:extLst>
          </p:cNvPr>
          <p:cNvSpPr txBox="1"/>
          <p:nvPr/>
        </p:nvSpPr>
        <p:spPr>
          <a:xfrm>
            <a:off x="5653965" y="529061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Òa ra ôm chặt.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1DED35-B214-79A4-B1DC-D37C26144759}"/>
              </a:ext>
            </a:extLst>
          </p:cNvPr>
          <p:cNvSpPr txBox="1"/>
          <p:nvPr/>
        </p:nvSpPr>
        <p:spPr>
          <a:xfrm>
            <a:off x="7453746" y="5801153"/>
            <a:ext cx="6982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(Phạm Hổ)</a:t>
            </a:r>
            <a:endParaRPr lang="en-US" sz="2400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80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413804" y="1236034"/>
              <a:ext cx="4625931" cy="327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a. Chứa tiếng bắt đầu bằng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r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,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 d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gi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Roboto" panose="02000000000000000000" pitchFamily="2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hàng rào</a:t>
              </a:r>
            </a:p>
            <a:p>
              <a:endPara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b.Chứa tiếng có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ươn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ương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Roboto" panose="02000000000000000000" pitchFamily="2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mướp hương</a:t>
              </a:r>
            </a:p>
          </p:txBody>
        </p:sp>
      </p:grpSp>
      <p:pic>
        <p:nvPicPr>
          <p:cNvPr id="1026" name="Picture 2" descr="Giải bài 23 Tôi yêu em tôi">
            <a:extLst>
              <a:ext uri="{FF2B5EF4-FFF2-40B4-BE49-F238E27FC236}">
                <a16:creationId xmlns:a16="http://schemas.microsoft.com/office/drawing/2014/main" id="{1FEE127C-CB5B-2ED5-A621-9A11C726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17" y="2268235"/>
            <a:ext cx="5369935" cy="389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r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 ươn hay 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958574"/>
              </p:ext>
            </p:extLst>
          </p:nvPr>
        </p:nvGraphicFramePr>
        <p:xfrm>
          <a:off x="1688894" y="653214"/>
          <a:ext cx="9018712" cy="314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d, r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 ươn hay ương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Hàng rào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Khu vườn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99132" y="469335"/>
            <a:ext cx="12092868" cy="20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Một số từ ngữ có tiếng bắt đầu bằng r, d, gi (hoặc có vần ươn, ương):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8098502" y="2590800"/>
            <a:ext cx="3547079" cy="3526249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8D80454-5D67-2A0D-4D74-1F47F22F5337}"/>
              </a:ext>
            </a:extLst>
          </p:cNvPr>
          <p:cNvSpPr txBox="1"/>
          <p:nvPr/>
        </p:nvSpPr>
        <p:spPr>
          <a:xfrm>
            <a:off x="546418" y="2208080"/>
            <a:ext cx="7474753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con rắn,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dịu dàng,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gi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giữ gìn</a:t>
            </a:r>
            <a:endParaRPr lang="vi-VN" sz="2400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ươn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 bươn chải</a:t>
            </a:r>
            <a:endParaRPr lang="vi-VN" sz="2400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ương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ương bướng</a:t>
            </a:r>
          </a:p>
        </p:txBody>
      </p: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2 - 3 câu về một việc em đã làm khiến người thân vui.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348" y="116025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2547991" y="1688153"/>
            <a:ext cx="5342561" cy="21017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iny" panose="02000903060500060000" pitchFamily="2" charset="0"/>
              </a:rPr>
              <a:t>Nghe –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iny" panose="02000903060500060000" pitchFamily="2" charset="0"/>
              </a:rPr>
              <a:t>viết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iny" panose="0200090306050006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vi-V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iny" panose="02000903060500060000" pitchFamily="2" charset="0"/>
              </a:rPr>
              <a:t>Tôi yêu em tôi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06E00-2154-5D2C-F26F-4E2C7F3A6CEA}"/>
              </a:ext>
            </a:extLst>
          </p:cNvPr>
          <p:cNvSpPr txBox="1"/>
          <p:nvPr/>
        </p:nvSpPr>
        <p:spPr>
          <a:xfrm>
            <a:off x="3074714" y="339443"/>
            <a:ext cx="636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2"/>
                </a:solidFill>
                <a:latin typeface="#9Slide07 SVNZiclets" panose="02000603000000000000" pitchFamily="2" charset="0"/>
              </a:rPr>
              <a:t>Yêu</a:t>
            </a:r>
            <a:r>
              <a:rPr lang="en-US" sz="4800" dirty="0">
                <a:solidFill>
                  <a:schemeClr val="accent2"/>
                </a:solidFill>
                <a:latin typeface="#9Slide07 SVNZiclets" panose="02000603000000000000" pitchFamily="2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#9Slide07 SVNZiclets" panose="02000603000000000000" pitchFamily="2" charset="0"/>
              </a:rPr>
              <a:t>cầu</a:t>
            </a:r>
            <a:r>
              <a:rPr lang="en-US" sz="4800" dirty="0">
                <a:solidFill>
                  <a:schemeClr val="accent2"/>
                </a:solidFill>
                <a:latin typeface="#9Slide07 SVNZiclets" panose="02000603000000000000" pitchFamily="2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#9Slide07 SVNZiclets" panose="02000603000000000000" pitchFamily="2" charset="0"/>
              </a:rPr>
              <a:t>cần</a:t>
            </a:r>
            <a:r>
              <a:rPr lang="en-US" sz="4800" dirty="0">
                <a:solidFill>
                  <a:schemeClr val="accent2"/>
                </a:solidFill>
                <a:latin typeface="#9Slide07 SVNZiclets" panose="02000603000000000000" pitchFamily="2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#9Slide07 SVNZiclets" panose="02000603000000000000" pitchFamily="2" charset="0"/>
              </a:rPr>
              <a:t>đạt</a:t>
            </a:r>
            <a:endParaRPr lang="en-VN" sz="4800" dirty="0">
              <a:solidFill>
                <a:schemeClr val="accent2"/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F230C6-B21C-DD53-4A9B-46D7634D25FA}"/>
              </a:ext>
            </a:extLst>
          </p:cNvPr>
          <p:cNvSpPr txBox="1"/>
          <p:nvPr/>
        </p:nvSpPr>
        <p:spPr>
          <a:xfrm>
            <a:off x="787233" y="2414139"/>
            <a:ext cx="10617533" cy="2964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2060"/>
                </a:solidFill>
                <a:latin typeface="HP001 4H" panose="020B0603050302020204" pitchFamily="34" charset="0"/>
                <a:ea typeface="Times New Roman" panose="02020603050405020304" pitchFamily="18" charset="0"/>
              </a:rPr>
              <a:t>1. </a:t>
            </a:r>
            <a:r>
              <a:rPr lang="nl-NL" sz="4000" b="1" dirty="0">
                <a:solidFill>
                  <a:srgbClr val="002060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 đúng chính tả bài thơ “Tôi yêu em tôi”.</a:t>
            </a:r>
            <a:endParaRPr lang="en-US" sz="4000" b="1" dirty="0">
              <a:solidFill>
                <a:srgbClr val="002060"/>
              </a:solidFill>
              <a:latin typeface="HP001 4H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002060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Phân biệt đúng các từ ngữ có chứa tiếng    r/d/gi; ươn/ương.</a:t>
            </a:r>
            <a:endParaRPr lang="en-US" sz="4000" b="1" dirty="0">
              <a:solidFill>
                <a:srgbClr val="002060"/>
              </a:solidFill>
              <a:latin typeface="HP001 4H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7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06E00-2154-5D2C-F26F-4E2C7F3A6CEA}"/>
              </a:ext>
            </a:extLst>
          </p:cNvPr>
          <p:cNvSpPr txBox="1"/>
          <p:nvPr/>
        </p:nvSpPr>
        <p:spPr>
          <a:xfrm>
            <a:off x="3074714" y="339443"/>
            <a:ext cx="636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2"/>
                </a:solidFill>
                <a:latin typeface="#9Slide07 SVNZiclets" panose="02000603000000000000" pitchFamily="2" charset="0"/>
              </a:rPr>
              <a:t>Yêu</a:t>
            </a:r>
            <a:r>
              <a:rPr lang="en-US" sz="4800" dirty="0">
                <a:solidFill>
                  <a:schemeClr val="accent2"/>
                </a:solidFill>
                <a:latin typeface="#9Slide07 SVNZiclets" panose="02000603000000000000" pitchFamily="2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#9Slide07 SVNZiclets" panose="02000603000000000000" pitchFamily="2" charset="0"/>
              </a:rPr>
              <a:t>cầu</a:t>
            </a:r>
            <a:r>
              <a:rPr lang="en-US" sz="4800" dirty="0">
                <a:solidFill>
                  <a:schemeClr val="accent2"/>
                </a:solidFill>
                <a:latin typeface="#9Slide07 SVNZiclets" panose="02000603000000000000" pitchFamily="2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#9Slide07 SVNZiclets" panose="02000603000000000000" pitchFamily="2" charset="0"/>
              </a:rPr>
              <a:t>cần</a:t>
            </a:r>
            <a:r>
              <a:rPr lang="en-US" sz="4800" dirty="0">
                <a:solidFill>
                  <a:schemeClr val="accent2"/>
                </a:solidFill>
                <a:latin typeface="#9Slide07 SVNZiclets" panose="02000603000000000000" pitchFamily="2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#9Slide07 SVNZiclets" panose="02000603000000000000" pitchFamily="2" charset="0"/>
              </a:rPr>
              <a:t>đạt</a:t>
            </a:r>
            <a:endParaRPr lang="en-VN" sz="4800" dirty="0">
              <a:solidFill>
                <a:schemeClr val="accent2"/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F230C6-B21C-DD53-4A9B-46D7634D25FA}"/>
              </a:ext>
            </a:extLst>
          </p:cNvPr>
          <p:cNvSpPr txBox="1"/>
          <p:nvPr/>
        </p:nvSpPr>
        <p:spPr>
          <a:xfrm>
            <a:off x="787233" y="2414139"/>
            <a:ext cx="10617533" cy="2964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2060"/>
                </a:solidFill>
                <a:latin typeface="HP001 4H" panose="020B0603050302020204" pitchFamily="34" charset="0"/>
                <a:ea typeface="Times New Roman" panose="02020603050405020304" pitchFamily="18" charset="0"/>
              </a:rPr>
              <a:t>1. </a:t>
            </a:r>
            <a:r>
              <a:rPr lang="nl-NL" sz="4000" b="1" dirty="0">
                <a:solidFill>
                  <a:srgbClr val="002060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 đúng chính tả bài thơ “Tôi yêu em tôi”.</a:t>
            </a:r>
            <a:endParaRPr lang="en-US" sz="4000" b="1" dirty="0">
              <a:solidFill>
                <a:srgbClr val="002060"/>
              </a:solidFill>
              <a:latin typeface="HP001 4H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002060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Phân biệt đúng các từ ngữ có chứa tiếng    r/d/gi; ươn/ương.</a:t>
            </a:r>
            <a:endParaRPr lang="en-US" sz="4000" b="1" dirty="0">
              <a:solidFill>
                <a:srgbClr val="002060"/>
              </a:solidFill>
              <a:latin typeface="HP001 4H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59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6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638CEDE-0CC7-501F-DB07-33DB6CA18DA1}"/>
              </a:ext>
            </a:extLst>
          </p:cNvPr>
          <p:cNvSpPr txBox="1"/>
          <p:nvPr/>
        </p:nvSpPr>
        <p:spPr>
          <a:xfrm>
            <a:off x="1587459" y="1458757"/>
            <a:ext cx="489641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Nó cười rúc rích</a:t>
            </a: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Mỗi khi tôi đùa</a:t>
            </a: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Nó vui, nó thích.</a:t>
            </a:r>
          </a:p>
          <a:p>
            <a:endParaRPr lang="vi-VN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Mắt nó đen ngời</a:t>
            </a: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Trong veo như nước</a:t>
            </a: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Miệng nó tươi hồng</a:t>
            </a: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Nói như khướu hót.</a:t>
            </a:r>
          </a:p>
          <a:p>
            <a:endParaRPr lang="vi-VN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2F22C-586C-B9F9-FF11-BD90977A5361}"/>
              </a:ext>
            </a:extLst>
          </p:cNvPr>
          <p:cNvSpPr txBox="1"/>
          <p:nvPr/>
        </p:nvSpPr>
        <p:spPr>
          <a:xfrm>
            <a:off x="6530028" y="1408657"/>
            <a:ext cx="503977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Hoa lan, hoa lí</a:t>
            </a: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Nó nhặt cài đầu</a:t>
            </a: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Hương thơm theo nó</a:t>
            </a: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Sân trước vườn sau.</a:t>
            </a:r>
          </a:p>
          <a:p>
            <a:endParaRPr lang="vi-VN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Tôi đi đâu lâu</a:t>
            </a: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Nó mong, nó nhắc</a:t>
            </a: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Nó nấp sau cây</a:t>
            </a: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Òa ra ôm chặt.</a:t>
            </a: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</a:t>
            </a:r>
            <a:r>
              <a:rPr lang="vi-VN" sz="3000" b="1" i="1" dirty="0">
                <a:latin typeface="Cambria" panose="02040503050406030204" pitchFamily="18" charset="0"/>
                <a:ea typeface="Cambria" panose="02040503050406030204" pitchFamily="18" charset="0"/>
              </a:rPr>
              <a:t>(Phạm Hổ)</a:t>
            </a:r>
            <a:endParaRPr lang="en-US" sz="3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2AEE7A-0FE1-8E02-E572-60F5CF316F08}"/>
              </a:ext>
            </a:extLst>
          </p:cNvPr>
          <p:cNvSpPr txBox="1"/>
          <p:nvPr/>
        </p:nvSpPr>
        <p:spPr>
          <a:xfrm>
            <a:off x="4150218" y="863619"/>
            <a:ext cx="6310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85509" y="404630"/>
            <a:ext cx="2382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Tôi yêu em tôi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1519072" y="1024998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1519075" y="1543008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cười rúc rích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1519074" y="209835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khi tôi đùa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1519075" y="263793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vui, nó thích.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1519072" y="3676898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nó đen ngời</a:t>
            </a:r>
            <a:endParaRPr lang="lv-LV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1505219" y="420176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 ċ là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κΧ</a:t>
            </a: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1505219" y="47313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veo như nước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1505219" y="52838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như khướu hót.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lan, hoa lí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nhặt cài đầu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 thơm theo nó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 trước vườn sau.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5691614" y="368679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đi đâu lâu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E24B5C-0AB3-5415-BAA4-E5B7112013B8}"/>
              </a:ext>
            </a:extLst>
          </p:cNvPr>
          <p:cNvSpPr txBox="1"/>
          <p:nvPr/>
        </p:nvSpPr>
        <p:spPr>
          <a:xfrm>
            <a:off x="5665862" y="42191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mong, nó nhắc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0C491C-5810-2AC6-0292-6B18A6022A13}"/>
              </a:ext>
            </a:extLst>
          </p:cNvPr>
          <p:cNvSpPr txBox="1"/>
          <p:nvPr/>
        </p:nvSpPr>
        <p:spPr>
          <a:xfrm>
            <a:off x="5665861" y="476491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nấp sau cây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27B78A-6497-07D9-A203-329A1C0AE314}"/>
              </a:ext>
            </a:extLst>
          </p:cNvPr>
          <p:cNvSpPr txBox="1"/>
          <p:nvPr/>
        </p:nvSpPr>
        <p:spPr>
          <a:xfrm>
            <a:off x="5653965" y="529061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Òa ra ôm chặt.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1DED35-B214-79A4-B1DC-D37C26144759}"/>
              </a:ext>
            </a:extLst>
          </p:cNvPr>
          <p:cNvSpPr txBox="1"/>
          <p:nvPr/>
        </p:nvSpPr>
        <p:spPr>
          <a:xfrm>
            <a:off x="7453746" y="5801153"/>
            <a:ext cx="6982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(Phạm Hổ)</a:t>
            </a:r>
            <a:endParaRPr lang="en-US" sz="2400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851235" y="2904158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yêu em tôi</a:t>
            </a:r>
            <a:endParaRPr lang="en-US" sz="3200" b="1" dirty="0" err="1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D78B98-41F2-A7A3-CBCD-E01D363C4738}"/>
              </a:ext>
            </a:extLst>
          </p:cNvPr>
          <p:cNvSpPr/>
          <p:nvPr/>
        </p:nvSpPr>
        <p:spPr>
          <a:xfrm>
            <a:off x="3646635" y="2627780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2850" y="3716943"/>
            <a:ext cx="36263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rúc rích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94727" y="3867283"/>
            <a:ext cx="5036956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khướu hót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32577" y="2575944"/>
            <a:ext cx="2866864" cy="788642"/>
            <a:chOff x="1166050" y="1783862"/>
            <a:chExt cx="2358335" cy="985710"/>
          </a:xfrm>
        </p:grpSpPr>
        <p:sp>
          <p:nvSpPr>
            <p:cNvPr id="17" name="Rounded Rectangle 16"/>
            <p:cNvSpPr/>
            <p:nvPr/>
          </p:nvSpPr>
          <p:spPr>
            <a:xfrm>
              <a:off x="1166050" y="1783862"/>
              <a:ext cx="2358335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khướu hót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790</Words>
  <Application>Microsoft Office PowerPoint</Application>
  <PresentationFormat>Widescreen</PresentationFormat>
  <Paragraphs>129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42" baseType="lpstr">
      <vt:lpstr>微软雅黑</vt:lpstr>
      <vt:lpstr>#9Slide07 SVNZiclets</vt:lpstr>
      <vt:lpstr>Arial</vt:lpstr>
      <vt:lpstr>Arial-Rounded</vt:lpstr>
      <vt:lpstr>Calibri</vt:lpstr>
      <vt:lpstr>Cambria</vt:lpstr>
      <vt:lpstr>Coiny</vt:lpstr>
      <vt:lpstr>DengXian</vt:lpstr>
      <vt:lpstr>DengXian</vt:lpstr>
      <vt:lpstr>Gloria Hallelujah</vt:lpstr>
      <vt:lpstr>HP001 4 hàng</vt:lpstr>
      <vt:lpstr>HP001 4H</vt:lpstr>
      <vt:lpstr>HP001 5 hàng</vt:lpstr>
      <vt:lpstr>Pattaya</vt:lpstr>
      <vt:lpstr>Roboto</vt:lpstr>
      <vt:lpstr>SVN-Hole Hearted</vt:lpstr>
      <vt:lpstr>Times New Roman</vt:lpstr>
      <vt:lpstr>字魂70号-灵悦黑体</vt:lpstr>
      <vt:lpstr>第一PPT，www.1ppt.com</vt:lpstr>
      <vt:lpstr>千图网海量PPT模板www.58pic.com​​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THUY NGA</cp:lastModifiedBy>
  <cp:revision>18</cp:revision>
  <dcterms:created xsi:type="dcterms:W3CDTF">2022-06-20T10:35:41Z</dcterms:created>
  <dcterms:modified xsi:type="dcterms:W3CDTF">2022-11-27T15:10:55Z</dcterms:modified>
</cp:coreProperties>
</file>