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74" r:id="rId3"/>
    <p:sldId id="285" r:id="rId4"/>
    <p:sldId id="286" r:id="rId5"/>
    <p:sldId id="287" r:id="rId6"/>
    <p:sldId id="288" r:id="rId7"/>
    <p:sldId id="289" r:id="rId8"/>
    <p:sldId id="256" r:id="rId9"/>
    <p:sldId id="264" r:id="rId10"/>
    <p:sldId id="284" r:id="rId11"/>
    <p:sldId id="290" r:id="rId12"/>
    <p:sldId id="291" r:id="rId13"/>
    <p:sldId id="292" r:id="rId14"/>
    <p:sldId id="293" r:id="rId15"/>
    <p:sldId id="294" r:id="rId16"/>
    <p:sldId id="295"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813" autoAdjust="0"/>
  </p:normalViewPr>
  <p:slideViewPr>
    <p:cSldViewPr snapToGrid="0">
      <p:cViewPr varScale="1">
        <p:scale>
          <a:sx n="76" d="100"/>
          <a:sy n="76" d="100"/>
        </p:scale>
        <p:origin x="38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93262-0967-473E-A851-B2550D4F28B5}"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318AD-23A5-4624-B169-1F162125D718}" type="slidenum">
              <a:rPr lang="en-US" smtClean="0"/>
              <a:t>‹#›</a:t>
            </a:fld>
            <a:endParaRPr lang="en-US"/>
          </a:p>
        </p:txBody>
      </p:sp>
    </p:spTree>
    <p:extLst>
      <p:ext uri="{BB962C8B-B14F-4D97-AF65-F5344CB8AC3E}">
        <p14:creationId xmlns:p14="http://schemas.microsoft.com/office/powerpoint/2010/main" val="156597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21C7E-DE3F-45E6-A7D9-415131E4F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7104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542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7788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2552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4082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1749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46817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6147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8690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509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74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AF9185A-1783-8F54-1991-60C6731EF1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38167F-3512-1532-1578-11A450B7C1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407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jpe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18.xml"/><Relationship Id="rId7" Type="http://schemas.openxmlformats.org/officeDocument/2006/relationships/image" Target="../media/image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6.svg"/><Relationship Id="rId18" Type="http://schemas.openxmlformats.org/officeDocument/2006/relationships/image" Target="../media/image8.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19.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svg"/><Relationship Id="rId5" Type="http://schemas.microsoft.com/office/2007/relationships/media" Target="../media/media4.mp3"/><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12.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5.png"/><Relationship Id="rId18" Type="http://schemas.openxmlformats.org/officeDocument/2006/relationships/image" Target="../media/image20.png"/><Relationship Id="rId3" Type="http://schemas.microsoft.com/office/2007/relationships/media" Target="../media/media3.m4a"/><Relationship Id="rId21" Type="http://schemas.openxmlformats.org/officeDocument/2006/relationships/image" Target="../media/image21.jpeg"/><Relationship Id="rId7" Type="http://schemas.openxmlformats.org/officeDocument/2006/relationships/video" Target="../media/media5.mp4"/><Relationship Id="rId12" Type="http://schemas.openxmlformats.org/officeDocument/2006/relationships/image" Target="../media/image14.sv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18.svg"/><Relationship Id="rId20" Type="http://schemas.openxmlformats.org/officeDocument/2006/relationships/image" Target="../media/image1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3.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8.sv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6.svg"/><Relationship Id="rId18" Type="http://schemas.openxmlformats.org/officeDocument/2006/relationships/image" Target="../media/image8.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19.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svg"/><Relationship Id="rId5" Type="http://schemas.microsoft.com/office/2007/relationships/media" Target="../media/media4.mp3"/><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12.jpe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5.png"/><Relationship Id="rId18" Type="http://schemas.openxmlformats.org/officeDocument/2006/relationships/image" Target="../media/image20.png"/><Relationship Id="rId3" Type="http://schemas.microsoft.com/office/2007/relationships/media" Target="../media/media3.m4a"/><Relationship Id="rId21" Type="http://schemas.openxmlformats.org/officeDocument/2006/relationships/image" Target="../media/image21.jpeg"/><Relationship Id="rId7" Type="http://schemas.openxmlformats.org/officeDocument/2006/relationships/video" Target="../media/media5.mp4"/><Relationship Id="rId12" Type="http://schemas.openxmlformats.org/officeDocument/2006/relationships/image" Target="../media/image14.sv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18.svg"/><Relationship Id="rId20" Type="http://schemas.openxmlformats.org/officeDocument/2006/relationships/image" Target="../media/image1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3.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8.svg"/><Relationship Id="rId4" Type="http://schemas.openxmlformats.org/officeDocument/2006/relationships/audio" Target="../media/media3.m4a"/><Relationship Id="rId9" Type="http://schemas.openxmlformats.org/officeDocument/2006/relationships/notesSlide" Target="../notesSlides/notesSlide1.xml"/><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01F200-8DD7-191B-2DAE-DCFE8A171A24}"/>
              </a:ext>
            </a:extLst>
          </p:cNvPr>
          <p:cNvPicPr>
            <a:picLocks noChangeAspect="1"/>
          </p:cNvPicPr>
          <p:nvPr/>
        </p:nvPicPr>
        <p:blipFill>
          <a:blip r:embed="rId5"/>
          <a:stretch>
            <a:fillRect/>
          </a:stretch>
        </p:blipFill>
        <p:spPr>
          <a:xfrm>
            <a:off x="1703259" y="868458"/>
            <a:ext cx="4511431" cy="5121084"/>
          </a:xfrm>
          <a:prstGeom prst="rect">
            <a:avLst/>
          </a:prstGeom>
        </p:spPr>
      </p:pic>
    </p:spTree>
    <p:extLst>
      <p:ext uri="{BB962C8B-B14F-4D97-AF65-F5344CB8AC3E}">
        <p14:creationId xmlns:p14="http://schemas.microsoft.com/office/powerpoint/2010/main" val="276738521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1384995"/>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Khu vườn trồng cây ăn quả dạng hình chữ nhật có diện tích 83,52 </a:t>
            </a:r>
            <a:r>
              <a:rPr lang="en-US" sz="2800" b="1" dirty="0">
                <a:solidFill>
                  <a:srgbClr val="002060"/>
                </a:solidFill>
                <a:latin typeface="Cambria" panose="02040503050406030204" pitchFamily="18" charset="0"/>
                <a:ea typeface="Cambria" panose="02040503050406030204" pitchFamily="18" charset="0"/>
              </a:rPr>
              <a:t>m</a:t>
            </a:r>
            <a:r>
              <a:rPr lang="en-US" sz="2800" b="1" baseline="30000"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và chiều rộng 8,7 m. Hỏi chu vi khu vườn đó là bao nhiêu mét?</a:t>
            </a:r>
            <a:endParaRPr kumimoji="0" lang="fr-FR"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3</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A4D5E-2120-5EDA-8417-9A1588407AE6}"/>
                  </a:ext>
                </a:extLst>
              </p:cNvPr>
              <p:cNvSpPr txBox="1"/>
              <p:nvPr/>
            </p:nvSpPr>
            <p:spPr>
              <a:xfrm>
                <a:off x="2825393" y="2188396"/>
                <a:ext cx="6760396" cy="3890360"/>
              </a:xfrm>
              <a:prstGeom prst="rect">
                <a:avLst/>
              </a:prstGeom>
              <a:noFill/>
            </p:spPr>
            <p:txBody>
              <a:bodyPr wrap="square" rtlCol="0">
                <a:spAutoFit/>
              </a:bodyPr>
              <a:lstStyle/>
              <a:p>
                <a:pPr marL="0" marR="0" algn="ctr">
                  <a:lnSpc>
                    <a:spcPct val="150000"/>
                  </a:lnSpc>
                  <a:spcBef>
                    <a:spcPts val="0"/>
                  </a:spcBef>
                  <a:spcAft>
                    <a:spcPts val="0"/>
                  </a:spcAft>
                </a:pPr>
                <a:r>
                  <a:rPr lang="en-US" sz="2800" b="1"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83,52 : 8,7 = 9,6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Chu vi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(9,6 + 8,7) </a:t>
                </a:r>
                <a14:m>
                  <m:oMath xmlns:m="http://schemas.openxmlformats.org/officeDocument/2006/math">
                    <m: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 =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0BA4D5E-2120-5EDA-8417-9A1588407AE6}"/>
                  </a:ext>
                </a:extLst>
              </p:cNvPr>
              <p:cNvSpPr txBox="1">
                <a:spLocks noRot="1" noChangeAspect="1" noMove="1" noResize="1" noEditPoints="1" noAdjustHandles="1" noChangeArrowheads="1" noChangeShapeType="1" noTextEdit="1"/>
              </p:cNvSpPr>
              <p:nvPr/>
            </p:nvSpPr>
            <p:spPr>
              <a:xfrm>
                <a:off x="2825393" y="2188396"/>
                <a:ext cx="6760396" cy="3890360"/>
              </a:xfrm>
              <a:prstGeom prst="rect">
                <a:avLst/>
              </a:prstGeom>
              <a:blipFill>
                <a:blip r:embed="rId2"/>
                <a:stretch>
                  <a:fillRect r="-1894" b="-3448"/>
                </a:stretch>
              </a:blipFill>
            </p:spPr>
            <p:txBody>
              <a:bodyPr/>
              <a:lstStyle/>
              <a:p>
                <a:r>
                  <a:rPr lang="en-US">
                    <a:noFill/>
                  </a:rPr>
                  <a:t> </a:t>
                </a:r>
              </a:p>
            </p:txBody>
          </p:sp>
        </mc:Fallback>
      </mc:AlternateContent>
    </p:spTree>
    <p:extLst>
      <p:ext uri="{BB962C8B-B14F-4D97-AF65-F5344CB8AC3E}">
        <p14:creationId xmlns:p14="http://schemas.microsoft.com/office/powerpoint/2010/main" val="405204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246769"/>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Ông Sơn Hà sử dụng một nửa diện tích mảnh đất dạng hình chữ nhật để xây một nhà máy sản xuất Rô-bốt</a:t>
            </a:r>
          </a:p>
          <a:p>
            <a:r>
              <a:rPr lang="vi-VN" sz="2800" dirty="0">
                <a:latin typeface="Cambria" panose="02040503050406030204" pitchFamily="18" charset="0"/>
                <a:ea typeface="Cambria" panose="02040503050406030204" pitchFamily="18" charset="0"/>
              </a:rPr>
              <a:t>a) Chọn câu trả lời đúng.</a:t>
            </a:r>
          </a:p>
          <a:p>
            <a:r>
              <a:rPr lang="vi-VN" sz="2800" dirty="0">
                <a:latin typeface="Cambria" panose="02040503050406030204" pitchFamily="18" charset="0"/>
                <a:ea typeface="Cambria" panose="02040503050406030204" pitchFamily="18" charset="0"/>
              </a:rPr>
              <a:t>Biết phần đất để xây nhà máy được tô màu xanh trong hình vẽ. Hỏi phần đất đó ở hình nào trong các hình dưới đây?</a:t>
            </a: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4</a:t>
              </a:r>
            </a:p>
          </p:txBody>
        </p:sp>
      </p:gr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2"/>
          <a:stretch>
            <a:fillRect/>
          </a:stretch>
        </p:blipFill>
        <p:spPr>
          <a:xfrm>
            <a:off x="1877706" y="3010328"/>
            <a:ext cx="9191040" cy="1976812"/>
          </a:xfrm>
          <a:prstGeom prst="rect">
            <a:avLst/>
          </a:prstGeom>
        </p:spPr>
      </p:pic>
    </p:spTree>
    <p:extLst>
      <p:ext uri="{BB962C8B-B14F-4D97-AF65-F5344CB8AC3E}">
        <p14:creationId xmlns:p14="http://schemas.microsoft.com/office/powerpoint/2010/main" val="1352894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3"/>
          <a:stretch>
            <a:fillRect/>
          </a:stretch>
        </p:blipFill>
        <p:spPr>
          <a:xfrm>
            <a:off x="1713320" y="585627"/>
            <a:ext cx="9191040" cy="197681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6F9DE8-03AF-AB97-8EEE-6483F89EBCCD}"/>
                  </a:ext>
                </a:extLst>
              </p:cNvPr>
              <p:cNvSpPr txBox="1"/>
              <p:nvPr/>
            </p:nvSpPr>
            <p:spPr>
              <a:xfrm>
                <a:off x="1068513" y="3267182"/>
                <a:ext cx="10253609" cy="2469266"/>
              </a:xfrm>
              <a:prstGeom prst="rect">
                <a:avLst/>
              </a:prstGeom>
              <a:noFill/>
            </p:spPr>
            <p:txBody>
              <a:bodyPr wrap="square" rtlCol="0">
                <a:spAutoFit/>
              </a:bodyPr>
              <a:lstStyle/>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Mảnh đất nhà ông Sơn Hà được chia thành 12 phần bằng nhau.</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 A đã tô màu bảy phần; hình B đã tô màu 5 phần; hình C đã tô màu 6 phần.</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 số chỉ phần đất dùng để xây nhà máy là: </a:t>
                </a:r>
                <a14:m>
                  <m:oMath xmlns:m="http://schemas.openxmlformats.org/officeDocument/2006/math">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m:t>
                        </m:r>
                      </m:den>
                    </m:f>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6</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12</m:t>
                        </m:r>
                      </m:den>
                    </m:f>
                  </m:oMath>
                </a14:m>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pP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xây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sản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rô</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bốt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86F9DE8-03AF-AB97-8EEE-6483F89EBCCD}"/>
                  </a:ext>
                </a:extLst>
              </p:cNvPr>
              <p:cNvSpPr txBox="1">
                <a:spLocks noRot="1" noChangeAspect="1" noMove="1" noResize="1" noEditPoints="1" noAdjustHandles="1" noChangeArrowheads="1" noChangeShapeType="1" noTextEdit="1"/>
              </p:cNvSpPr>
              <p:nvPr/>
            </p:nvSpPr>
            <p:spPr>
              <a:xfrm>
                <a:off x="1068513" y="3267182"/>
                <a:ext cx="10253609" cy="2469266"/>
              </a:xfrm>
              <a:prstGeom prst="rect">
                <a:avLst/>
              </a:prstGeom>
              <a:blipFill>
                <a:blip r:embed="rId4"/>
                <a:stretch>
                  <a:fillRect l="-476" r="-476" b="-4691"/>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AE94F49D-6B86-4315-2E5D-9F1094230961}"/>
              </a:ext>
            </a:extLst>
          </p:cNvPr>
          <p:cNvSpPr/>
          <p:nvPr/>
        </p:nvSpPr>
        <p:spPr>
          <a:xfrm>
            <a:off x="7715892" y="883578"/>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7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3" name="TextBox 2">
            <a:extLst>
              <a:ext uri="{FF2B5EF4-FFF2-40B4-BE49-F238E27FC236}">
                <a16:creationId xmlns:a16="http://schemas.microsoft.com/office/drawing/2014/main" id="{02C0D46B-3C44-110C-A4F6-0DFC0439AEFE}"/>
              </a:ext>
            </a:extLst>
          </p:cNvPr>
          <p:cNvSpPr txBox="1"/>
          <p:nvPr/>
        </p:nvSpPr>
        <p:spPr>
          <a:xfrm>
            <a:off x="449494" y="293082"/>
            <a:ext cx="2221787"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b) Đ, S?</a:t>
            </a:r>
            <a:endParaRPr lang="vi-VN"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1414C2-ED01-913C-34C9-C39B4BFCA454}"/>
                  </a:ext>
                </a:extLst>
              </p:cNvPr>
              <p:cNvSpPr txBox="1"/>
              <p:nvPr/>
            </p:nvSpPr>
            <p:spPr>
              <a:xfrm>
                <a:off x="490590" y="1084192"/>
                <a:ext cx="10636322" cy="892552"/>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Diện tích của nhà máy lớn hơn</a:t>
                </a:r>
                <a:r>
                  <a:rPr lang="en-US" sz="36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3600" b="1" i="1" kern="10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 </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𝒉𝒂</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vi-VN" sz="3600" b="1"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A1414C2-ED01-913C-34C9-C39B4BFCA454}"/>
                  </a:ext>
                </a:extLst>
              </p:cNvPr>
              <p:cNvSpPr txBox="1">
                <a:spLocks noRot="1" noChangeAspect="1" noMove="1" noResize="1" noEditPoints="1" noAdjustHandles="1" noChangeArrowheads="1" noChangeShapeType="1" noTextEdit="1"/>
              </p:cNvSpPr>
              <p:nvPr/>
            </p:nvSpPr>
            <p:spPr>
              <a:xfrm>
                <a:off x="490590" y="1084192"/>
                <a:ext cx="10636322" cy="892552"/>
              </a:xfrm>
              <a:prstGeom prst="rect">
                <a:avLst/>
              </a:prstGeom>
              <a:blipFill>
                <a:blip r:embed="rId2"/>
                <a:stretch>
                  <a:fillRect l="-1719" b="-1095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A0C84B40-2DFC-7AB7-6DA7-F6D9F1D23049}"/>
              </a:ext>
            </a:extLst>
          </p:cNvPr>
          <p:cNvSpPr/>
          <p:nvPr/>
        </p:nvSpPr>
        <p:spPr>
          <a:xfrm>
            <a:off x="8618305" y="1220913"/>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D0E7F5-3492-5FC3-D110-0902A24AD9A9}"/>
                  </a:ext>
                </a:extLst>
              </p:cNvPr>
              <p:cNvSpPr txBox="1"/>
              <p:nvPr/>
            </p:nvSpPr>
            <p:spPr>
              <a:xfrm>
                <a:off x="965771" y="2404153"/>
                <a:ext cx="10500189" cy="3899786"/>
              </a:xfrm>
              <a:prstGeom prst="rect">
                <a:avLst/>
              </a:prstGeom>
              <a:noFill/>
            </p:spPr>
            <p:txBody>
              <a:bodyPr wrap="square" rtlCol="0">
                <a:spAutoFit/>
              </a:bodyPr>
              <a:lstStyle/>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mảnh đất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40,4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30 = 1 212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nhà máy sản xuất rô – bốt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1 212 : 2 =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Vì 1 ha = 10 000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nên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en-US"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10 000 =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Ta có: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&gt;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 diện tích của nhà máy lớn hơn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9D0E7F5-3492-5FC3-D110-0902A24AD9A9}"/>
                  </a:ext>
                </a:extLst>
              </p:cNvPr>
              <p:cNvSpPr txBox="1">
                <a:spLocks noRot="1" noChangeAspect="1" noMove="1" noResize="1" noEditPoints="1" noAdjustHandles="1" noChangeArrowheads="1" noChangeShapeType="1" noTextEdit="1"/>
              </p:cNvSpPr>
              <p:nvPr/>
            </p:nvSpPr>
            <p:spPr>
              <a:xfrm>
                <a:off x="965771" y="2404153"/>
                <a:ext cx="10500189" cy="3899786"/>
              </a:xfrm>
              <a:prstGeom prst="rect">
                <a:avLst/>
              </a:prstGeom>
              <a:blipFill>
                <a:blip r:embed="rId3"/>
                <a:stretch>
                  <a:fillRect t="-1563" b="-78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27F5E26-52B3-8523-A966-470994E1FE05}"/>
              </a:ext>
            </a:extLst>
          </p:cNvPr>
          <p:cNvSpPr/>
          <p:nvPr/>
        </p:nvSpPr>
        <p:spPr>
          <a:xfrm>
            <a:off x="8616593" y="1229475"/>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rPr>
              <a:t>Đ</a:t>
            </a:r>
          </a:p>
        </p:txBody>
      </p:sp>
    </p:spTree>
    <p:extLst>
      <p:ext uri="{BB962C8B-B14F-4D97-AF65-F5344CB8AC3E}">
        <p14:creationId xmlns:p14="http://schemas.microsoft.com/office/powerpoint/2010/main" val="392217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FA065FA4-4EA1-64E0-4AAA-DD3C457D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2745"/>
            <a:ext cx="6637398" cy="5343668"/>
          </a:xfrm>
          <a:prstGeom prst="rect">
            <a:avLst/>
          </a:prstGeom>
        </p:spPr>
      </p:pic>
    </p:spTree>
    <p:extLst>
      <p:ext uri="{BB962C8B-B14F-4D97-AF65-F5344CB8AC3E}">
        <p14:creationId xmlns:p14="http://schemas.microsoft.com/office/powerpoint/2010/main" val="33508792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lang="en-US" sz="2800" dirty="0">
                <a:solidFill>
                  <a:prstClr val="black"/>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Cambria" panose="02040503050406030204" pitchFamily="18" charset="0"/>
                <a:ea typeface="Cambria" panose="02040503050406030204" pitchFamily="18" charset="0"/>
              </a:rPr>
              <a:t>Bạn Tú có 25 quả bóng, mỗi quả nặng 5,7 g. Tú bỏ tất cả số bóng đó vào chiếc hộp xanh và chiếc hộp đỏ. Khi đó, Tú nhận thấy cân nặng của hộp xanh tăng thêm 62,7 g. Hỏi cân nặng của hộp màu đỏ tăng thêm bao nhiêu gam?</a:t>
            </a:r>
            <a:endParaRPr lang="en-US" sz="2800" dirty="0">
              <a:solidFill>
                <a:prstClr val="black"/>
              </a:solidFill>
              <a:latin typeface="Cambria" panose="02040503050406030204" pitchFamily="18" charset="0"/>
              <a:ea typeface="Cambria" panose="02040503050406030204" pitchFamily="18" charset="0"/>
            </a:endParaRPr>
          </a:p>
          <a:p>
            <a:pPr lvl="0"/>
            <a:r>
              <a:rPr lang="nn-NO" sz="2800" dirty="0">
                <a:solidFill>
                  <a:prstClr val="black"/>
                </a:solidFill>
                <a:latin typeface="Cambria" panose="02040503050406030204" pitchFamily="18" charset="0"/>
                <a:ea typeface="Cambria" panose="02040503050406030204" pitchFamily="18" charset="0"/>
              </a:rPr>
              <a:t>A. 142,5 g                                  B. 74,1 g                                    C. 79,8 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5</a:t>
              </a:r>
            </a:p>
          </p:txBody>
        </p:sp>
      </p:grpSp>
      <p:pic>
        <p:nvPicPr>
          <p:cNvPr id="5" name="Picture 4">
            <a:extLst>
              <a:ext uri="{FF2B5EF4-FFF2-40B4-BE49-F238E27FC236}">
                <a16:creationId xmlns:a16="http://schemas.microsoft.com/office/drawing/2014/main" id="{0F9B09FE-C78B-D97E-C2A4-50912617F55E}"/>
              </a:ext>
            </a:extLst>
          </p:cNvPr>
          <p:cNvPicPr>
            <a:picLocks noChangeAspect="1"/>
          </p:cNvPicPr>
          <p:nvPr/>
        </p:nvPicPr>
        <p:blipFill>
          <a:blip r:embed="rId3"/>
          <a:stretch>
            <a:fillRect/>
          </a:stretch>
        </p:blipFill>
        <p:spPr>
          <a:xfrm>
            <a:off x="7486757" y="3239142"/>
            <a:ext cx="3752850" cy="3009900"/>
          </a:xfrm>
          <a:prstGeom prst="rect">
            <a:avLst/>
          </a:prstGeom>
        </p:spPr>
      </p:pic>
      <p:sp>
        <p:nvSpPr>
          <p:cNvPr id="7" name="TextBox 6">
            <a:extLst>
              <a:ext uri="{FF2B5EF4-FFF2-40B4-BE49-F238E27FC236}">
                <a16:creationId xmlns:a16="http://schemas.microsoft.com/office/drawing/2014/main" id="{8189412D-1ECA-A804-AE8C-B19C576E6AE2}"/>
              </a:ext>
            </a:extLst>
          </p:cNvPr>
          <p:cNvSpPr txBox="1"/>
          <p:nvPr/>
        </p:nvSpPr>
        <p:spPr>
          <a:xfrm>
            <a:off x="873303" y="3369924"/>
            <a:ext cx="6123398" cy="3147080"/>
          </a:xfrm>
          <a:prstGeom prst="rect">
            <a:avLst/>
          </a:prstGeom>
          <a:noFill/>
        </p:spPr>
        <p:txBody>
          <a:bodyPr wrap="square" rtlCol="0">
            <a:spAutoFit/>
          </a:bodyPr>
          <a:lstStyle/>
          <a:p>
            <a:pPr marL="0" marR="0" algn="ctr">
              <a:lnSpc>
                <a:spcPct val="120000"/>
              </a:lnSpc>
              <a:spcBef>
                <a:spcPts val="0"/>
              </a:spcBef>
              <a:spcAft>
                <a:spcPts val="0"/>
              </a:spcAft>
            </a:pPr>
            <a:r>
              <a:rPr lang="vi-VN" sz="28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tất cả số bóng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5,7 × 25 = 142,5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túi màu đỏ tăng thêm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142,5 – 62,7 =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Đáp số: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D35FBA1-4E80-2AF3-3C51-CB2E7331C211}"/>
              </a:ext>
            </a:extLst>
          </p:cNvPr>
          <p:cNvSpPr/>
          <p:nvPr/>
        </p:nvSpPr>
        <p:spPr>
          <a:xfrm>
            <a:off x="9657707" y="2517169"/>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2" name="Ngay-Tet-Thieu-Nhi-Beat-Hanh-Dung-Tue-Minh-Bach-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407" y="5853952"/>
            <a:ext cx="609600" cy="609600"/>
          </a:xfrm>
          <a:prstGeom prst="rect">
            <a:avLst/>
          </a:prstGeom>
        </p:spPr>
      </p:pic>
      <p:pic>
        <p:nvPicPr>
          <p:cNvPr id="2" name="Picture 1">
            <a:extLst>
              <a:ext uri="{FF2B5EF4-FFF2-40B4-BE49-F238E27FC236}">
                <a16:creationId xmlns:a16="http://schemas.microsoft.com/office/drawing/2014/main" id="{D5E033D5-A1CF-E651-9F9B-347DCF1BE777}"/>
              </a:ext>
            </a:extLst>
          </p:cNvPr>
          <p:cNvPicPr>
            <a:picLocks noChangeAspect="1"/>
          </p:cNvPicPr>
          <p:nvPr/>
        </p:nvPicPr>
        <p:blipFill>
          <a:blip r:embed="rId9"/>
          <a:stretch>
            <a:fillRect/>
          </a:stretch>
        </p:blipFill>
        <p:spPr>
          <a:xfrm>
            <a:off x="1213220" y="749085"/>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audio>
              <p:cMediaNode>
                <p:cTn id="2"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ransition>
    <p:fade/>
  </p:transition>
  <p:timing>
    <p:tnLst>
      <p:par>
        <p:cTn id="1" dur="indefinite" restart="never" nodeType="tmRoot">
          <p:childTnLst>
            <p:audio>
              <p:cMediaNode vol="80000" showWhenStopped="0">
                <p:cTn id="2"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24628" y="1164771"/>
            <a:ext cx="6197600" cy="1641731"/>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Câu 1: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Tính: 4,67 + 16,8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21,57</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22,47</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21,58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21,47</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902857" y="1567543"/>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Câu 2: 0,65 x 7,5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4,855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4,885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4,857</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4,875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2857" y="1480457"/>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3: 85,8 : 7,5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11,33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11,54</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11,4</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11,44</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87171" y="1208314"/>
            <a:ext cx="6916058" cy="1354217"/>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4: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thuận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tiện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2,5 x 5,6 x 4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46</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66</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45</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56</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3" name="Picture 2">
            <a:extLst>
              <a:ext uri="{FF2B5EF4-FFF2-40B4-BE49-F238E27FC236}">
                <a16:creationId xmlns:a16="http://schemas.microsoft.com/office/drawing/2014/main" id="{5A1854EB-1DCB-1D31-A3FD-57A3FA897538}"/>
              </a:ext>
            </a:extLst>
          </p:cNvPr>
          <p:cNvPicPr>
            <a:picLocks noChangeAspect="1"/>
          </p:cNvPicPr>
          <p:nvPr/>
        </p:nvPicPr>
        <p:blipFill>
          <a:blip r:embed="rId3"/>
          <a:stretch>
            <a:fillRect/>
          </a:stretch>
        </p:blipFill>
        <p:spPr>
          <a:xfrm>
            <a:off x="9247169" y="0"/>
            <a:ext cx="2780017" cy="2840982"/>
          </a:xfrm>
          <a:prstGeom prst="rect">
            <a:avLst/>
          </a:prstGeom>
        </p:spPr>
      </p:pic>
      <p:pic>
        <p:nvPicPr>
          <p:cNvPr id="4" name="Picture 3">
            <a:extLst>
              <a:ext uri="{FF2B5EF4-FFF2-40B4-BE49-F238E27FC236}">
                <a16:creationId xmlns:a16="http://schemas.microsoft.com/office/drawing/2014/main" id="{3F0A91A5-EC31-89C0-BE01-52F8DD7901F3}"/>
              </a:ext>
            </a:extLst>
          </p:cNvPr>
          <p:cNvPicPr>
            <a:picLocks noChangeAspect="1"/>
          </p:cNvPicPr>
          <p:nvPr/>
        </p:nvPicPr>
        <p:blipFill>
          <a:blip r:embed="rId4"/>
          <a:stretch>
            <a:fillRect/>
          </a:stretch>
        </p:blipFill>
        <p:spPr>
          <a:xfrm>
            <a:off x="1194077" y="1465487"/>
            <a:ext cx="8583912" cy="1457070"/>
          </a:xfrm>
          <a:prstGeom prst="rect">
            <a:avLst/>
          </a:prstGeom>
        </p:spPr>
      </p:pic>
      <p:pic>
        <p:nvPicPr>
          <p:cNvPr id="7" name="Picture 6">
            <a:extLst>
              <a:ext uri="{FF2B5EF4-FFF2-40B4-BE49-F238E27FC236}">
                <a16:creationId xmlns:a16="http://schemas.microsoft.com/office/drawing/2014/main" id="{B33A7CA2-FE9B-C4D7-6F52-5436B417AC7E}"/>
              </a:ext>
            </a:extLst>
          </p:cNvPr>
          <p:cNvPicPr>
            <a:picLocks noChangeAspect="1"/>
          </p:cNvPicPr>
          <p:nvPr/>
        </p:nvPicPr>
        <p:blipFill>
          <a:blip r:embed="rId5"/>
          <a:stretch>
            <a:fillRect/>
          </a:stretch>
        </p:blipFill>
        <p:spPr>
          <a:xfrm>
            <a:off x="2922047" y="3132999"/>
            <a:ext cx="4560203" cy="163996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algn="just"/>
            <a:r>
              <a:rPr lang="fr-FR" sz="3400" b="1" dirty="0" err="1">
                <a:solidFill>
                  <a:srgbClr val="C00000"/>
                </a:solidFill>
                <a:latin typeface="Arial" panose="020B0604020202020204" pitchFamily="34" charset="0"/>
                <a:cs typeface="Arial" panose="020B0604020202020204" pitchFamily="34" charset="0"/>
              </a:rPr>
              <a:t>Số</a:t>
            </a:r>
            <a:r>
              <a:rPr lang="fr-FR" sz="3400" b="1" dirty="0">
                <a:solidFill>
                  <a:srgbClr val="C00000"/>
                </a:solidFill>
                <a:latin typeface="Arial" panose="020B0604020202020204" pitchFamily="34" charset="0"/>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5" name="Picture 4" descr="A cartoon of a cow&#10;&#10;Description automatically generated">
            <a:extLst>
              <a:ext uri="{FF2B5EF4-FFF2-40B4-BE49-F238E27FC236}">
                <a16:creationId xmlns:a16="http://schemas.microsoft.com/office/drawing/2014/main" id="{301E60E4-B7BC-F362-B5CD-61D760037B2C}"/>
              </a:ext>
            </a:extLst>
          </p:cNvPr>
          <p:cNvPicPr>
            <a:picLocks noChangeAspect="1"/>
          </p:cNvPicPr>
          <p:nvPr/>
        </p:nvPicPr>
        <p:blipFill>
          <a:blip r:embed="rId2" cstate="print">
            <a:clrChange>
              <a:clrFrom>
                <a:srgbClr val="BCEFFF"/>
              </a:clrFrom>
              <a:clrTo>
                <a:srgbClr val="BCEFFF">
                  <a:alpha val="0"/>
                </a:srgbClr>
              </a:clrTo>
            </a:clrChange>
            <a:extLst>
              <a:ext uri="{28A0092B-C50C-407E-A947-70E740481C1C}">
                <a14:useLocalDpi xmlns:a14="http://schemas.microsoft.com/office/drawing/2010/main" val="0"/>
              </a:ext>
            </a:extLst>
          </a:blip>
          <a:stretch>
            <a:fillRect/>
          </a:stretch>
        </p:blipFill>
        <p:spPr>
          <a:xfrm>
            <a:off x="-887278" y="3443858"/>
            <a:ext cx="3698212" cy="3698212"/>
          </a:xfrm>
          <a:prstGeom prst="rect">
            <a:avLst/>
          </a:prstGeom>
        </p:spPr>
      </p:pic>
      <p:sp>
        <p:nvSpPr>
          <p:cNvPr id="3" name="TextBox 2">
            <a:extLst>
              <a:ext uri="{FF2B5EF4-FFF2-40B4-BE49-F238E27FC236}">
                <a16:creationId xmlns:a16="http://schemas.microsoft.com/office/drawing/2014/main" id="{6894FF94-1803-D636-D4F1-F03F83DBB4DD}"/>
              </a:ext>
            </a:extLst>
          </p:cNvPr>
          <p:cNvSpPr txBox="1"/>
          <p:nvPr/>
        </p:nvSpPr>
        <p:spPr>
          <a:xfrm>
            <a:off x="996593" y="1366463"/>
            <a:ext cx="6246688"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51,23 + </a:t>
            </a:r>
            <a:r>
              <a:rPr lang="en-US" sz="3600" b="1" i="0" dirty="0">
                <a:solidFill>
                  <a:srgbClr val="FF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74,9    </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E201D1-103D-B266-9058-412E52BA9E30}"/>
              </a:ext>
            </a:extLst>
          </p:cNvPr>
          <p:cNvSpPr txBox="1"/>
          <p:nvPr/>
        </p:nvSpPr>
        <p:spPr>
          <a:xfrm>
            <a:off x="5342560" y="2640460"/>
            <a:ext cx="603093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 b)            : 3,8 = 21,34</a:t>
            </a:r>
            <a:endParaRPr lang="en-US" sz="36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AE2C2609-8508-3E20-D2D9-0FDB902E66A7}"/>
              </a:ext>
            </a:extLst>
          </p:cNvPr>
          <p:cNvSpPr/>
          <p:nvPr/>
        </p:nvSpPr>
        <p:spPr>
          <a:xfrm>
            <a:off x="3143891" y="1345915"/>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9" name="Rectangle: Rounded Corners 8">
            <a:extLst>
              <a:ext uri="{FF2B5EF4-FFF2-40B4-BE49-F238E27FC236}">
                <a16:creationId xmlns:a16="http://schemas.microsoft.com/office/drawing/2014/main" id="{A15C0D01-7AD6-08AA-02E6-66B8DF6ABC3A}"/>
              </a:ext>
            </a:extLst>
          </p:cNvPr>
          <p:cNvSpPr/>
          <p:nvPr/>
        </p:nvSpPr>
        <p:spPr>
          <a:xfrm>
            <a:off x="5959010" y="2650733"/>
            <a:ext cx="99659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0" name="TextBox 9">
            <a:extLst>
              <a:ext uri="{FF2B5EF4-FFF2-40B4-BE49-F238E27FC236}">
                <a16:creationId xmlns:a16="http://schemas.microsoft.com/office/drawing/2014/main" id="{C0B1C101-9CFA-5F2A-F484-B2C21725ED17}"/>
              </a:ext>
            </a:extLst>
          </p:cNvPr>
          <p:cNvSpPr txBox="1"/>
          <p:nvPr/>
        </p:nvSpPr>
        <p:spPr>
          <a:xfrm>
            <a:off x="678094" y="2558265"/>
            <a:ext cx="4839128" cy="954107"/>
          </a:xfrm>
          <a:prstGeom prst="rect">
            <a:avLst/>
          </a:prstGeom>
          <a:noFill/>
        </p:spPr>
        <p:txBody>
          <a:bodyPr wrap="square" rtlCol="0">
            <a:spAutoFit/>
          </a:bodyPr>
          <a:lstStyle/>
          <a:p>
            <a:pPr algn="just"/>
            <a:r>
              <a:rPr lang="es-ES" sz="2800" b="0" i="0" dirty="0">
                <a:solidFill>
                  <a:srgbClr val="000000"/>
                </a:solidFill>
                <a:effectLst/>
                <a:latin typeface="Cambria" panose="02040503050406030204" pitchFamily="18" charset="0"/>
                <a:ea typeface="Cambria" panose="02040503050406030204" pitchFamily="18" charset="0"/>
              </a:rPr>
              <a:t>74,9 – 51,23 = 23,67</a:t>
            </a:r>
          </a:p>
          <a:p>
            <a:pPr algn="just"/>
            <a:r>
              <a:rPr lang="es-ES" sz="2800" b="0" i="0" dirty="0" err="1">
                <a:solidFill>
                  <a:srgbClr val="000000"/>
                </a:solidFill>
                <a:effectLst/>
                <a:latin typeface="Cambria" panose="02040503050406030204" pitchFamily="18" charset="0"/>
                <a:ea typeface="Cambria" panose="02040503050406030204" pitchFamily="18" charset="0"/>
              </a:rPr>
              <a:t>Vậy</a:t>
            </a:r>
            <a:r>
              <a:rPr lang="es-ES" sz="2800" b="0" i="0" dirty="0">
                <a:solidFill>
                  <a:srgbClr val="000000"/>
                </a:solidFill>
                <a:effectLst/>
                <a:latin typeface="Cambria" panose="02040503050406030204" pitchFamily="18" charset="0"/>
                <a:ea typeface="Cambria" panose="02040503050406030204" pitchFamily="18" charset="0"/>
              </a:rPr>
              <a:t> 51,23 + </a:t>
            </a:r>
            <a:r>
              <a:rPr lang="es-ES" sz="2800" b="1" i="0" dirty="0">
                <a:solidFill>
                  <a:srgbClr val="FF0000"/>
                </a:solidFill>
                <a:effectLst/>
                <a:latin typeface="Cambria" panose="02040503050406030204" pitchFamily="18" charset="0"/>
                <a:ea typeface="Cambria" panose="02040503050406030204" pitchFamily="18" charset="0"/>
              </a:rPr>
              <a:t>23,67</a:t>
            </a:r>
            <a:r>
              <a:rPr lang="es-ES" sz="2800" b="1" i="0" dirty="0">
                <a:solidFill>
                  <a:srgbClr val="000000"/>
                </a:solidFill>
                <a:effectLst/>
                <a:latin typeface="Cambria" panose="02040503050406030204" pitchFamily="18" charset="0"/>
                <a:ea typeface="Cambria" panose="02040503050406030204" pitchFamily="18" charset="0"/>
              </a:rPr>
              <a:t> </a:t>
            </a:r>
            <a:r>
              <a:rPr lang="es-ES" sz="2800" b="0" i="0" dirty="0">
                <a:solidFill>
                  <a:srgbClr val="000000"/>
                </a:solidFill>
                <a:effectLst/>
                <a:latin typeface="Cambria" panose="02040503050406030204" pitchFamily="18" charset="0"/>
                <a:ea typeface="Cambria" panose="02040503050406030204" pitchFamily="18" charset="0"/>
              </a:rPr>
              <a:t>= 74,9     </a:t>
            </a:r>
          </a:p>
        </p:txBody>
      </p:sp>
      <p:sp>
        <p:nvSpPr>
          <p:cNvPr id="11" name="Rectangle: Rounded Corners 10">
            <a:extLst>
              <a:ext uri="{FF2B5EF4-FFF2-40B4-BE49-F238E27FC236}">
                <a16:creationId xmlns:a16="http://schemas.microsoft.com/office/drawing/2014/main" id="{0E9BB561-A625-AE83-4FB7-0834E25E5983}"/>
              </a:ext>
            </a:extLst>
          </p:cNvPr>
          <p:cNvSpPr/>
          <p:nvPr/>
        </p:nvSpPr>
        <p:spPr>
          <a:xfrm>
            <a:off x="3142179" y="1344202"/>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23,67</a:t>
            </a:r>
          </a:p>
        </p:txBody>
      </p:sp>
      <p:sp>
        <p:nvSpPr>
          <p:cNvPr id="12" name="TextBox 11">
            <a:extLst>
              <a:ext uri="{FF2B5EF4-FFF2-40B4-BE49-F238E27FC236}">
                <a16:creationId xmlns:a16="http://schemas.microsoft.com/office/drawing/2014/main" id="{7A75A1CC-1EA6-2E18-A98F-F31DCA54372F}"/>
              </a:ext>
            </a:extLst>
          </p:cNvPr>
          <p:cNvSpPr txBox="1"/>
          <p:nvPr/>
        </p:nvSpPr>
        <p:spPr>
          <a:xfrm>
            <a:off x="5671334" y="3606229"/>
            <a:ext cx="4839128" cy="954107"/>
          </a:xfrm>
          <a:prstGeom prst="rect">
            <a:avLst/>
          </a:prstGeom>
          <a:noFill/>
        </p:spPr>
        <p:txBody>
          <a:bodyPr wrap="square" rtlCol="0">
            <a:spAutoFit/>
          </a:bodyPr>
          <a:lstStyle/>
          <a:p>
            <a:r>
              <a:rPr lang="es-ES" sz="2800" dirty="0">
                <a:latin typeface="Cambria" panose="02040503050406030204" pitchFamily="18" charset="0"/>
                <a:ea typeface="Cambria" panose="02040503050406030204" pitchFamily="18" charset="0"/>
              </a:rPr>
              <a:t>21,34 × 3,8 = 81,092</a:t>
            </a:r>
          </a:p>
          <a:p>
            <a:r>
              <a:rPr lang="es-ES" sz="2800" dirty="0" err="1">
                <a:latin typeface="Cambria" panose="02040503050406030204" pitchFamily="18" charset="0"/>
                <a:ea typeface="Cambria" panose="02040503050406030204" pitchFamily="18" charset="0"/>
              </a:rPr>
              <a:t>Vậy</a:t>
            </a:r>
            <a:r>
              <a:rPr lang="es-ES" sz="2800" dirty="0">
                <a:latin typeface="Cambria" panose="02040503050406030204" pitchFamily="18" charset="0"/>
                <a:ea typeface="Cambria" panose="02040503050406030204" pitchFamily="18" charset="0"/>
              </a:rPr>
              <a:t> </a:t>
            </a:r>
            <a:r>
              <a:rPr lang="es-ES" sz="2800" b="1" dirty="0">
                <a:solidFill>
                  <a:srgbClr val="FF0000"/>
                </a:solidFill>
                <a:latin typeface="Cambria" panose="02040503050406030204" pitchFamily="18" charset="0"/>
                <a:ea typeface="Cambria" panose="02040503050406030204" pitchFamily="18" charset="0"/>
              </a:rPr>
              <a:t>81,092</a:t>
            </a:r>
            <a:r>
              <a:rPr lang="es-ES" sz="2800" dirty="0">
                <a:latin typeface="Cambria" panose="02040503050406030204" pitchFamily="18" charset="0"/>
                <a:ea typeface="Cambria" panose="02040503050406030204" pitchFamily="18" charset="0"/>
              </a:rPr>
              <a:t> : 3,8 = 21,34</a:t>
            </a:r>
          </a:p>
        </p:txBody>
      </p:sp>
      <p:sp>
        <p:nvSpPr>
          <p:cNvPr id="13" name="Rectangle: Rounded Corners 12">
            <a:extLst>
              <a:ext uri="{FF2B5EF4-FFF2-40B4-BE49-F238E27FC236}">
                <a16:creationId xmlns:a16="http://schemas.microsoft.com/office/drawing/2014/main" id="{077572DA-F8B3-34CA-781F-2137A8A15B09}"/>
              </a:ext>
            </a:extLst>
          </p:cNvPr>
          <p:cNvSpPr/>
          <p:nvPr/>
        </p:nvSpPr>
        <p:spPr>
          <a:xfrm>
            <a:off x="5967572" y="2638746"/>
            <a:ext cx="1101047" cy="65925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81,092</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Hoàn</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bảng</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sau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theo</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mẫu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graphicFrame>
        <p:nvGraphicFramePr>
          <p:cNvPr id="3" name="Table 2">
            <a:extLst>
              <a:ext uri="{FF2B5EF4-FFF2-40B4-BE49-F238E27FC236}">
                <a16:creationId xmlns:a16="http://schemas.microsoft.com/office/drawing/2014/main" id="{84364ADB-E4E5-7529-406F-5E76E595FAA3}"/>
              </a:ext>
            </a:extLst>
          </p:cNvPr>
          <p:cNvGraphicFramePr>
            <a:graphicFrameLocks noGrp="1"/>
          </p:cNvGraphicFramePr>
          <p:nvPr>
            <p:extLst>
              <p:ext uri="{D42A27DB-BD31-4B8C-83A1-F6EECF244321}">
                <p14:modId xmlns:p14="http://schemas.microsoft.com/office/powerpoint/2010/main" val="1683973544"/>
              </p:ext>
            </p:extLst>
          </p:nvPr>
        </p:nvGraphicFramePr>
        <p:xfrm>
          <a:off x="914401" y="1373564"/>
          <a:ext cx="10746769" cy="2828567"/>
        </p:xfrm>
        <a:graphic>
          <a:graphicData uri="http://schemas.openxmlformats.org/drawingml/2006/table">
            <a:tbl>
              <a:tblPr/>
              <a:tblGrid>
                <a:gridCol w="1756835">
                  <a:extLst>
                    <a:ext uri="{9D8B030D-6E8A-4147-A177-3AD203B41FA5}">
                      <a16:colId xmlns:a16="http://schemas.microsoft.com/office/drawing/2014/main" val="2232088337"/>
                    </a:ext>
                  </a:extLst>
                </a:gridCol>
                <a:gridCol w="1345325">
                  <a:extLst>
                    <a:ext uri="{9D8B030D-6E8A-4147-A177-3AD203B41FA5}">
                      <a16:colId xmlns:a16="http://schemas.microsoft.com/office/drawing/2014/main" val="3347885549"/>
                    </a:ext>
                  </a:extLst>
                </a:gridCol>
                <a:gridCol w="1345325">
                  <a:extLst>
                    <a:ext uri="{9D8B030D-6E8A-4147-A177-3AD203B41FA5}">
                      <a16:colId xmlns:a16="http://schemas.microsoft.com/office/drawing/2014/main" val="2466191987"/>
                    </a:ext>
                  </a:extLst>
                </a:gridCol>
                <a:gridCol w="1345325">
                  <a:extLst>
                    <a:ext uri="{9D8B030D-6E8A-4147-A177-3AD203B41FA5}">
                      <a16:colId xmlns:a16="http://schemas.microsoft.com/office/drawing/2014/main" val="1637226481"/>
                    </a:ext>
                  </a:extLst>
                </a:gridCol>
                <a:gridCol w="4953959">
                  <a:extLst>
                    <a:ext uri="{9D8B030D-6E8A-4147-A177-3AD203B41FA5}">
                      <a16:colId xmlns:a16="http://schemas.microsoft.com/office/drawing/2014/main" val="1627686763"/>
                    </a:ext>
                  </a:extLst>
                </a:gridCol>
              </a:tblGrid>
              <a:tr h="577259">
                <a:tc>
                  <a:txBody>
                    <a:bodyPr/>
                    <a:lstStyle/>
                    <a:p>
                      <a:pPr algn="ctr"/>
                      <a:r>
                        <a:rPr lang="en-US" sz="2400" dirty="0">
                          <a:solidFill>
                            <a:srgbClr val="000000"/>
                          </a:solidFill>
                          <a:effectLst/>
                        </a:rPr>
                        <a:t> </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1</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a:solidFill>
                            <a:srgbClr val="000000"/>
                          </a:solidFill>
                          <a:effectLst/>
                        </a:rPr>
                        <a:t>Đo lần 2</a:t>
                      </a:r>
                      <a:endParaRPr lang="en-US" sz="240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3</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rPr>
                        <a:t>Lượng mưa trung bình</a:t>
                      </a:r>
                      <a:endParaRPr lang="vi-VN"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050954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a:t>
                      </a:r>
                      <a:r>
                        <a:rPr lang="en-US" sz="2400" b="1" dirty="0" err="1">
                          <a:solidFill>
                            <a:srgbClr val="000000"/>
                          </a:solidFill>
                          <a:effectLst/>
                        </a:rPr>
                        <a:t>Một</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15,4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22,1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16,5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057188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Hai</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15,6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18,9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12,3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501710"/>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Ba</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23,5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32,7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21,8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732606"/>
                  </a:ext>
                </a:extLst>
              </a:tr>
            </a:tbl>
          </a:graphicData>
        </a:graphic>
      </p:graphicFrame>
      <p:sp>
        <p:nvSpPr>
          <p:cNvPr id="11" name="Rectangle: Rounded Corners 10">
            <a:extLst>
              <a:ext uri="{FF2B5EF4-FFF2-40B4-BE49-F238E27FC236}">
                <a16:creationId xmlns:a16="http://schemas.microsoft.com/office/drawing/2014/main" id="{92B7EF04-528E-30F5-C840-58429BEB80B0}"/>
              </a:ext>
            </a:extLst>
          </p:cNvPr>
          <p:cNvSpPr/>
          <p:nvPr/>
        </p:nvSpPr>
        <p:spPr>
          <a:xfrm>
            <a:off x="7900827" y="2774024"/>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15,6 mm</a:t>
            </a:r>
          </a:p>
        </p:txBody>
      </p:sp>
      <p:sp>
        <p:nvSpPr>
          <p:cNvPr id="12" name="TextBox 11">
            <a:extLst>
              <a:ext uri="{FF2B5EF4-FFF2-40B4-BE49-F238E27FC236}">
                <a16:creationId xmlns:a16="http://schemas.microsoft.com/office/drawing/2014/main" id="{F619ED70-4A9D-8B7B-22B3-D23C7DAD9C22}"/>
              </a:ext>
            </a:extLst>
          </p:cNvPr>
          <p:cNvSpPr txBox="1"/>
          <p:nvPr/>
        </p:nvSpPr>
        <p:spPr>
          <a:xfrm>
            <a:off x="1448657" y="418158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Hai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(15,6 + 18,9 + 12,3) : 3 = 15,6 (mm)</a:t>
            </a:r>
          </a:p>
        </p:txBody>
      </p:sp>
      <p:sp>
        <p:nvSpPr>
          <p:cNvPr id="13" name="TextBox 12">
            <a:extLst>
              <a:ext uri="{FF2B5EF4-FFF2-40B4-BE49-F238E27FC236}">
                <a16:creationId xmlns:a16="http://schemas.microsoft.com/office/drawing/2014/main" id="{BBD9EB1F-AA95-C1A6-F7BD-0C4097F0262F}"/>
              </a:ext>
            </a:extLst>
          </p:cNvPr>
          <p:cNvSpPr txBox="1"/>
          <p:nvPr/>
        </p:nvSpPr>
        <p:spPr>
          <a:xfrm>
            <a:off x="1500028" y="521927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Ba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(23,5 + 32,7 + 21,8) : 3 = 26 (mm)</a:t>
            </a:r>
          </a:p>
        </p:txBody>
      </p:sp>
      <p:sp>
        <p:nvSpPr>
          <p:cNvPr id="14" name="Rectangle: Rounded Corners 13">
            <a:extLst>
              <a:ext uri="{FF2B5EF4-FFF2-40B4-BE49-F238E27FC236}">
                <a16:creationId xmlns:a16="http://schemas.microsoft.com/office/drawing/2014/main" id="{FA62B9B4-4155-B36B-E299-C4226B7D8DEF}"/>
              </a:ext>
            </a:extLst>
          </p:cNvPr>
          <p:cNvSpPr/>
          <p:nvPr/>
        </p:nvSpPr>
        <p:spPr>
          <a:xfrm>
            <a:off x="7952198" y="3554860"/>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26 mm</a:t>
            </a:r>
          </a:p>
        </p:txBody>
      </p:sp>
    </p:spTree>
    <p:extLst>
      <p:ext uri="{BB962C8B-B14F-4D97-AF65-F5344CB8AC3E}">
        <p14:creationId xmlns:p14="http://schemas.microsoft.com/office/powerpoint/2010/main" val="2170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arn(inVertic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arn(inVertic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1179</TotalTime>
  <Words>702</Words>
  <Application>Microsoft Office PowerPoint</Application>
  <PresentationFormat>Widescreen</PresentationFormat>
  <Paragraphs>107</Paragraphs>
  <Slides>16</Slides>
  <Notes>1</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thaom</dc:creator>
  <dc:description>9Slide.vn</dc:description>
  <cp:lastModifiedBy>Thao Dao Thi Thu</cp:lastModifiedBy>
  <cp:revision>18</cp:revision>
  <dcterms:created xsi:type="dcterms:W3CDTF">2023-12-15T11:40:22Z</dcterms:created>
  <dcterms:modified xsi:type="dcterms:W3CDTF">2024-11-21T03:26:44Z</dcterms:modified>
  <cp:category>9Slide.vn</cp:category>
</cp:coreProperties>
</file>