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96" r:id="rId2"/>
    <p:sldMasterId id="2147483702" r:id="rId3"/>
  </p:sldMasterIdLst>
  <p:notesMasterIdLst>
    <p:notesMasterId r:id="rId43"/>
  </p:notesMasterIdLst>
  <p:sldIdLst>
    <p:sldId id="257" r:id="rId4"/>
    <p:sldId id="314" r:id="rId5"/>
    <p:sldId id="258" r:id="rId6"/>
    <p:sldId id="256" r:id="rId7"/>
    <p:sldId id="299" r:id="rId8"/>
    <p:sldId id="261" r:id="rId9"/>
    <p:sldId id="259" r:id="rId10"/>
    <p:sldId id="262" r:id="rId11"/>
    <p:sldId id="315" r:id="rId12"/>
    <p:sldId id="316" r:id="rId13"/>
    <p:sldId id="304" r:id="rId14"/>
    <p:sldId id="307" r:id="rId15"/>
    <p:sldId id="317" r:id="rId16"/>
    <p:sldId id="318" r:id="rId17"/>
    <p:sldId id="319" r:id="rId18"/>
    <p:sldId id="320" r:id="rId19"/>
    <p:sldId id="321" r:id="rId20"/>
    <p:sldId id="322" r:id="rId21"/>
    <p:sldId id="323" r:id="rId22"/>
    <p:sldId id="309" r:id="rId23"/>
    <p:sldId id="269" r:id="rId24"/>
    <p:sldId id="324" r:id="rId25"/>
    <p:sldId id="325" r:id="rId26"/>
    <p:sldId id="326" r:id="rId27"/>
    <p:sldId id="327" r:id="rId28"/>
    <p:sldId id="562" r:id="rId29"/>
    <p:sldId id="310" r:id="rId30"/>
    <p:sldId id="564" r:id="rId31"/>
    <p:sldId id="565" r:id="rId32"/>
    <p:sldId id="566" r:id="rId33"/>
    <p:sldId id="567" r:id="rId34"/>
    <p:sldId id="313" r:id="rId35"/>
    <p:sldId id="568" r:id="rId36"/>
    <p:sldId id="569" r:id="rId37"/>
    <p:sldId id="570" r:id="rId38"/>
    <p:sldId id="571" r:id="rId39"/>
    <p:sldId id="267" r:id="rId40"/>
    <p:sldId id="328" r:id="rId41"/>
    <p:sldId id="563" r:id="rId42"/>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80348" autoAdjust="0"/>
  </p:normalViewPr>
  <p:slideViewPr>
    <p:cSldViewPr>
      <p:cViewPr varScale="1">
        <p:scale>
          <a:sx n="44" d="100"/>
          <a:sy n="44" d="100"/>
        </p:scale>
        <p:origin x="773"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tableStyles" Target="tableStyle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notesMaster" Target="notesMasters/notesMaster1.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theme" Target="theme/theme1.xml"/><Relationship Id="rId20" Type="http://schemas.openxmlformats.org/officeDocument/2006/relationships/slide" Target="slides/slide17.xml"/><Relationship Id="rId41"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8A42725-AD52-417D-A32E-D61EFB7E857B}" type="datetimeFigureOut">
              <a:rPr lang="en-US" smtClean="0"/>
              <a:t>11/18/2024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D348A16-81D9-4547-85AD-1A17D43D027A}" type="slidenum">
              <a:rPr lang="en-US" smtClean="0"/>
              <a:t>‹#›</a:t>
            </a:fld>
            <a:endParaRPr lang="en-US"/>
          </a:p>
        </p:txBody>
      </p:sp>
    </p:spTree>
    <p:extLst>
      <p:ext uri="{BB962C8B-B14F-4D97-AF65-F5344CB8AC3E}">
        <p14:creationId xmlns:p14="http://schemas.microsoft.com/office/powerpoint/2010/main" val="5005600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800" dirty="0">
                <a:effectLst/>
                <a:latin typeface="Times New Roman" panose="02020603050405020304" pitchFamily="18" charset="0"/>
                <a:ea typeface="Times New Roman" panose="02020603050405020304" pitchFamily="18" charset="0"/>
              </a:rPr>
              <a:t>Nguồn năng lượng chất đốt có nhiều lợi ích trong cuộc sống. Tuy nhiên, nguồn năng lượng chất đốt không phải là vô tận. Vậy cần sử dụng chúng như thế nào cho an toàn và tiết kiệm?</a:t>
            </a:r>
            <a:endParaRPr lang="en-US" sz="1800" dirty="0">
              <a:effectLst/>
              <a:latin typeface="Times New Roman" panose="02020603050405020304" pitchFamily="18" charset="0"/>
              <a:ea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2D348A16-81D9-4547-85AD-1A17D43D027A}" type="slidenum">
              <a:rPr lang="en-US" smtClean="0"/>
              <a:t>4</a:t>
            </a:fld>
            <a:endParaRPr lang="en-US"/>
          </a:p>
        </p:txBody>
      </p:sp>
    </p:spTree>
    <p:extLst>
      <p:ext uri="{BB962C8B-B14F-4D97-AF65-F5344CB8AC3E}">
        <p14:creationId xmlns:p14="http://schemas.microsoft.com/office/powerpoint/2010/main" val="23523524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dirty="0" err="1" smtClean="0"/>
              <a:t>Gợi</a:t>
            </a:r>
            <a:r>
              <a:rPr lang="en-US" sz="1200" b="1" baseline="0" dirty="0" smtClean="0"/>
              <a:t> ý: </a:t>
            </a:r>
            <a:r>
              <a:rPr lang="vi-VN" sz="1200" b="1" dirty="0" smtClean="0"/>
              <a:t>Năng lượng chất đốt mà gia đình bạn sử dụng?</a:t>
            </a:r>
            <a:endParaRPr lang="en-US" sz="1200" b="1"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vi-VN" sz="1200" b="1" dirty="0" smtClean="0">
                <a:solidFill>
                  <a:prstClr val="black"/>
                </a:solidFill>
              </a:rPr>
              <a:t>Những việc bạn và gia đình đã làm để tiết kiệm năng lượng chất đốt?</a:t>
            </a:r>
            <a:endParaRPr kumimoji="0" lang="en-US" sz="1200" b="1" i="0" u="none" strike="noStrike" kern="1200" cap="none" spc="0" normalizeH="0" baseline="0" noProof="0" dirty="0" smtClean="0">
              <a:ln>
                <a:noFill/>
              </a:ln>
              <a:solidFill>
                <a:prstClr val="black"/>
              </a:solidFill>
              <a:effectLst/>
              <a:uLnTx/>
              <a:uFillTx/>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2D348A16-81D9-4547-85AD-1A17D43D027A}" type="slidenum">
              <a:rPr lang="en-US" smtClean="0"/>
              <a:t>26</a:t>
            </a:fld>
            <a:endParaRPr lang="en-US"/>
          </a:p>
        </p:txBody>
      </p:sp>
    </p:spTree>
    <p:extLst>
      <p:ext uri="{BB962C8B-B14F-4D97-AF65-F5344CB8AC3E}">
        <p14:creationId xmlns:p14="http://schemas.microsoft.com/office/powerpoint/2010/main" val="35732593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404750536"/>
      </p:ext>
    </p:extLst>
  </p:cSld>
  <p:clrMapOvr>
    <a:masterClrMapping/>
  </p:clrMapOvr>
  <p:transition>
    <p:wip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1257300" y="9534526"/>
            <a:ext cx="4114800" cy="547688"/>
          </a:xfrm>
          <a:prstGeom prst="rect">
            <a:avLst/>
          </a:prstGeom>
        </p:spPr>
        <p:txBody>
          <a:bodyPr/>
          <a:lstStyle/>
          <a:p>
            <a:pPr defTabSz="1371600">
              <a:defRPr/>
            </a:pPr>
            <a:fld id="{D997B5FA-0921-464F-AAE1-844C04324D75}" type="datetimeFigureOut">
              <a:rPr lang="zh-CN" altLang="en-US" smtClean="0">
                <a:solidFill>
                  <a:prstClr val="black">
                    <a:tint val="75000"/>
                  </a:prstClr>
                </a:solidFill>
                <a:ea typeface="字魂107号-萌趣欢乐体" panose="00000500000000000000" pitchFamily="2" charset="-122"/>
              </a:rPr>
              <a:pPr defTabSz="1371600">
                <a:defRPr/>
              </a:pPr>
              <a:t>2024/11/18</a:t>
            </a:fld>
            <a:endParaRPr lang="zh-CN" altLang="en-US">
              <a:solidFill>
                <a:prstClr val="black">
                  <a:tint val="75000"/>
                </a:prstClr>
              </a:solidFill>
              <a:ea typeface="字魂107号-萌趣欢乐体" panose="00000500000000000000" pitchFamily="2" charset="-122"/>
            </a:endParaRPr>
          </a:p>
        </p:txBody>
      </p:sp>
      <p:sp>
        <p:nvSpPr>
          <p:cNvPr id="3" name="页脚占位符 2"/>
          <p:cNvSpPr>
            <a:spLocks noGrp="1"/>
          </p:cNvSpPr>
          <p:nvPr>
            <p:ph type="ftr" sz="quarter" idx="11"/>
          </p:nvPr>
        </p:nvSpPr>
        <p:spPr>
          <a:xfrm>
            <a:off x="6057900" y="9534526"/>
            <a:ext cx="6172200" cy="547688"/>
          </a:xfrm>
          <a:prstGeom prst="rect">
            <a:avLst/>
          </a:prstGeom>
        </p:spPr>
        <p:txBody>
          <a:bodyPr/>
          <a:lstStyle/>
          <a:p>
            <a:pPr algn="ctr" defTabSz="1371600">
              <a:defRPr/>
            </a:pPr>
            <a:endParaRPr lang="zh-CN" altLang="en-US">
              <a:solidFill>
                <a:prstClr val="black">
                  <a:tint val="75000"/>
                </a:prstClr>
              </a:solidFill>
              <a:ea typeface="字魂107号-萌趣欢乐体" panose="00000500000000000000" pitchFamily="2" charset="-122"/>
            </a:endParaRPr>
          </a:p>
        </p:txBody>
      </p:sp>
      <p:sp>
        <p:nvSpPr>
          <p:cNvPr id="4" name="灯片编号占位符 3"/>
          <p:cNvSpPr>
            <a:spLocks noGrp="1"/>
          </p:cNvSpPr>
          <p:nvPr>
            <p:ph type="sldNum" sz="quarter" idx="12"/>
          </p:nvPr>
        </p:nvSpPr>
        <p:spPr>
          <a:xfrm>
            <a:off x="12915900" y="9534526"/>
            <a:ext cx="4114800" cy="547688"/>
          </a:xfrm>
          <a:prstGeom prst="rect">
            <a:avLst/>
          </a:prstGeom>
        </p:spPr>
        <p:txBody>
          <a:bodyPr/>
          <a:lstStyle/>
          <a:p>
            <a:pPr algn="r" defTabSz="1371600">
              <a:defRPr/>
            </a:pPr>
            <a:fld id="{565CE74E-AB26-4998-AD42-012C4C1AD076}" type="slidenum">
              <a:rPr lang="zh-CN" altLang="en-US" smtClean="0">
                <a:solidFill>
                  <a:prstClr val="black">
                    <a:tint val="75000"/>
                  </a:prstClr>
                </a:solidFill>
                <a:ea typeface="字魂107号-萌趣欢乐体" panose="00000500000000000000" pitchFamily="2" charset="-122"/>
              </a:rPr>
              <a:pPr algn="r" defTabSz="1371600">
                <a:defRPr/>
              </a:pPr>
              <a:t>‹#›</a:t>
            </a:fld>
            <a:endParaRPr lang="zh-CN" altLang="en-US">
              <a:solidFill>
                <a:prstClr val="black">
                  <a:tint val="75000"/>
                </a:prstClr>
              </a:solidFill>
              <a:ea typeface="字魂107号-萌趣欢乐体" panose="00000500000000000000" pitchFamily="2" charset="-122"/>
            </a:endParaRPr>
          </a:p>
        </p:txBody>
      </p:sp>
    </p:spTree>
    <p:extLst>
      <p:ext uri="{BB962C8B-B14F-4D97-AF65-F5344CB8AC3E}">
        <p14:creationId xmlns:p14="http://schemas.microsoft.com/office/powerpoint/2010/main" val="3933936925"/>
      </p:ext>
    </p:extLst>
  </p:cSld>
  <p:clrMapOvr>
    <a:masterClrMapping/>
  </p:clrMapOvr>
  <p:transition>
    <p:wip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sp>
        <p:nvSpPr>
          <p:cNvPr id="8" name="矩形 7"/>
          <p:cNvSpPr/>
          <p:nvPr userDrawn="1"/>
        </p:nvSpPr>
        <p:spPr>
          <a:xfrm>
            <a:off x="0" y="0"/>
            <a:ext cx="18288000" cy="10287000"/>
          </a:xfrm>
          <a:prstGeom prst="rect">
            <a:avLst/>
          </a:prstGeom>
          <a:solidFill>
            <a:srgbClr val="F6AB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defRPr/>
            </a:pPr>
            <a:endParaRPr kumimoji="0" lang="zh-CN" altLang="en-US" sz="2700" b="0" i="0" u="none" strike="noStrike" kern="1200" cap="none" spc="0" normalizeH="0" baseline="0" noProof="0" dirty="0">
              <a:ln>
                <a:noFill/>
              </a:ln>
              <a:solidFill>
                <a:prstClr val="white"/>
              </a:solidFill>
              <a:effectLst/>
              <a:uLnTx/>
              <a:uFillTx/>
              <a:latin typeface="Calibri" panose="020F0502020204030204"/>
              <a:ea typeface="字魂107号-萌趣欢乐体" panose="00000500000000000000" pitchFamily="2" charset="-122"/>
              <a:cs typeface="+mn-cs"/>
            </a:endParaRPr>
          </a:p>
        </p:txBody>
      </p:sp>
      <p:pic>
        <p:nvPicPr>
          <p:cNvPr id="9" name="图片 8"/>
          <p:cNvPicPr>
            <a:picLocks noChangeAspect="1"/>
          </p:cNvPicPr>
          <p:nvPr userDrawn="1"/>
        </p:nvPicPr>
        <p:blipFill rotWithShape="1">
          <a:blip r:embed="rId2" cstate="print">
            <a:duotone>
              <a:schemeClr val="bg2">
                <a:shade val="45000"/>
                <a:satMod val="135000"/>
              </a:schemeClr>
              <a:prstClr val="white"/>
            </a:duotone>
            <a:extLst>
              <a:ext uri="{BEBA8EAE-BF5A-486C-A8C5-ECC9F3942E4B}">
                <a14:imgProps xmlns:a14="http://schemas.microsoft.com/office/drawing/2010/main">
                  <a14:imgLayer r:embed="rId3">
                    <a14:imgEffect>
                      <a14:colorTemperature colorTemp="4700"/>
                    </a14:imgEffect>
                    <a14:imgEffect>
                      <a14:saturation sat="200000"/>
                    </a14:imgEffect>
                  </a14:imgLayer>
                </a14:imgProps>
              </a:ext>
              <a:ext uri="{28A0092B-C50C-407E-A947-70E740481C1C}">
                <a14:useLocalDpi xmlns:a14="http://schemas.microsoft.com/office/drawing/2010/main" val="0"/>
              </a:ext>
            </a:extLst>
          </a:blip>
          <a:srcRect l="6527" t="8760" r="9459" b="11091"/>
          <a:stretch>
            <a:fillRect/>
          </a:stretch>
        </p:blipFill>
        <p:spPr>
          <a:xfrm rot="16200000">
            <a:off x="3460982" y="-3618993"/>
            <a:ext cx="10202783" cy="17440764"/>
          </a:xfrm>
          <a:prstGeom prst="rect">
            <a:avLst/>
          </a:prstGeom>
        </p:spPr>
      </p:pic>
    </p:spTree>
    <p:extLst>
      <p:ext uri="{BB962C8B-B14F-4D97-AF65-F5344CB8AC3E}">
        <p14:creationId xmlns:p14="http://schemas.microsoft.com/office/powerpoint/2010/main" val="3964697844"/>
      </p:ext>
    </p:extLst>
  </p:cSld>
  <p:clrMapOvr>
    <a:masterClrMapping/>
  </p:clrMapOvr>
  <p:transition>
    <p:wip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内容与标题">
    <p:spTree>
      <p:nvGrpSpPr>
        <p:cNvPr id="1" name=""/>
        <p:cNvGrpSpPr/>
        <p:nvPr/>
      </p:nvGrpSpPr>
      <p:grpSpPr>
        <a:xfrm>
          <a:off x="0" y="0"/>
          <a:ext cx="0" cy="0"/>
          <a:chOff x="0" y="0"/>
          <a:chExt cx="0" cy="0"/>
        </a:xfrm>
      </p:grpSpPr>
      <p:sp>
        <p:nvSpPr>
          <p:cNvPr id="8" name="矩形 7"/>
          <p:cNvSpPr/>
          <p:nvPr userDrawn="1"/>
        </p:nvSpPr>
        <p:spPr>
          <a:xfrm>
            <a:off x="0" y="0"/>
            <a:ext cx="18288000" cy="10287000"/>
          </a:xfrm>
          <a:prstGeom prst="rect">
            <a:avLst/>
          </a:prstGeom>
          <a:solidFill>
            <a:srgbClr val="F6AB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defRPr/>
            </a:pPr>
            <a:endParaRPr kumimoji="0" lang="zh-CN" altLang="en-US" sz="2700" b="0" i="0" u="none" strike="noStrike" kern="1200" cap="none" spc="0" normalizeH="0" baseline="0" noProof="0" dirty="0">
              <a:ln>
                <a:noFill/>
              </a:ln>
              <a:solidFill>
                <a:prstClr val="white"/>
              </a:solidFill>
              <a:effectLst/>
              <a:uLnTx/>
              <a:uFillTx/>
              <a:latin typeface="Calibri" panose="020F0502020204030204"/>
              <a:ea typeface="字魂107号-萌趣欢乐体" panose="00000500000000000000" pitchFamily="2" charset="-122"/>
              <a:cs typeface="+mn-cs"/>
            </a:endParaRPr>
          </a:p>
        </p:txBody>
      </p:sp>
      <p:pic>
        <p:nvPicPr>
          <p:cNvPr id="9" name="图片 8"/>
          <p:cNvPicPr>
            <a:picLocks noChangeAspect="1"/>
          </p:cNvPicPr>
          <p:nvPr userDrawn="1"/>
        </p:nvPicPr>
        <p:blipFill rotWithShape="1">
          <a:blip r:embed="rId2" cstate="print">
            <a:extLst>
              <a:ext uri="{28A0092B-C50C-407E-A947-70E740481C1C}">
                <a14:useLocalDpi xmlns:a14="http://schemas.microsoft.com/office/drawing/2010/main" val="0"/>
              </a:ext>
            </a:extLst>
          </a:blip>
          <a:srcRect l="6527" t="8760" r="9459" b="11091"/>
          <a:stretch>
            <a:fillRect/>
          </a:stretch>
        </p:blipFill>
        <p:spPr>
          <a:xfrm rot="16200000">
            <a:off x="3460982" y="-3618993"/>
            <a:ext cx="10202783" cy="17440764"/>
          </a:xfrm>
          <a:prstGeom prst="rect">
            <a:avLst/>
          </a:prstGeom>
        </p:spPr>
      </p:pic>
    </p:spTree>
    <p:extLst>
      <p:ext uri="{BB962C8B-B14F-4D97-AF65-F5344CB8AC3E}">
        <p14:creationId xmlns:p14="http://schemas.microsoft.com/office/powerpoint/2010/main" val="2533164284"/>
      </p:ext>
    </p:extLst>
  </p:cSld>
  <p:clrMapOvr>
    <a:masterClrMapping/>
  </p:clrMapOvr>
  <p:transition>
    <p:wip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
        <p:nvSpPr>
          <p:cNvPr id="3" name="矩形 7"/>
          <p:cNvSpPr/>
          <p:nvPr userDrawn="1"/>
        </p:nvSpPr>
        <p:spPr>
          <a:xfrm>
            <a:off x="0" y="0"/>
            <a:ext cx="18288000" cy="10287000"/>
          </a:xfrm>
          <a:prstGeom prst="rect">
            <a:avLst/>
          </a:prstGeom>
          <a:solidFill>
            <a:srgbClr val="F6AB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defRPr/>
            </a:pPr>
            <a:endParaRPr kumimoji="0" lang="zh-CN" altLang="en-US" sz="2700" b="0" i="0" u="none" strike="noStrike" kern="1200" cap="none" spc="0" normalizeH="0" baseline="0" noProof="0" dirty="0">
              <a:ln>
                <a:noFill/>
              </a:ln>
              <a:solidFill>
                <a:prstClr val="white"/>
              </a:solidFill>
              <a:effectLst/>
              <a:uLnTx/>
              <a:uFillTx/>
              <a:latin typeface="Calibri" panose="020F0502020204030204"/>
              <a:ea typeface="字魂107号-萌趣欢乐体" panose="00000500000000000000" pitchFamily="2" charset="-122"/>
              <a:cs typeface="+mn-cs"/>
            </a:endParaRPr>
          </a:p>
        </p:txBody>
      </p:sp>
      <p:pic>
        <p:nvPicPr>
          <p:cNvPr id="10" name="图片 13"/>
          <p:cNvPicPr>
            <a:picLocks noChangeAspect="1"/>
          </p:cNvPicPr>
          <p:nvPr userDrawn="1"/>
        </p:nvPicPr>
        <p:blipFill rotWithShape="1">
          <a:blip r:embed="rId2" cstate="print">
            <a:extLst>
              <a:ext uri="{28A0092B-C50C-407E-A947-70E740481C1C}">
                <a14:useLocalDpi xmlns:a14="http://schemas.microsoft.com/office/drawing/2010/main" val="0"/>
              </a:ext>
            </a:extLst>
          </a:blip>
          <a:srcRect b="29635"/>
          <a:stretch>
            <a:fillRect/>
          </a:stretch>
        </p:blipFill>
        <p:spPr>
          <a:xfrm rot="8225332">
            <a:off x="6013712" y="7415363"/>
            <a:ext cx="3570132" cy="3773801"/>
          </a:xfrm>
          <a:prstGeom prst="rect">
            <a:avLst/>
          </a:prstGeom>
        </p:spPr>
      </p:pic>
      <p:pic>
        <p:nvPicPr>
          <p:cNvPr id="9" name="图片 13"/>
          <p:cNvPicPr>
            <a:picLocks noChangeAspect="1"/>
          </p:cNvPicPr>
          <p:nvPr userDrawn="1"/>
        </p:nvPicPr>
        <p:blipFill rotWithShape="1">
          <a:blip r:embed="rId2" cstate="print">
            <a:extLst>
              <a:ext uri="{28A0092B-C50C-407E-A947-70E740481C1C}">
                <a14:useLocalDpi xmlns:a14="http://schemas.microsoft.com/office/drawing/2010/main" val="0"/>
              </a:ext>
            </a:extLst>
          </a:blip>
          <a:srcRect b="29635"/>
          <a:stretch>
            <a:fillRect/>
          </a:stretch>
        </p:blipFill>
        <p:spPr>
          <a:xfrm>
            <a:off x="-88151" y="7626379"/>
            <a:ext cx="3570132" cy="3773801"/>
          </a:xfrm>
          <a:prstGeom prst="rect">
            <a:avLst/>
          </a:prstGeom>
        </p:spPr>
      </p:pic>
      <p:pic>
        <p:nvPicPr>
          <p:cNvPr id="6" name="图片 13"/>
          <p:cNvPicPr>
            <a:picLocks noChangeAspect="1"/>
          </p:cNvPicPr>
          <p:nvPr userDrawn="1"/>
        </p:nvPicPr>
        <p:blipFill rotWithShape="1">
          <a:blip r:embed="rId2" cstate="print">
            <a:extLst>
              <a:ext uri="{28A0092B-C50C-407E-A947-70E740481C1C}">
                <a14:useLocalDpi xmlns:a14="http://schemas.microsoft.com/office/drawing/2010/main" val="0"/>
              </a:ext>
            </a:extLst>
          </a:blip>
          <a:srcRect b="29635"/>
          <a:stretch>
            <a:fillRect/>
          </a:stretch>
        </p:blipFill>
        <p:spPr>
          <a:xfrm rot="8225332">
            <a:off x="15280803" y="7054877"/>
            <a:ext cx="3570132" cy="3773801"/>
          </a:xfrm>
          <a:prstGeom prst="rect">
            <a:avLst/>
          </a:prstGeom>
        </p:spPr>
      </p:pic>
      <p:sp>
        <p:nvSpPr>
          <p:cNvPr id="5" name="Rectangle 4"/>
          <p:cNvSpPr/>
          <p:nvPr userDrawn="1"/>
        </p:nvSpPr>
        <p:spPr>
          <a:xfrm>
            <a:off x="474785" y="395654"/>
            <a:ext cx="17461523" cy="9495693"/>
          </a:xfrm>
          <a:prstGeom prst="rect">
            <a:avLst/>
          </a:prstGeom>
          <a:solidFill>
            <a:schemeClr val="bg1"/>
          </a:solidFill>
          <a:ln>
            <a:solidFill>
              <a:srgbClr val="FFC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pic>
        <p:nvPicPr>
          <p:cNvPr id="7" name="图片 1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80721" y="-1059852"/>
            <a:ext cx="2911010" cy="2911010"/>
          </a:xfrm>
          <a:prstGeom prst="rect">
            <a:avLst/>
          </a:prstGeom>
        </p:spPr>
      </p:pic>
      <p:pic>
        <p:nvPicPr>
          <p:cNvPr id="8" name="图片 1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6264684" y="-66732"/>
            <a:ext cx="2199164" cy="2199164"/>
          </a:xfrm>
          <a:prstGeom prst="rect">
            <a:avLst/>
          </a:prstGeom>
        </p:spPr>
      </p:pic>
    </p:spTree>
    <p:extLst>
      <p:ext uri="{BB962C8B-B14F-4D97-AF65-F5344CB8AC3E}">
        <p14:creationId xmlns:p14="http://schemas.microsoft.com/office/powerpoint/2010/main" val="1698126984"/>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098A99-E8A8-4A8C-A475-63BD63E2CB69}"/>
              </a:ext>
            </a:extLst>
          </p:cNvPr>
          <p:cNvSpPr>
            <a:spLocks noGrp="1"/>
          </p:cNvSpPr>
          <p:nvPr>
            <p:ph type="ctrTitle"/>
          </p:nvPr>
        </p:nvSpPr>
        <p:spPr>
          <a:xfrm>
            <a:off x="2286000" y="1683545"/>
            <a:ext cx="13716000" cy="3581400"/>
          </a:xfrm>
          <a:prstGeom prst="rect">
            <a:avLst/>
          </a:prstGeo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030DBABB-5830-4FB8-AF31-1BE86E4C67BB}"/>
              </a:ext>
            </a:extLst>
          </p:cNvPr>
          <p:cNvSpPr>
            <a:spLocks noGrp="1"/>
          </p:cNvSpPr>
          <p:nvPr>
            <p:ph type="subTitle" idx="1"/>
          </p:nvPr>
        </p:nvSpPr>
        <p:spPr>
          <a:xfrm>
            <a:off x="2286000" y="5403057"/>
            <a:ext cx="13716000" cy="2483643"/>
          </a:xfrm>
          <a:prstGeom prst="rect">
            <a:avLst/>
          </a:prstGeo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8C3D9F54-7281-4C88-8DAC-38835C54DA94}"/>
              </a:ext>
            </a:extLst>
          </p:cNvPr>
          <p:cNvSpPr>
            <a:spLocks noGrp="1"/>
          </p:cNvSpPr>
          <p:nvPr>
            <p:ph type="dt" sz="half" idx="10"/>
          </p:nvPr>
        </p:nvSpPr>
        <p:spPr>
          <a:xfrm>
            <a:off x="1257300" y="9534526"/>
            <a:ext cx="4114800" cy="547688"/>
          </a:xfrm>
          <a:prstGeom prst="rect">
            <a:avLst/>
          </a:prstGeom>
        </p:spPr>
        <p:txBody>
          <a:bodyPr/>
          <a:lstStyle/>
          <a:p>
            <a:fld id="{659B6798-5A7D-4ABA-B6F6-C3AF8A02BD1E}" type="datetimeFigureOut">
              <a:rPr lang="en-US" smtClean="0"/>
              <a:t>11/18/2024</a:t>
            </a:fld>
            <a:endParaRPr lang="en-US"/>
          </a:p>
        </p:txBody>
      </p:sp>
      <p:sp>
        <p:nvSpPr>
          <p:cNvPr id="5" name="Footer Placeholder 4">
            <a:extLst>
              <a:ext uri="{FF2B5EF4-FFF2-40B4-BE49-F238E27FC236}">
                <a16:creationId xmlns:a16="http://schemas.microsoft.com/office/drawing/2014/main" id="{DA42392B-BF27-40D8-8946-AF1B6E6851CE}"/>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15C185C-B31F-4786-BC79-098D9EB45D6C}"/>
              </a:ext>
            </a:extLst>
          </p:cNvPr>
          <p:cNvSpPr>
            <a:spLocks noGrp="1"/>
          </p:cNvSpPr>
          <p:nvPr>
            <p:ph type="sldNum" sz="quarter" idx="12"/>
          </p:nvPr>
        </p:nvSpPr>
        <p:spPr>
          <a:xfrm>
            <a:off x="12915900" y="9534526"/>
            <a:ext cx="4114800" cy="547688"/>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101175473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FB7929-13E7-454C-9BA8-8A3780F4CFF8}"/>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6FEF7F53-C6D5-477C-B46D-524C0C5ED0A7}"/>
              </a:ext>
            </a:extLst>
          </p:cNvPr>
          <p:cNvSpPr>
            <a:spLocks noGrp="1"/>
          </p:cNvSpPr>
          <p:nvPr>
            <p:ph idx="1"/>
          </p:nvPr>
        </p:nvSpPr>
        <p:spPr>
          <a:xfrm>
            <a:off x="1257300" y="2738438"/>
            <a:ext cx="15773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06B716D-616B-4600-B3E9-5D9D0EC85027}"/>
              </a:ext>
            </a:extLst>
          </p:cNvPr>
          <p:cNvSpPr>
            <a:spLocks noGrp="1"/>
          </p:cNvSpPr>
          <p:nvPr>
            <p:ph type="dt" sz="half" idx="10"/>
          </p:nvPr>
        </p:nvSpPr>
        <p:spPr>
          <a:xfrm>
            <a:off x="1257300" y="9534526"/>
            <a:ext cx="4114800" cy="547688"/>
          </a:xfrm>
          <a:prstGeom prst="rect">
            <a:avLst/>
          </a:prstGeom>
        </p:spPr>
        <p:txBody>
          <a:bodyPr/>
          <a:lstStyle/>
          <a:p>
            <a:fld id="{659B6798-5A7D-4ABA-B6F6-C3AF8A02BD1E}" type="datetimeFigureOut">
              <a:rPr lang="en-US" smtClean="0"/>
              <a:t>11/18/2024</a:t>
            </a:fld>
            <a:endParaRPr lang="en-US"/>
          </a:p>
        </p:txBody>
      </p:sp>
      <p:sp>
        <p:nvSpPr>
          <p:cNvPr id="5" name="Footer Placeholder 4">
            <a:extLst>
              <a:ext uri="{FF2B5EF4-FFF2-40B4-BE49-F238E27FC236}">
                <a16:creationId xmlns:a16="http://schemas.microsoft.com/office/drawing/2014/main" id="{1A7FFB84-BA64-4B48-B3DA-C256B3303284}"/>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49F987D-AD67-464A-99DE-D6980261D454}"/>
              </a:ext>
            </a:extLst>
          </p:cNvPr>
          <p:cNvSpPr>
            <a:spLocks noGrp="1"/>
          </p:cNvSpPr>
          <p:nvPr>
            <p:ph type="sldNum" sz="quarter" idx="12"/>
          </p:nvPr>
        </p:nvSpPr>
        <p:spPr>
          <a:xfrm>
            <a:off x="12915900" y="9534526"/>
            <a:ext cx="4114800" cy="547688"/>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172561769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6E9D9D-C0B4-45D5-B73C-A338F3A22A54}"/>
              </a:ext>
            </a:extLst>
          </p:cNvPr>
          <p:cNvSpPr>
            <a:spLocks noGrp="1"/>
          </p:cNvSpPr>
          <p:nvPr>
            <p:ph type="title"/>
          </p:nvPr>
        </p:nvSpPr>
        <p:spPr>
          <a:xfrm>
            <a:off x="1247775" y="2564608"/>
            <a:ext cx="15773400" cy="4279106"/>
          </a:xfrm>
          <a:prstGeom prst="rect">
            <a:avLst/>
          </a:prstGeo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id="{88A1C582-C3C5-46E4-B8E3-2F7B9142EF30}"/>
              </a:ext>
            </a:extLst>
          </p:cNvPr>
          <p:cNvSpPr>
            <a:spLocks noGrp="1"/>
          </p:cNvSpPr>
          <p:nvPr>
            <p:ph type="body" idx="1"/>
          </p:nvPr>
        </p:nvSpPr>
        <p:spPr>
          <a:xfrm>
            <a:off x="1247775" y="6884195"/>
            <a:ext cx="15773400" cy="2250281"/>
          </a:xfrm>
          <a:prstGeom prst="rect">
            <a:avLst/>
          </a:prstGeo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1252A4F-8C7D-4091-8470-5EC44B58DBCD}"/>
              </a:ext>
            </a:extLst>
          </p:cNvPr>
          <p:cNvSpPr>
            <a:spLocks noGrp="1"/>
          </p:cNvSpPr>
          <p:nvPr>
            <p:ph type="dt" sz="half" idx="10"/>
          </p:nvPr>
        </p:nvSpPr>
        <p:spPr>
          <a:xfrm>
            <a:off x="1257300" y="9534526"/>
            <a:ext cx="4114800" cy="547688"/>
          </a:xfrm>
          <a:prstGeom prst="rect">
            <a:avLst/>
          </a:prstGeom>
        </p:spPr>
        <p:txBody>
          <a:bodyPr/>
          <a:lstStyle/>
          <a:p>
            <a:fld id="{659B6798-5A7D-4ABA-B6F6-C3AF8A02BD1E}" type="datetimeFigureOut">
              <a:rPr lang="en-US" smtClean="0"/>
              <a:t>11/18/2024</a:t>
            </a:fld>
            <a:endParaRPr lang="en-US"/>
          </a:p>
        </p:txBody>
      </p:sp>
      <p:sp>
        <p:nvSpPr>
          <p:cNvPr id="5" name="Footer Placeholder 4">
            <a:extLst>
              <a:ext uri="{FF2B5EF4-FFF2-40B4-BE49-F238E27FC236}">
                <a16:creationId xmlns:a16="http://schemas.microsoft.com/office/drawing/2014/main" id="{9FC35DE0-FC43-4D46-8546-D450576C4B96}"/>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7D0A715-D899-40D7-AEED-DAF697458A30}"/>
              </a:ext>
            </a:extLst>
          </p:cNvPr>
          <p:cNvSpPr>
            <a:spLocks noGrp="1"/>
          </p:cNvSpPr>
          <p:nvPr>
            <p:ph type="sldNum" sz="quarter" idx="12"/>
          </p:nvPr>
        </p:nvSpPr>
        <p:spPr>
          <a:xfrm>
            <a:off x="12915900" y="9534526"/>
            <a:ext cx="4114800" cy="547688"/>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20635078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B17C77-8C2F-41AD-8AAA-6C724C907881}"/>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FE7F5C7-29CA-4DB3-92C9-BDA5657F8C0E}"/>
              </a:ext>
            </a:extLst>
          </p:cNvPr>
          <p:cNvSpPr>
            <a:spLocks noGrp="1"/>
          </p:cNvSpPr>
          <p:nvPr>
            <p:ph sz="half" idx="1"/>
          </p:nvPr>
        </p:nvSpPr>
        <p:spPr>
          <a:xfrm>
            <a:off x="1257300" y="2738438"/>
            <a:ext cx="7772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0A2D85C-011E-4493-B01D-ED3B4AF59E41}"/>
              </a:ext>
            </a:extLst>
          </p:cNvPr>
          <p:cNvSpPr>
            <a:spLocks noGrp="1"/>
          </p:cNvSpPr>
          <p:nvPr>
            <p:ph sz="half" idx="2"/>
          </p:nvPr>
        </p:nvSpPr>
        <p:spPr>
          <a:xfrm>
            <a:off x="9258300" y="2738438"/>
            <a:ext cx="7772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7DDA481-89C0-4E95-8946-03E2AB457EA7}"/>
              </a:ext>
            </a:extLst>
          </p:cNvPr>
          <p:cNvSpPr>
            <a:spLocks noGrp="1"/>
          </p:cNvSpPr>
          <p:nvPr>
            <p:ph type="dt" sz="half" idx="10"/>
          </p:nvPr>
        </p:nvSpPr>
        <p:spPr>
          <a:xfrm>
            <a:off x="1257300" y="9534526"/>
            <a:ext cx="4114800" cy="547688"/>
          </a:xfrm>
          <a:prstGeom prst="rect">
            <a:avLst/>
          </a:prstGeom>
        </p:spPr>
        <p:txBody>
          <a:bodyPr/>
          <a:lstStyle/>
          <a:p>
            <a:fld id="{659B6798-5A7D-4ABA-B6F6-C3AF8A02BD1E}" type="datetimeFigureOut">
              <a:rPr lang="en-US" smtClean="0"/>
              <a:t>11/18/2024</a:t>
            </a:fld>
            <a:endParaRPr lang="en-US"/>
          </a:p>
        </p:txBody>
      </p:sp>
      <p:sp>
        <p:nvSpPr>
          <p:cNvPr id="6" name="Footer Placeholder 5">
            <a:extLst>
              <a:ext uri="{FF2B5EF4-FFF2-40B4-BE49-F238E27FC236}">
                <a16:creationId xmlns:a16="http://schemas.microsoft.com/office/drawing/2014/main" id="{E051E511-F977-4EBC-9494-EDEB3A6A7A2B}"/>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9F094B68-A244-4C27-8792-D216BCF2AB2B}"/>
              </a:ext>
            </a:extLst>
          </p:cNvPr>
          <p:cNvSpPr>
            <a:spLocks noGrp="1"/>
          </p:cNvSpPr>
          <p:nvPr>
            <p:ph type="sldNum" sz="quarter" idx="12"/>
          </p:nvPr>
        </p:nvSpPr>
        <p:spPr>
          <a:xfrm>
            <a:off x="12915900" y="9534526"/>
            <a:ext cx="4114800" cy="547688"/>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84582451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C2571E-0F52-4538-BBED-42A30E55B172}"/>
              </a:ext>
            </a:extLst>
          </p:cNvPr>
          <p:cNvSpPr>
            <a:spLocks noGrp="1"/>
          </p:cNvSpPr>
          <p:nvPr>
            <p:ph type="title"/>
          </p:nvPr>
        </p:nvSpPr>
        <p:spPr>
          <a:xfrm>
            <a:off x="1259682" y="547688"/>
            <a:ext cx="15773400" cy="1988345"/>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B2821523-5F75-4B95-80A4-B9AC63F75E5F}"/>
              </a:ext>
            </a:extLst>
          </p:cNvPr>
          <p:cNvSpPr>
            <a:spLocks noGrp="1"/>
          </p:cNvSpPr>
          <p:nvPr>
            <p:ph type="body" idx="1"/>
          </p:nvPr>
        </p:nvSpPr>
        <p:spPr>
          <a:xfrm>
            <a:off x="1259683" y="2521745"/>
            <a:ext cx="7736681"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BE2C5F72-ED43-455C-8882-7C35764D4528}"/>
              </a:ext>
            </a:extLst>
          </p:cNvPr>
          <p:cNvSpPr>
            <a:spLocks noGrp="1"/>
          </p:cNvSpPr>
          <p:nvPr>
            <p:ph sz="half" idx="2"/>
          </p:nvPr>
        </p:nvSpPr>
        <p:spPr>
          <a:xfrm>
            <a:off x="1259683" y="3757613"/>
            <a:ext cx="7736681" cy="552688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B45963D-7ED6-4456-B577-AAF30EE2264C}"/>
              </a:ext>
            </a:extLst>
          </p:cNvPr>
          <p:cNvSpPr>
            <a:spLocks noGrp="1"/>
          </p:cNvSpPr>
          <p:nvPr>
            <p:ph type="body" sz="quarter" idx="3"/>
          </p:nvPr>
        </p:nvSpPr>
        <p:spPr>
          <a:xfrm>
            <a:off x="9258300" y="2521745"/>
            <a:ext cx="7774782"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FFBF1A89-81B1-4E62-A5FF-403F18FEDA5F}"/>
              </a:ext>
            </a:extLst>
          </p:cNvPr>
          <p:cNvSpPr>
            <a:spLocks noGrp="1"/>
          </p:cNvSpPr>
          <p:nvPr>
            <p:ph sz="quarter" idx="4"/>
          </p:nvPr>
        </p:nvSpPr>
        <p:spPr>
          <a:xfrm>
            <a:off x="9258300" y="3757613"/>
            <a:ext cx="7774782" cy="552688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E1E946E-EF0B-49F0-980E-3AE637FB038A}"/>
              </a:ext>
            </a:extLst>
          </p:cNvPr>
          <p:cNvSpPr>
            <a:spLocks noGrp="1"/>
          </p:cNvSpPr>
          <p:nvPr>
            <p:ph type="dt" sz="half" idx="10"/>
          </p:nvPr>
        </p:nvSpPr>
        <p:spPr>
          <a:xfrm>
            <a:off x="1257300" y="9534526"/>
            <a:ext cx="4114800" cy="547688"/>
          </a:xfrm>
          <a:prstGeom prst="rect">
            <a:avLst/>
          </a:prstGeom>
        </p:spPr>
        <p:txBody>
          <a:bodyPr/>
          <a:lstStyle/>
          <a:p>
            <a:fld id="{659B6798-5A7D-4ABA-B6F6-C3AF8A02BD1E}" type="datetimeFigureOut">
              <a:rPr lang="en-US" smtClean="0"/>
              <a:t>11/18/2024</a:t>
            </a:fld>
            <a:endParaRPr lang="en-US"/>
          </a:p>
        </p:txBody>
      </p:sp>
      <p:sp>
        <p:nvSpPr>
          <p:cNvPr id="8" name="Footer Placeholder 7">
            <a:extLst>
              <a:ext uri="{FF2B5EF4-FFF2-40B4-BE49-F238E27FC236}">
                <a16:creationId xmlns:a16="http://schemas.microsoft.com/office/drawing/2014/main" id="{3BAACB23-D257-4217-A692-05366CF06F1B}"/>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6079B10C-F6B2-4895-AE35-5CDE16FEC0E3}"/>
              </a:ext>
            </a:extLst>
          </p:cNvPr>
          <p:cNvSpPr>
            <a:spLocks noGrp="1"/>
          </p:cNvSpPr>
          <p:nvPr>
            <p:ph type="sldNum" sz="quarter" idx="12"/>
          </p:nvPr>
        </p:nvSpPr>
        <p:spPr>
          <a:xfrm>
            <a:off x="12915900" y="9534526"/>
            <a:ext cx="4114800" cy="547688"/>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429190897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BBD3AD-C4C0-4994-8148-9256D1C24554}"/>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E14D63F9-A326-45DE-9EA5-EFD8DE3528F6}"/>
              </a:ext>
            </a:extLst>
          </p:cNvPr>
          <p:cNvSpPr>
            <a:spLocks noGrp="1"/>
          </p:cNvSpPr>
          <p:nvPr>
            <p:ph type="dt" sz="half" idx="10"/>
          </p:nvPr>
        </p:nvSpPr>
        <p:spPr>
          <a:xfrm>
            <a:off x="1257300" y="9534526"/>
            <a:ext cx="4114800" cy="547688"/>
          </a:xfrm>
          <a:prstGeom prst="rect">
            <a:avLst/>
          </a:prstGeom>
        </p:spPr>
        <p:txBody>
          <a:bodyPr/>
          <a:lstStyle/>
          <a:p>
            <a:fld id="{659B6798-5A7D-4ABA-B6F6-C3AF8A02BD1E}" type="datetimeFigureOut">
              <a:rPr lang="en-US" smtClean="0"/>
              <a:t>11/18/2024</a:t>
            </a:fld>
            <a:endParaRPr lang="en-US"/>
          </a:p>
        </p:txBody>
      </p:sp>
      <p:sp>
        <p:nvSpPr>
          <p:cNvPr id="4" name="Footer Placeholder 3">
            <a:extLst>
              <a:ext uri="{FF2B5EF4-FFF2-40B4-BE49-F238E27FC236}">
                <a16:creationId xmlns:a16="http://schemas.microsoft.com/office/drawing/2014/main" id="{DCBAB967-7B71-4167-B65C-C819422A9860}"/>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4765D4EA-F917-45B1-8E26-01A0BFAC27C0}"/>
              </a:ext>
            </a:extLst>
          </p:cNvPr>
          <p:cNvSpPr>
            <a:spLocks noGrp="1"/>
          </p:cNvSpPr>
          <p:nvPr>
            <p:ph type="sldNum" sz="quarter" idx="12"/>
          </p:nvPr>
        </p:nvSpPr>
        <p:spPr>
          <a:xfrm>
            <a:off x="12915900" y="9534526"/>
            <a:ext cx="4114800" cy="547688"/>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370076761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F64F2FB-D26C-4D58-B3AE-FC9733CE9048}"/>
              </a:ext>
            </a:extLst>
          </p:cNvPr>
          <p:cNvSpPr>
            <a:spLocks noGrp="1"/>
          </p:cNvSpPr>
          <p:nvPr>
            <p:ph type="dt" sz="half" idx="10"/>
          </p:nvPr>
        </p:nvSpPr>
        <p:spPr>
          <a:xfrm>
            <a:off x="1257300" y="9534526"/>
            <a:ext cx="4114800" cy="547688"/>
          </a:xfrm>
          <a:prstGeom prst="rect">
            <a:avLst/>
          </a:prstGeom>
        </p:spPr>
        <p:txBody>
          <a:bodyPr/>
          <a:lstStyle/>
          <a:p>
            <a:fld id="{659B6798-5A7D-4ABA-B6F6-C3AF8A02BD1E}" type="datetimeFigureOut">
              <a:rPr lang="en-US" smtClean="0"/>
              <a:t>11/18/2024</a:t>
            </a:fld>
            <a:endParaRPr lang="en-US"/>
          </a:p>
        </p:txBody>
      </p:sp>
      <p:sp>
        <p:nvSpPr>
          <p:cNvPr id="3" name="Footer Placeholder 2">
            <a:extLst>
              <a:ext uri="{FF2B5EF4-FFF2-40B4-BE49-F238E27FC236}">
                <a16:creationId xmlns:a16="http://schemas.microsoft.com/office/drawing/2014/main" id="{EAE7BACE-31A2-4FDD-B617-CCF1130234E6}"/>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A3B53F2D-C9C5-41D2-82AC-B0CE7A3B684A}"/>
              </a:ext>
            </a:extLst>
          </p:cNvPr>
          <p:cNvSpPr>
            <a:spLocks noGrp="1"/>
          </p:cNvSpPr>
          <p:nvPr>
            <p:ph type="sldNum" sz="quarter" idx="12"/>
          </p:nvPr>
        </p:nvSpPr>
        <p:spPr>
          <a:xfrm>
            <a:off x="12915900" y="9534526"/>
            <a:ext cx="4114800" cy="547688"/>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292535292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810DC3-67E4-4DEB-ADBE-D2206DAA1BD3}"/>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71EF2528-D9FC-4118-AE57-8AB1EEBD403D}"/>
              </a:ext>
            </a:extLst>
          </p:cNvPr>
          <p:cNvSpPr>
            <a:spLocks noGrp="1"/>
          </p:cNvSpPr>
          <p:nvPr>
            <p:ph idx="1"/>
          </p:nvPr>
        </p:nvSpPr>
        <p:spPr>
          <a:xfrm>
            <a:off x="7774782" y="1481138"/>
            <a:ext cx="9258300" cy="7310438"/>
          </a:xfrm>
          <a:prstGeom prst="rect">
            <a:avLst/>
          </a:prstGeo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FDBECB2-5C60-4056-BDBB-35B5610E9E18}"/>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FF3798F6-EF65-441E-8493-8B515C2D1FFD}"/>
              </a:ext>
            </a:extLst>
          </p:cNvPr>
          <p:cNvSpPr>
            <a:spLocks noGrp="1"/>
          </p:cNvSpPr>
          <p:nvPr>
            <p:ph type="dt" sz="half" idx="10"/>
          </p:nvPr>
        </p:nvSpPr>
        <p:spPr>
          <a:xfrm>
            <a:off x="1257300" y="9534526"/>
            <a:ext cx="4114800" cy="547688"/>
          </a:xfrm>
          <a:prstGeom prst="rect">
            <a:avLst/>
          </a:prstGeom>
        </p:spPr>
        <p:txBody>
          <a:bodyPr/>
          <a:lstStyle/>
          <a:p>
            <a:fld id="{659B6798-5A7D-4ABA-B6F6-C3AF8A02BD1E}" type="datetimeFigureOut">
              <a:rPr lang="en-US" smtClean="0"/>
              <a:t>11/18/2024</a:t>
            </a:fld>
            <a:endParaRPr lang="en-US"/>
          </a:p>
        </p:txBody>
      </p:sp>
      <p:sp>
        <p:nvSpPr>
          <p:cNvPr id="6" name="Footer Placeholder 5">
            <a:extLst>
              <a:ext uri="{FF2B5EF4-FFF2-40B4-BE49-F238E27FC236}">
                <a16:creationId xmlns:a16="http://schemas.microsoft.com/office/drawing/2014/main" id="{F50553E1-F232-46B7-81D5-E70FE777CC2D}"/>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ADF9304-2C11-4355-9E74-4804598EBF7F}"/>
              </a:ext>
            </a:extLst>
          </p:cNvPr>
          <p:cNvSpPr>
            <a:spLocks noGrp="1"/>
          </p:cNvSpPr>
          <p:nvPr>
            <p:ph type="sldNum" sz="quarter" idx="12"/>
          </p:nvPr>
        </p:nvSpPr>
        <p:spPr>
          <a:xfrm>
            <a:off x="12915900" y="9534526"/>
            <a:ext cx="4114800" cy="547688"/>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96925571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E8BC13-7B0B-447C-9D35-207DB7D1A1B6}"/>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F384B8B3-2D19-4C3C-84CC-51E2C1DE1212}"/>
              </a:ext>
            </a:extLst>
          </p:cNvPr>
          <p:cNvSpPr>
            <a:spLocks noGrp="1"/>
          </p:cNvSpPr>
          <p:nvPr>
            <p:ph type="pic" idx="1"/>
          </p:nvPr>
        </p:nvSpPr>
        <p:spPr>
          <a:xfrm>
            <a:off x="7774782" y="1481138"/>
            <a:ext cx="9258300" cy="7310438"/>
          </a:xfrm>
          <a:prstGeom prst="rect">
            <a:avLst/>
          </a:prstGeo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a16="http://schemas.microsoft.com/office/drawing/2014/main" id="{096EEE19-82DC-47BD-B028-208CE01D79BC}"/>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34864587-3BCE-4B8A-8A22-C160FAA019A4}"/>
              </a:ext>
            </a:extLst>
          </p:cNvPr>
          <p:cNvSpPr>
            <a:spLocks noGrp="1"/>
          </p:cNvSpPr>
          <p:nvPr>
            <p:ph type="dt" sz="half" idx="10"/>
          </p:nvPr>
        </p:nvSpPr>
        <p:spPr>
          <a:xfrm>
            <a:off x="1257300" y="9534526"/>
            <a:ext cx="4114800" cy="547688"/>
          </a:xfrm>
          <a:prstGeom prst="rect">
            <a:avLst/>
          </a:prstGeom>
        </p:spPr>
        <p:txBody>
          <a:bodyPr/>
          <a:lstStyle/>
          <a:p>
            <a:fld id="{659B6798-5A7D-4ABA-B6F6-C3AF8A02BD1E}" type="datetimeFigureOut">
              <a:rPr lang="en-US" smtClean="0"/>
              <a:t>11/18/2024</a:t>
            </a:fld>
            <a:endParaRPr lang="en-US"/>
          </a:p>
        </p:txBody>
      </p:sp>
      <p:sp>
        <p:nvSpPr>
          <p:cNvPr id="6" name="Footer Placeholder 5">
            <a:extLst>
              <a:ext uri="{FF2B5EF4-FFF2-40B4-BE49-F238E27FC236}">
                <a16:creationId xmlns:a16="http://schemas.microsoft.com/office/drawing/2014/main" id="{FC9A4325-9E1C-43F5-A048-027FBBDD8C9B}"/>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AD1BAF7-7B63-4B4F-AFA4-22A66F0823B0}"/>
              </a:ext>
            </a:extLst>
          </p:cNvPr>
          <p:cNvSpPr>
            <a:spLocks noGrp="1"/>
          </p:cNvSpPr>
          <p:nvPr>
            <p:ph type="sldNum" sz="quarter" idx="12"/>
          </p:nvPr>
        </p:nvSpPr>
        <p:spPr>
          <a:xfrm>
            <a:off x="12915900" y="9534526"/>
            <a:ext cx="4114800" cy="547688"/>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122067014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958D06-4EB6-40CE-9F99-11B77AF50659}"/>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5DEBDAC-52EE-4E9A-A6CA-6500811F07F0}"/>
              </a:ext>
            </a:extLst>
          </p:cNvPr>
          <p:cNvSpPr>
            <a:spLocks noGrp="1"/>
          </p:cNvSpPr>
          <p:nvPr>
            <p:ph type="body" orient="vert" idx="1"/>
          </p:nvPr>
        </p:nvSpPr>
        <p:spPr>
          <a:xfrm>
            <a:off x="1257300" y="2738438"/>
            <a:ext cx="15773400" cy="652700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74C3C07-877E-421B-98B8-019D965698DA}"/>
              </a:ext>
            </a:extLst>
          </p:cNvPr>
          <p:cNvSpPr>
            <a:spLocks noGrp="1"/>
          </p:cNvSpPr>
          <p:nvPr>
            <p:ph type="dt" sz="half" idx="10"/>
          </p:nvPr>
        </p:nvSpPr>
        <p:spPr>
          <a:xfrm>
            <a:off x="1257300" y="9534526"/>
            <a:ext cx="4114800" cy="547688"/>
          </a:xfrm>
          <a:prstGeom prst="rect">
            <a:avLst/>
          </a:prstGeom>
        </p:spPr>
        <p:txBody>
          <a:bodyPr/>
          <a:lstStyle/>
          <a:p>
            <a:fld id="{659B6798-5A7D-4ABA-B6F6-C3AF8A02BD1E}" type="datetimeFigureOut">
              <a:rPr lang="en-US" smtClean="0"/>
              <a:t>11/18/2024</a:t>
            </a:fld>
            <a:endParaRPr lang="en-US"/>
          </a:p>
        </p:txBody>
      </p:sp>
      <p:sp>
        <p:nvSpPr>
          <p:cNvPr id="5" name="Footer Placeholder 4">
            <a:extLst>
              <a:ext uri="{FF2B5EF4-FFF2-40B4-BE49-F238E27FC236}">
                <a16:creationId xmlns:a16="http://schemas.microsoft.com/office/drawing/2014/main" id="{AC7A5A5E-A79D-4005-BC51-8554608CFE9F}"/>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A06E336-EADA-41A7-9596-F1035E81A9F0}"/>
              </a:ext>
            </a:extLst>
          </p:cNvPr>
          <p:cNvSpPr>
            <a:spLocks noGrp="1"/>
          </p:cNvSpPr>
          <p:nvPr>
            <p:ph type="sldNum" sz="quarter" idx="12"/>
          </p:nvPr>
        </p:nvSpPr>
        <p:spPr>
          <a:xfrm>
            <a:off x="12915900" y="9534526"/>
            <a:ext cx="4114800" cy="547688"/>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224236631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0ECA0F5-24C5-4D88-B386-ABEE3E32FB46}"/>
              </a:ext>
            </a:extLst>
          </p:cNvPr>
          <p:cNvSpPr>
            <a:spLocks noGrp="1"/>
          </p:cNvSpPr>
          <p:nvPr>
            <p:ph type="title" orient="vert"/>
          </p:nvPr>
        </p:nvSpPr>
        <p:spPr>
          <a:xfrm>
            <a:off x="13087350" y="547688"/>
            <a:ext cx="3943350" cy="8717757"/>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D82E51E-3976-4CDD-8454-50514674C193}"/>
              </a:ext>
            </a:extLst>
          </p:cNvPr>
          <p:cNvSpPr>
            <a:spLocks noGrp="1"/>
          </p:cNvSpPr>
          <p:nvPr>
            <p:ph type="body" orient="vert" idx="1"/>
          </p:nvPr>
        </p:nvSpPr>
        <p:spPr>
          <a:xfrm>
            <a:off x="1257300" y="547688"/>
            <a:ext cx="11601450" cy="871775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66D708-9DF5-458E-928A-77765943D9D3}"/>
              </a:ext>
            </a:extLst>
          </p:cNvPr>
          <p:cNvSpPr>
            <a:spLocks noGrp="1"/>
          </p:cNvSpPr>
          <p:nvPr>
            <p:ph type="dt" sz="half" idx="10"/>
          </p:nvPr>
        </p:nvSpPr>
        <p:spPr>
          <a:xfrm>
            <a:off x="1257300" y="9534526"/>
            <a:ext cx="4114800" cy="547688"/>
          </a:xfrm>
          <a:prstGeom prst="rect">
            <a:avLst/>
          </a:prstGeom>
        </p:spPr>
        <p:txBody>
          <a:bodyPr/>
          <a:lstStyle/>
          <a:p>
            <a:fld id="{659B6798-5A7D-4ABA-B6F6-C3AF8A02BD1E}" type="datetimeFigureOut">
              <a:rPr lang="en-US" smtClean="0"/>
              <a:t>11/18/2024</a:t>
            </a:fld>
            <a:endParaRPr lang="en-US"/>
          </a:p>
        </p:txBody>
      </p:sp>
      <p:sp>
        <p:nvSpPr>
          <p:cNvPr id="5" name="Footer Placeholder 4">
            <a:extLst>
              <a:ext uri="{FF2B5EF4-FFF2-40B4-BE49-F238E27FC236}">
                <a16:creationId xmlns:a16="http://schemas.microsoft.com/office/drawing/2014/main" id="{2F03D12E-21B4-4239-8171-6C2BC931D299}"/>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C9D9075-4E93-48F2-BBA3-340FA2F04E49}"/>
              </a:ext>
            </a:extLst>
          </p:cNvPr>
          <p:cNvSpPr>
            <a:spLocks noGrp="1"/>
          </p:cNvSpPr>
          <p:nvPr>
            <p:ph type="sldNum" sz="quarter" idx="12"/>
          </p:nvPr>
        </p:nvSpPr>
        <p:spPr>
          <a:xfrm>
            <a:off x="12915900" y="9534526"/>
            <a:ext cx="4114800" cy="547688"/>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21283759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11/18/2024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11/18/2024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11/18/2024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theme" Target="../theme/theme2.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11/18/2024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pic>
        <p:nvPicPr>
          <p:cNvPr id="8" name="Picture 7" descr="A round pink label with white text and a black background&#10;&#10;Description automatically generated">
            <a:extLst>
              <a:ext uri="{FF2B5EF4-FFF2-40B4-BE49-F238E27FC236}">
                <a16:creationId xmlns:a16="http://schemas.microsoft.com/office/drawing/2014/main" id="{17C0B873-50A8-80C6-4AE9-5F5D01C1F95B}"/>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2743200" y="0"/>
            <a:ext cx="2457152" cy="2457152"/>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21015912"/>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Lst>
  <p:transition>
    <p:wipe/>
  </p:transition>
  <p:txStyles>
    <p:titleStyle>
      <a:lvl1pPr algn="l" defTabSz="1371600" rtl="0" eaLnBrk="1" latinLnBrk="0" hangingPunct="1">
        <a:lnSpc>
          <a:spcPct val="90000"/>
        </a:lnSpc>
        <a:spcBef>
          <a:spcPct val="0"/>
        </a:spcBef>
        <a:buNone/>
        <a:defRPr sz="6600" kern="1200">
          <a:solidFill>
            <a:schemeClr val="tx1"/>
          </a:solidFill>
          <a:latin typeface="+mj-lt"/>
          <a:ea typeface="字魂107号-萌趣欢乐体" panose="00000500000000000000" pitchFamily="2" charset="-122"/>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字魂107号-萌趣欢乐体" panose="00000500000000000000" pitchFamily="2" charset="-122"/>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字魂107号-萌趣欢乐体" panose="00000500000000000000" pitchFamily="2" charset="-122"/>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字魂107号-萌趣欢乐体" panose="00000500000000000000" pitchFamily="2" charset="-122"/>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字魂107号-萌趣欢乐体" panose="00000500000000000000" pitchFamily="2" charset="-122"/>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字魂107号-萌趣欢乐体" panose="00000500000000000000" pitchFamily="2" charset="-122"/>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zh-CN"/>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78176890"/>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10.svg"/><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23.png"/><Relationship Id="rId1" Type="http://schemas.openxmlformats.org/officeDocument/2006/relationships/slideLayout" Target="../slideLayouts/slideLayout7.xml"/><Relationship Id="rId5" Type="http://schemas.openxmlformats.org/officeDocument/2006/relationships/image" Target="../media/image18.svg"/><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GIF"/><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23.png"/><Relationship Id="rId1" Type="http://schemas.openxmlformats.org/officeDocument/2006/relationships/slideLayout" Target="../slideLayouts/slideLayout7.xml"/><Relationship Id="rId5" Type="http://schemas.openxmlformats.org/officeDocument/2006/relationships/image" Target="../media/image18.svg"/><Relationship Id="rId4" Type="http://schemas.openxmlformats.org/officeDocument/2006/relationships/image" Target="../media/image13.png"/></Relationships>
</file>

<file path=ppt/slides/_rels/slide1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23.png"/><Relationship Id="rId1" Type="http://schemas.openxmlformats.org/officeDocument/2006/relationships/slideLayout" Target="../slideLayouts/slideLayout7.xml"/><Relationship Id="rId5" Type="http://schemas.openxmlformats.org/officeDocument/2006/relationships/image" Target="../media/image18.svg"/><Relationship Id="rId4" Type="http://schemas.openxmlformats.org/officeDocument/2006/relationships/image" Target="../media/image13.png"/></Relationships>
</file>

<file path=ppt/slides/_rels/slide19.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23.png"/><Relationship Id="rId1" Type="http://schemas.openxmlformats.org/officeDocument/2006/relationships/slideLayout" Target="../slideLayouts/slideLayout7.xml"/><Relationship Id="rId5" Type="http://schemas.openxmlformats.org/officeDocument/2006/relationships/image" Target="../media/image18.svg"/><Relationship Id="rId4" Type="http://schemas.openxmlformats.org/officeDocument/2006/relationships/image" Target="../media/image13.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24.GIF"/><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8.jpeg"/><Relationship Id="rId7" Type="http://schemas.microsoft.com/office/2007/relationships/hdphoto" Target="../media/hdphoto2.wdp"/><Relationship Id="rId2" Type="http://schemas.openxmlformats.org/officeDocument/2006/relationships/notesSlide" Target="../notesSlides/notesSlide2.xml"/><Relationship Id="rId1" Type="http://schemas.openxmlformats.org/officeDocument/2006/relationships/slideLayout" Target="../slideLayouts/slideLayout23.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27.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43.png"/><Relationship Id="rId5" Type="http://schemas.openxmlformats.org/officeDocument/2006/relationships/image" Target="../media/image10.svg"/><Relationship Id="rId4" Type="http://schemas.openxmlformats.org/officeDocument/2006/relationships/image" Target="../media/image8.png"/></Relationships>
</file>

<file path=ppt/slides/_rels/slide28.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23.png"/><Relationship Id="rId1" Type="http://schemas.openxmlformats.org/officeDocument/2006/relationships/slideLayout" Target="../slideLayouts/slideLayout7.xml"/><Relationship Id="rId5" Type="http://schemas.openxmlformats.org/officeDocument/2006/relationships/image" Target="../media/image18.svg"/><Relationship Id="rId4" Type="http://schemas.openxmlformats.org/officeDocument/2006/relationships/image" Target="../media/image13.png"/></Relationships>
</file>

<file path=ppt/slides/_rels/slide29.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23.png"/><Relationship Id="rId1" Type="http://schemas.openxmlformats.org/officeDocument/2006/relationships/slideLayout" Target="../slideLayouts/slideLayout7.xml"/><Relationship Id="rId5" Type="http://schemas.openxmlformats.org/officeDocument/2006/relationships/image" Target="../media/image18.svg"/><Relationship Id="rId4" Type="http://schemas.openxmlformats.org/officeDocument/2006/relationships/image" Target="../media/image13.png"/></Relationships>
</file>

<file path=ppt/slides/_rels/slide3.xml.rels><?xml version="1.0" encoding="UTF-8" standalone="yes"?>
<Relationships xmlns="http://schemas.openxmlformats.org/package/2006/relationships"><Relationship Id="rId3" Type="http://schemas.openxmlformats.org/officeDocument/2006/relationships/image" Target="../media/image14.svg"/><Relationship Id="rId7" Type="http://schemas.openxmlformats.org/officeDocument/2006/relationships/image" Target="../media/image18.sv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6.svg"/><Relationship Id="rId4" Type="http://schemas.openxmlformats.org/officeDocument/2006/relationships/image" Target="../media/image12.png"/></Relationships>
</file>

<file path=ppt/slides/_rels/slide30.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23.png"/><Relationship Id="rId1" Type="http://schemas.openxmlformats.org/officeDocument/2006/relationships/slideLayout" Target="../slideLayouts/slideLayout7.xml"/><Relationship Id="rId5" Type="http://schemas.openxmlformats.org/officeDocument/2006/relationships/image" Target="../media/image18.svg"/><Relationship Id="rId4" Type="http://schemas.openxmlformats.org/officeDocument/2006/relationships/image" Target="../media/image13.png"/></Relationships>
</file>

<file path=ppt/slides/_rels/slide31.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23.png"/><Relationship Id="rId1" Type="http://schemas.openxmlformats.org/officeDocument/2006/relationships/slideLayout" Target="../slideLayouts/slideLayout7.xml"/><Relationship Id="rId5" Type="http://schemas.openxmlformats.org/officeDocument/2006/relationships/image" Target="../media/image18.svg"/><Relationship Id="rId4" Type="http://schemas.openxmlformats.org/officeDocument/2006/relationships/image" Target="../media/image13.png"/></Relationships>
</file>

<file path=ppt/slides/_rels/slide32.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44.png"/><Relationship Id="rId5" Type="http://schemas.openxmlformats.org/officeDocument/2006/relationships/image" Target="../media/image10.svg"/><Relationship Id="rId4" Type="http://schemas.openxmlformats.org/officeDocument/2006/relationships/image" Target="../media/image8.png"/></Relationships>
</file>

<file path=ppt/slides/_rels/slide3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23.png"/><Relationship Id="rId1" Type="http://schemas.openxmlformats.org/officeDocument/2006/relationships/slideLayout" Target="../slideLayouts/slideLayout7.xml"/><Relationship Id="rId5" Type="http://schemas.openxmlformats.org/officeDocument/2006/relationships/image" Target="../media/image18.svg"/><Relationship Id="rId4" Type="http://schemas.openxmlformats.org/officeDocument/2006/relationships/image" Target="../media/image13.png"/></Relationships>
</file>

<file path=ppt/slides/_rels/slide36.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23.png"/><Relationship Id="rId1" Type="http://schemas.openxmlformats.org/officeDocument/2006/relationships/slideLayout" Target="../slideLayouts/slideLayout7.xml"/><Relationship Id="rId5" Type="http://schemas.openxmlformats.org/officeDocument/2006/relationships/image" Target="../media/image18.svg"/><Relationship Id="rId4" Type="http://schemas.openxmlformats.org/officeDocument/2006/relationships/image" Target="../media/image13.png"/></Relationships>
</file>

<file path=ppt/slides/_rels/slide37.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20.svg"/><Relationship Id="rId7" Type="http://schemas.openxmlformats.org/officeDocument/2006/relationships/image" Target="../media/image22.sv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0.svg"/><Relationship Id="rId10" Type="http://schemas.openxmlformats.org/officeDocument/2006/relationships/image" Target="../media/image48.png"/><Relationship Id="rId4" Type="http://schemas.openxmlformats.org/officeDocument/2006/relationships/image" Target="../media/image8.png"/><Relationship Id="rId9" Type="http://schemas.openxmlformats.org/officeDocument/2006/relationships/image" Target="../media/image60.svg"/></Relationships>
</file>

<file path=ppt/slides/_rels/slide38.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14.svg"/><Relationship Id="rId13" Type="http://schemas.openxmlformats.org/officeDocument/2006/relationships/image" Target="../media/image17.png"/><Relationship Id="rId3" Type="http://schemas.openxmlformats.org/officeDocument/2006/relationships/image" Target="../media/image14.png"/><Relationship Id="rId7" Type="http://schemas.openxmlformats.org/officeDocument/2006/relationships/image" Target="../media/image11.png"/><Relationship Id="rId12" Type="http://schemas.openxmlformats.org/officeDocument/2006/relationships/image" Target="../media/image24.svg"/><Relationship Id="rId17" Type="http://schemas.openxmlformats.org/officeDocument/2006/relationships/image" Target="../media/image20.png"/><Relationship Id="rId2" Type="http://schemas.openxmlformats.org/officeDocument/2006/relationships/notesSlide" Target="../notesSlides/notesSlide1.xml"/><Relationship Id="rId16"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10.svg"/><Relationship Id="rId11" Type="http://schemas.openxmlformats.org/officeDocument/2006/relationships/image" Target="../media/image16.png"/><Relationship Id="rId5" Type="http://schemas.openxmlformats.org/officeDocument/2006/relationships/image" Target="../media/image8.png"/><Relationship Id="rId15" Type="http://schemas.openxmlformats.org/officeDocument/2006/relationships/image" Target="../media/image18.png"/><Relationship Id="rId10" Type="http://schemas.openxmlformats.org/officeDocument/2006/relationships/image" Target="../media/image22.svg"/><Relationship Id="rId4" Type="http://schemas.openxmlformats.org/officeDocument/2006/relationships/image" Target="../media/image20.svg"/><Relationship Id="rId9" Type="http://schemas.openxmlformats.org/officeDocument/2006/relationships/image" Target="../media/image15.png"/><Relationship Id="rId14" Type="http://schemas.openxmlformats.org/officeDocument/2006/relationships/image" Target="../media/image26.svg"/></Relationships>
</file>

<file path=ppt/slides/_rels/slide5.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10.sv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4.png"/><Relationship Id="rId1" Type="http://schemas.openxmlformats.org/officeDocument/2006/relationships/slideLayout" Target="../slideLayouts/slideLayout7.xml"/><Relationship Id="rId5" Type="http://schemas.openxmlformats.org/officeDocument/2006/relationships/image" Target="../media/image32.svg"/><Relationship Id="rId4" Type="http://schemas.openxmlformats.org/officeDocument/2006/relationships/image" Target="../media/image2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23.png"/><Relationship Id="rId1" Type="http://schemas.openxmlformats.org/officeDocument/2006/relationships/slideLayout" Target="../slideLayouts/slideLayout7.xml"/><Relationship Id="rId5" Type="http://schemas.openxmlformats.org/officeDocument/2006/relationships/image" Target="../media/image18.svg"/><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23.png"/><Relationship Id="rId1" Type="http://schemas.openxmlformats.org/officeDocument/2006/relationships/slideLayout" Target="../slideLayouts/slideLayout7.xml"/><Relationship Id="rId5" Type="http://schemas.openxmlformats.org/officeDocument/2006/relationships/image" Target="../media/image18.svg"/><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8DE"/>
        </a:solidFill>
        <a:effectLst/>
      </p:bgPr>
    </p:bg>
    <p:spTree>
      <p:nvGrpSpPr>
        <p:cNvPr id="1" name=""/>
        <p:cNvGrpSpPr/>
        <p:nvPr/>
      </p:nvGrpSpPr>
      <p:grpSpPr>
        <a:xfrm>
          <a:off x="0" y="0"/>
          <a:ext cx="0" cy="0"/>
          <a:chOff x="0" y="0"/>
          <a:chExt cx="0" cy="0"/>
        </a:xfrm>
      </p:grpSpPr>
      <p:sp>
        <p:nvSpPr>
          <p:cNvPr id="2" name="Freeform 2"/>
          <p:cNvSpPr/>
          <p:nvPr/>
        </p:nvSpPr>
        <p:spPr>
          <a:xfrm>
            <a:off x="8785064" y="348555"/>
            <a:ext cx="10509576" cy="10452251"/>
          </a:xfrm>
          <a:custGeom>
            <a:avLst/>
            <a:gdLst/>
            <a:ahLst/>
            <a:cxnLst/>
            <a:rect l="l" t="t" r="r" b="b"/>
            <a:pathLst>
              <a:path w="10509576" h="10452251">
                <a:moveTo>
                  <a:pt x="0" y="0"/>
                </a:moveTo>
                <a:lnTo>
                  <a:pt x="10509576" y="0"/>
                </a:lnTo>
                <a:lnTo>
                  <a:pt x="10509576" y="10452251"/>
                </a:lnTo>
                <a:lnTo>
                  <a:pt x="0" y="10452251"/>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5" name="Freeform 5"/>
          <p:cNvSpPr/>
          <p:nvPr/>
        </p:nvSpPr>
        <p:spPr>
          <a:xfrm rot="726921">
            <a:off x="11055714" y="1608370"/>
            <a:ext cx="665979" cy="634496"/>
          </a:xfrm>
          <a:custGeom>
            <a:avLst/>
            <a:gdLst/>
            <a:ahLst/>
            <a:cxnLst/>
            <a:rect l="l" t="t" r="r" b="b"/>
            <a:pathLst>
              <a:path w="665979" h="634496">
                <a:moveTo>
                  <a:pt x="0" y="0"/>
                </a:moveTo>
                <a:lnTo>
                  <a:pt x="665979" y="0"/>
                </a:lnTo>
                <a:lnTo>
                  <a:pt x="665979" y="634496"/>
                </a:lnTo>
                <a:lnTo>
                  <a:pt x="0" y="634496"/>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6" name="Freeform 6"/>
          <p:cNvSpPr/>
          <p:nvPr/>
        </p:nvSpPr>
        <p:spPr>
          <a:xfrm rot="726921">
            <a:off x="10428087" y="1071415"/>
            <a:ext cx="452824" cy="431418"/>
          </a:xfrm>
          <a:custGeom>
            <a:avLst/>
            <a:gdLst/>
            <a:ahLst/>
            <a:cxnLst/>
            <a:rect l="l" t="t" r="r" b="b"/>
            <a:pathLst>
              <a:path w="452824" h="431418">
                <a:moveTo>
                  <a:pt x="0" y="0"/>
                </a:moveTo>
                <a:lnTo>
                  <a:pt x="452824" y="0"/>
                </a:lnTo>
                <a:lnTo>
                  <a:pt x="452824" y="431418"/>
                </a:lnTo>
                <a:lnTo>
                  <a:pt x="0" y="43141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pic>
        <p:nvPicPr>
          <p:cNvPr id="8" name="Picture 7" descr="A close up of a text&#10;&#10;Description automatically generated">
            <a:extLst>
              <a:ext uri="{FF2B5EF4-FFF2-40B4-BE49-F238E27FC236}">
                <a16:creationId xmlns:a16="http://schemas.microsoft.com/office/drawing/2014/main" id="{32D820A3-E2DD-8B2E-8D2D-767AF9B37C6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0600" y="2781300"/>
            <a:ext cx="9839797" cy="3426249"/>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8DE"/>
        </a:solidFill>
        <a:effectLst/>
      </p:bgPr>
    </p:bg>
    <p:spTree>
      <p:nvGrpSpPr>
        <p:cNvPr id="1" name=""/>
        <p:cNvGrpSpPr/>
        <p:nvPr/>
      </p:nvGrpSpPr>
      <p:grpSpPr>
        <a:xfrm>
          <a:off x="0" y="0"/>
          <a:ext cx="0" cy="0"/>
          <a:chOff x="0" y="0"/>
          <a:chExt cx="0" cy="0"/>
        </a:xfrm>
      </p:grpSpPr>
      <p:sp>
        <p:nvSpPr>
          <p:cNvPr id="2" name="Freeform 2"/>
          <p:cNvSpPr/>
          <p:nvPr/>
        </p:nvSpPr>
        <p:spPr>
          <a:xfrm>
            <a:off x="304800" y="4121335"/>
            <a:ext cx="4877306" cy="6149336"/>
          </a:xfrm>
          <a:custGeom>
            <a:avLst/>
            <a:gdLst/>
            <a:ahLst/>
            <a:cxnLst/>
            <a:rect l="l" t="t" r="r" b="b"/>
            <a:pathLst>
              <a:path w="7381948" h="9806936">
                <a:moveTo>
                  <a:pt x="0" y="0"/>
                </a:moveTo>
                <a:lnTo>
                  <a:pt x="7381948" y="0"/>
                </a:lnTo>
                <a:lnTo>
                  <a:pt x="7381948" y="9806936"/>
                </a:lnTo>
                <a:lnTo>
                  <a:pt x="0" y="980693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2" name="Rounded Rectangle 10">
            <a:extLst>
              <a:ext uri="{FF2B5EF4-FFF2-40B4-BE49-F238E27FC236}">
                <a16:creationId xmlns:a16="http://schemas.microsoft.com/office/drawing/2014/main" id="{35850ACE-760F-2022-563D-E12AC8FAA81C}"/>
              </a:ext>
            </a:extLst>
          </p:cNvPr>
          <p:cNvSpPr/>
          <p:nvPr/>
        </p:nvSpPr>
        <p:spPr>
          <a:xfrm>
            <a:off x="3733800" y="952500"/>
            <a:ext cx="13258800" cy="2057401"/>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23" name="TextBox 22">
            <a:extLst>
              <a:ext uri="{FF2B5EF4-FFF2-40B4-BE49-F238E27FC236}">
                <a16:creationId xmlns:a16="http://schemas.microsoft.com/office/drawing/2014/main" id="{3F0B2A82-3DA8-0059-FC46-45127718D6C4}"/>
              </a:ext>
            </a:extLst>
          </p:cNvPr>
          <p:cNvSpPr txBox="1"/>
          <p:nvPr/>
        </p:nvSpPr>
        <p:spPr>
          <a:xfrm>
            <a:off x="3945324" y="1150249"/>
            <a:ext cx="12723751" cy="1783502"/>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Việc sử dụng chất đốt không đúng cách sẽ đến hậu quả gì?</a:t>
            </a:r>
            <a:endParaRPr kumimoji="0" lang="en-US"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nvGrpSpPr>
          <p:cNvPr id="3" name="Group 2"/>
          <p:cNvGrpSpPr/>
          <p:nvPr/>
        </p:nvGrpSpPr>
        <p:grpSpPr>
          <a:xfrm>
            <a:off x="5410200" y="4762500"/>
            <a:ext cx="12344400" cy="3124200"/>
            <a:chOff x="5410200" y="4762500"/>
            <a:chExt cx="12344400" cy="3124200"/>
          </a:xfrm>
        </p:grpSpPr>
        <p:sp>
          <p:nvSpPr>
            <p:cNvPr id="25" name="Freeform 5">
              <a:extLst>
                <a:ext uri="{FF2B5EF4-FFF2-40B4-BE49-F238E27FC236}">
                  <a16:creationId xmlns:a16="http://schemas.microsoft.com/office/drawing/2014/main" id="{0597F165-B2D8-072D-5B3F-8986D20AF489}"/>
                </a:ext>
              </a:extLst>
            </p:cNvPr>
            <p:cNvSpPr/>
            <p:nvPr/>
          </p:nvSpPr>
          <p:spPr>
            <a:xfrm>
              <a:off x="5410200" y="4762500"/>
              <a:ext cx="12344400" cy="3124200"/>
            </a:xfrm>
            <a:custGeom>
              <a:avLst/>
              <a:gdLst/>
              <a:ahLst/>
              <a:cxnLst/>
              <a:rect l="l" t="t" r="r" b="b"/>
              <a:pathLst>
                <a:path w="9411714" h="2800263">
                  <a:moveTo>
                    <a:pt x="0" y="0"/>
                  </a:moveTo>
                  <a:lnTo>
                    <a:pt x="9411714" y="0"/>
                  </a:lnTo>
                  <a:lnTo>
                    <a:pt x="9411714" y="2800263"/>
                  </a:lnTo>
                  <a:lnTo>
                    <a:pt x="0" y="280026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6" name="TextBox 8">
              <a:extLst>
                <a:ext uri="{FF2B5EF4-FFF2-40B4-BE49-F238E27FC236}">
                  <a16:creationId xmlns:a16="http://schemas.microsoft.com/office/drawing/2014/main" id="{F0C3A590-68DF-5FEF-DC4C-4B10B78062A0}"/>
                </a:ext>
              </a:extLst>
            </p:cNvPr>
            <p:cNvSpPr txBox="1"/>
            <p:nvPr/>
          </p:nvSpPr>
          <p:spPr>
            <a:xfrm>
              <a:off x="5791200" y="5067300"/>
              <a:ext cx="11582400" cy="2492990"/>
            </a:xfrm>
            <a:prstGeom prst="rect">
              <a:avLst/>
            </a:prstGeom>
          </p:spPr>
          <p:txBody>
            <a:bodyPr wrap="square" lIns="0" tIns="0" rIns="0" bIns="0" rtlCol="0" anchor="t">
              <a:spAutoFit/>
            </a:bodyPr>
            <a:lstStyle/>
            <a:p>
              <a:pPr lvl="0" algn="just"/>
              <a:r>
                <a:rPr lang="vi-VN" sz="5400" dirty="0">
                  <a:solidFill>
                    <a:srgbClr val="FFFFFF"/>
                  </a:solidFill>
                  <a:latin typeface="Cambria" panose="02040503050406030204" pitchFamily="18" charset="0"/>
                  <a:ea typeface="Cambria" panose="02040503050406030204" pitchFamily="18" charset="0"/>
                  <a:cs typeface="Glacial Indifference"/>
                  <a:sym typeface="Glacial Indifference"/>
                </a:rPr>
                <a:t>Việc sử dụng chất đốt không đúng cách có thể sẽ gây cháy, nổ, ô nhiễm môi trường.</a:t>
              </a:r>
              <a:endParaRPr kumimoji="0" lang="en-US" sz="5400" b="0"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Glacial Indifference"/>
                <a:sym typeface="Glacial Indifference"/>
              </a:endParaRPr>
            </a:p>
          </p:txBody>
        </p:sp>
      </p:grpSp>
      <p:sp>
        <p:nvSpPr>
          <p:cNvPr id="4" name="Freeform 9">
            <a:extLst>
              <a:ext uri="{FF2B5EF4-FFF2-40B4-BE49-F238E27FC236}">
                <a16:creationId xmlns:a16="http://schemas.microsoft.com/office/drawing/2014/main" id="{91EF5D2D-6B10-DACB-7B36-134181FE0D00}"/>
              </a:ext>
            </a:extLst>
          </p:cNvPr>
          <p:cNvSpPr>
            <a:spLocks/>
          </p:cNvSpPr>
          <p:nvPr/>
        </p:nvSpPr>
        <p:spPr bwMode="gray">
          <a:xfrm rot="1198535" flipH="1">
            <a:off x="3851000" y="3284485"/>
            <a:ext cx="1873166" cy="1508228"/>
          </a:xfrm>
          <a:custGeom>
            <a:avLst/>
            <a:gdLst>
              <a:gd name="T0" fmla="*/ 580 w 580"/>
              <a:gd name="T1" fmla="*/ 0 h 798"/>
              <a:gd name="T2" fmla="*/ 578 w 580"/>
              <a:gd name="T3" fmla="*/ 90 h 798"/>
              <a:gd name="T4" fmla="*/ 568 w 580"/>
              <a:gd name="T5" fmla="*/ 174 h 798"/>
              <a:gd name="T6" fmla="*/ 552 w 580"/>
              <a:gd name="T7" fmla="*/ 252 h 798"/>
              <a:gd name="T8" fmla="*/ 526 w 580"/>
              <a:gd name="T9" fmla="*/ 324 h 798"/>
              <a:gd name="T10" fmla="*/ 494 w 580"/>
              <a:gd name="T11" fmla="*/ 390 h 798"/>
              <a:gd name="T12" fmla="*/ 452 w 580"/>
              <a:gd name="T13" fmla="*/ 450 h 798"/>
              <a:gd name="T14" fmla="*/ 402 w 580"/>
              <a:gd name="T15" fmla="*/ 508 h 798"/>
              <a:gd name="T16" fmla="*/ 342 w 580"/>
              <a:gd name="T17" fmla="*/ 560 h 798"/>
              <a:gd name="T18" fmla="*/ 270 w 580"/>
              <a:gd name="T19" fmla="*/ 610 h 798"/>
              <a:gd name="T20" fmla="*/ 188 w 580"/>
              <a:gd name="T21" fmla="*/ 656 h 798"/>
              <a:gd name="T22" fmla="*/ 188 w 580"/>
              <a:gd name="T23" fmla="*/ 798 h 798"/>
              <a:gd name="T24" fmla="*/ 0 w 580"/>
              <a:gd name="T25" fmla="*/ 514 h 798"/>
              <a:gd name="T26" fmla="*/ 188 w 580"/>
              <a:gd name="T27" fmla="*/ 230 h 798"/>
              <a:gd name="T28" fmla="*/ 188 w 580"/>
              <a:gd name="T29" fmla="*/ 372 h 798"/>
              <a:gd name="T30" fmla="*/ 224 w 580"/>
              <a:gd name="T31" fmla="*/ 368 h 798"/>
              <a:gd name="T32" fmla="*/ 264 w 580"/>
              <a:gd name="T33" fmla="*/ 356 h 798"/>
              <a:gd name="T34" fmla="*/ 306 w 580"/>
              <a:gd name="T35" fmla="*/ 336 h 798"/>
              <a:gd name="T36" fmla="*/ 348 w 580"/>
              <a:gd name="T37" fmla="*/ 310 h 798"/>
              <a:gd name="T38" fmla="*/ 392 w 580"/>
              <a:gd name="T39" fmla="*/ 280 h 798"/>
              <a:gd name="T40" fmla="*/ 432 w 580"/>
              <a:gd name="T41" fmla="*/ 246 h 798"/>
              <a:gd name="T42" fmla="*/ 472 w 580"/>
              <a:gd name="T43" fmla="*/ 208 h 798"/>
              <a:gd name="T44" fmla="*/ 506 w 580"/>
              <a:gd name="T45" fmla="*/ 166 h 798"/>
              <a:gd name="T46" fmla="*/ 536 w 580"/>
              <a:gd name="T47" fmla="*/ 124 h 798"/>
              <a:gd name="T48" fmla="*/ 558 w 580"/>
              <a:gd name="T49" fmla="*/ 82 h 798"/>
              <a:gd name="T50" fmla="*/ 574 w 580"/>
              <a:gd name="T51" fmla="*/ 40 h 798"/>
              <a:gd name="T52" fmla="*/ 578 w 580"/>
              <a:gd name="T53" fmla="*/ 0 h 798"/>
              <a:gd name="T54" fmla="*/ 580 w 580"/>
              <a:gd name="T55" fmla="*/ 0 h 7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80" h="798">
                <a:moveTo>
                  <a:pt x="580" y="0"/>
                </a:moveTo>
                <a:lnTo>
                  <a:pt x="578" y="90"/>
                </a:lnTo>
                <a:lnTo>
                  <a:pt x="568" y="174"/>
                </a:lnTo>
                <a:lnTo>
                  <a:pt x="552" y="252"/>
                </a:lnTo>
                <a:lnTo>
                  <a:pt x="526" y="324"/>
                </a:lnTo>
                <a:lnTo>
                  <a:pt x="494" y="390"/>
                </a:lnTo>
                <a:lnTo>
                  <a:pt x="452" y="450"/>
                </a:lnTo>
                <a:lnTo>
                  <a:pt x="402" y="508"/>
                </a:lnTo>
                <a:lnTo>
                  <a:pt x="342" y="560"/>
                </a:lnTo>
                <a:lnTo>
                  <a:pt x="270" y="610"/>
                </a:lnTo>
                <a:lnTo>
                  <a:pt x="188" y="656"/>
                </a:lnTo>
                <a:lnTo>
                  <a:pt x="188" y="798"/>
                </a:lnTo>
                <a:lnTo>
                  <a:pt x="0" y="514"/>
                </a:lnTo>
                <a:lnTo>
                  <a:pt x="188" y="230"/>
                </a:lnTo>
                <a:lnTo>
                  <a:pt x="188" y="372"/>
                </a:lnTo>
                <a:lnTo>
                  <a:pt x="224" y="368"/>
                </a:lnTo>
                <a:lnTo>
                  <a:pt x="264" y="356"/>
                </a:lnTo>
                <a:lnTo>
                  <a:pt x="306" y="336"/>
                </a:lnTo>
                <a:lnTo>
                  <a:pt x="348" y="310"/>
                </a:lnTo>
                <a:lnTo>
                  <a:pt x="392" y="280"/>
                </a:lnTo>
                <a:lnTo>
                  <a:pt x="432" y="246"/>
                </a:lnTo>
                <a:lnTo>
                  <a:pt x="472" y="208"/>
                </a:lnTo>
                <a:lnTo>
                  <a:pt x="506" y="166"/>
                </a:lnTo>
                <a:lnTo>
                  <a:pt x="536" y="124"/>
                </a:lnTo>
                <a:lnTo>
                  <a:pt x="558" y="82"/>
                </a:lnTo>
                <a:lnTo>
                  <a:pt x="574" y="40"/>
                </a:lnTo>
                <a:lnTo>
                  <a:pt x="578" y="0"/>
                </a:lnTo>
                <a:lnTo>
                  <a:pt x="580" y="0"/>
                </a:lnTo>
                <a:close/>
              </a:path>
            </a:pathLst>
          </a:custGeom>
          <a:ln/>
        </p:spPr>
        <p:style>
          <a:lnRef idx="3">
            <a:schemeClr val="lt1"/>
          </a:lnRef>
          <a:fillRef idx="1">
            <a:schemeClr val="accent6"/>
          </a:fillRef>
          <a:effectRef idx="1">
            <a:schemeClr val="accent6"/>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144676711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3"/>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nextCondLst>
                <p:cond evt="onClick" delay="0">
                  <p:tgtEl>
                    <p:spTgt spid="23"/>
                  </p:tgtEl>
                </p:cond>
              </p:nextCondLst>
            </p:seq>
          </p:childTnLst>
        </p:cTn>
      </p:par>
    </p:tnLst>
    <p:bldLst>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F8DE"/>
        </a:solidFill>
        <a:effectLst/>
      </p:bgPr>
    </p:bg>
    <p:spTree>
      <p:nvGrpSpPr>
        <p:cNvPr id="1" name=""/>
        <p:cNvGrpSpPr/>
        <p:nvPr/>
      </p:nvGrpSpPr>
      <p:grpSpPr>
        <a:xfrm>
          <a:off x="0" y="0"/>
          <a:ext cx="0" cy="0"/>
          <a:chOff x="0" y="0"/>
          <a:chExt cx="0" cy="0"/>
        </a:xfrm>
      </p:grpSpPr>
      <p:sp>
        <p:nvSpPr>
          <p:cNvPr id="14" name="矩形: 圆角 1">
            <a:extLst>
              <a:ext uri="{FF2B5EF4-FFF2-40B4-BE49-F238E27FC236}">
                <a16:creationId xmlns:a16="http://schemas.microsoft.com/office/drawing/2014/main" id="{70DB7572-1694-635F-F5AA-5156D550940B}"/>
              </a:ext>
            </a:extLst>
          </p:cNvPr>
          <p:cNvSpPr/>
          <p:nvPr/>
        </p:nvSpPr>
        <p:spPr>
          <a:xfrm>
            <a:off x="845820" y="304800"/>
            <a:ext cx="16596360" cy="9639300"/>
          </a:xfrm>
          <a:prstGeom prst="round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zh-CN" altLang="en-US" sz="2700" b="0" i="0" u="none" strike="noStrike" kern="1200" cap="none" spc="0" normalizeH="0" baseline="0" noProof="0">
              <a:ln>
                <a:noFill/>
              </a:ln>
              <a:solidFill>
                <a:prstClr val="white"/>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5" name="TextBox 14">
            <a:extLst>
              <a:ext uri="{FF2B5EF4-FFF2-40B4-BE49-F238E27FC236}">
                <a16:creationId xmlns:a16="http://schemas.microsoft.com/office/drawing/2014/main" id="{0C60006D-CDD9-3E69-387E-BAF0890B5246}"/>
              </a:ext>
            </a:extLst>
          </p:cNvPr>
          <p:cNvSpPr txBox="1"/>
          <p:nvPr/>
        </p:nvSpPr>
        <p:spPr>
          <a:xfrm>
            <a:off x="2324710" y="467174"/>
            <a:ext cx="14667890" cy="2123658"/>
          </a:xfrm>
          <a:prstGeom prst="rect">
            <a:avLst/>
          </a:prstGeom>
          <a:noFill/>
        </p:spPr>
        <p:txBody>
          <a:bodyPr wrap="square" rtlCol="0">
            <a:spAutoFit/>
          </a:bodyPr>
          <a:lstStyle/>
          <a:p>
            <a:pPr lvl="0" algn="just" defTabSz="1371600">
              <a:defRPr/>
            </a:pPr>
            <a:r>
              <a:rPr lang="vi-VN" sz="4400" b="1" dirty="0">
                <a:solidFill>
                  <a:prstClr val="black"/>
                </a:solidFill>
                <a:latin typeface="Cambria" panose="02040503050406030204" pitchFamily="18" charset="0"/>
                <a:ea typeface="Cambria" panose="02040503050406030204" pitchFamily="18" charset="0"/>
                <a:cs typeface="Mali" panose="00000500000000000000" pitchFamily="2" charset="-34"/>
              </a:rPr>
              <a:t>Quan sát hình 3, cho biết trường hợp nào có thể gây nguy hiểm cho con người, trường hợp nào gây ô nhiễm môi trường và đề xuất biện pháp phòng tránh.</a:t>
            </a:r>
            <a:endParaRPr kumimoji="0" lang="en-GB"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ali" panose="00000500000000000000" pitchFamily="2" charset="-34"/>
            </a:endParaRPr>
          </a:p>
        </p:txBody>
      </p:sp>
      <p:pic>
        <p:nvPicPr>
          <p:cNvPr id="16" name="Picture 15">
            <a:extLst>
              <a:ext uri="{FF2B5EF4-FFF2-40B4-BE49-F238E27FC236}">
                <a16:creationId xmlns:a16="http://schemas.microsoft.com/office/drawing/2014/main" id="{C4C7E108-BD65-7F6B-6F47-3302A543988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55292" y="355094"/>
            <a:ext cx="1137389" cy="1194545"/>
          </a:xfrm>
          <a:prstGeom prst="rect">
            <a:avLst/>
          </a:prstGeom>
        </p:spPr>
      </p:pic>
      <p:pic>
        <p:nvPicPr>
          <p:cNvPr id="4" name="Picture 3">
            <a:extLst>
              <a:ext uri="{FF2B5EF4-FFF2-40B4-BE49-F238E27FC236}">
                <a16:creationId xmlns:a16="http://schemas.microsoft.com/office/drawing/2014/main" id="{7B6DA3CA-BF0A-C236-0895-0DEDF650A6EC}"/>
              </a:ext>
            </a:extLst>
          </p:cNvPr>
          <p:cNvPicPr>
            <a:picLocks noChangeAspect="1"/>
          </p:cNvPicPr>
          <p:nvPr/>
        </p:nvPicPr>
        <p:blipFill>
          <a:blip r:embed="rId3"/>
          <a:stretch>
            <a:fillRect/>
          </a:stretch>
        </p:blipFill>
        <p:spPr>
          <a:xfrm>
            <a:off x="4267200" y="2628900"/>
            <a:ext cx="9296400" cy="7095485"/>
          </a:xfrm>
          <a:prstGeom prst="rect">
            <a:avLst/>
          </a:prstGeom>
        </p:spPr>
      </p:pic>
    </p:spTree>
    <p:extLst>
      <p:ext uri="{BB962C8B-B14F-4D97-AF65-F5344CB8AC3E}">
        <p14:creationId xmlns:p14="http://schemas.microsoft.com/office/powerpoint/2010/main" val="2220659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par>
                                <p:cTn id="8" presetID="22" presetClass="entr" presetSubtype="4"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wipe(down)">
                                      <p:cBhvr>
                                        <p:cTn id="10" dur="500"/>
                                        <p:tgtEl>
                                          <p:spTgt spid="16"/>
                                        </p:tgtEl>
                                      </p:cBhvr>
                                    </p:animEffect>
                                  </p:childTnLst>
                                </p:cTn>
                              </p:par>
                              <p:par>
                                <p:cTn id="11" presetID="16" presetClass="entr" presetSubtype="21"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F8DE"/>
        </a:solidFill>
        <a:effectLst/>
      </p:bgPr>
    </p:bg>
    <p:spTree>
      <p:nvGrpSpPr>
        <p:cNvPr id="1" name=""/>
        <p:cNvGrpSpPr/>
        <p:nvPr/>
      </p:nvGrpSpPr>
      <p:grpSpPr>
        <a:xfrm>
          <a:off x="0" y="0"/>
          <a:ext cx="0" cy="0"/>
          <a:chOff x="0" y="0"/>
          <a:chExt cx="0" cy="0"/>
        </a:xfrm>
      </p:grpSpPr>
      <p:sp>
        <p:nvSpPr>
          <p:cNvPr id="14" name="矩形: 圆角 1">
            <a:extLst>
              <a:ext uri="{FF2B5EF4-FFF2-40B4-BE49-F238E27FC236}">
                <a16:creationId xmlns:a16="http://schemas.microsoft.com/office/drawing/2014/main" id="{70DB7572-1694-635F-F5AA-5156D550940B}"/>
              </a:ext>
            </a:extLst>
          </p:cNvPr>
          <p:cNvSpPr/>
          <p:nvPr/>
        </p:nvSpPr>
        <p:spPr>
          <a:xfrm>
            <a:off x="845820" y="304800"/>
            <a:ext cx="16596360" cy="9022080"/>
          </a:xfrm>
          <a:prstGeom prst="round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zh-CN" altLang="en-US" sz="2700" b="0" i="0" u="none" strike="noStrike" kern="1200" cap="none" spc="0" normalizeH="0" baseline="0" noProof="0">
              <a:ln>
                <a:noFill/>
              </a:ln>
              <a:solidFill>
                <a:prstClr val="white"/>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pic>
        <p:nvPicPr>
          <p:cNvPr id="3" name="Picture 2">
            <a:extLst>
              <a:ext uri="{FF2B5EF4-FFF2-40B4-BE49-F238E27FC236}">
                <a16:creationId xmlns:a16="http://schemas.microsoft.com/office/drawing/2014/main" id="{67E93EE5-71C6-710F-85F3-C67C5928145A}"/>
              </a:ext>
            </a:extLst>
          </p:cNvPr>
          <p:cNvPicPr>
            <a:picLocks noChangeAspect="1"/>
          </p:cNvPicPr>
          <p:nvPr/>
        </p:nvPicPr>
        <p:blipFill>
          <a:blip r:embed="rId2"/>
          <a:stretch>
            <a:fillRect/>
          </a:stretch>
        </p:blipFill>
        <p:spPr>
          <a:xfrm>
            <a:off x="1600200" y="2857500"/>
            <a:ext cx="6759036" cy="5105400"/>
          </a:xfrm>
          <a:prstGeom prst="rect">
            <a:avLst/>
          </a:prstGeom>
        </p:spPr>
      </p:pic>
      <p:pic>
        <p:nvPicPr>
          <p:cNvPr id="4" name="Picture 3">
            <a:extLst>
              <a:ext uri="{FF2B5EF4-FFF2-40B4-BE49-F238E27FC236}">
                <a16:creationId xmlns:a16="http://schemas.microsoft.com/office/drawing/2014/main" id="{68DEFC35-F679-C297-A21C-CB0D120C358D}"/>
              </a:ext>
            </a:extLst>
          </p:cNvPr>
          <p:cNvPicPr>
            <a:picLocks noChangeAspect="1"/>
          </p:cNvPicPr>
          <p:nvPr/>
        </p:nvPicPr>
        <p:blipFill>
          <a:blip r:embed="rId3"/>
          <a:stretch>
            <a:fillRect/>
          </a:stretch>
        </p:blipFill>
        <p:spPr>
          <a:xfrm>
            <a:off x="4267200" y="495300"/>
            <a:ext cx="8382000" cy="1996799"/>
          </a:xfrm>
          <a:prstGeom prst="rect">
            <a:avLst/>
          </a:prstGeom>
        </p:spPr>
      </p:pic>
      <p:sp>
        <p:nvSpPr>
          <p:cNvPr id="5" name="Rectangle 4">
            <a:extLst>
              <a:ext uri="{FF2B5EF4-FFF2-40B4-BE49-F238E27FC236}">
                <a16:creationId xmlns:a16="http://schemas.microsoft.com/office/drawing/2014/main" id="{5B6D4AF0-BFBB-567C-C0A5-D67BCB28ACB7}"/>
              </a:ext>
            </a:extLst>
          </p:cNvPr>
          <p:cNvSpPr/>
          <p:nvPr/>
        </p:nvSpPr>
        <p:spPr>
          <a:xfrm>
            <a:off x="9448800" y="3238500"/>
            <a:ext cx="8534400" cy="4247317"/>
          </a:xfrm>
          <a:prstGeom prst="rect">
            <a:avLst/>
          </a:prstGeom>
        </p:spPr>
        <p:style>
          <a:lnRef idx="3">
            <a:schemeClr val="lt1"/>
          </a:lnRef>
          <a:fillRef idx="1">
            <a:schemeClr val="accent6"/>
          </a:fillRef>
          <a:effectRef idx="1">
            <a:schemeClr val="accent6"/>
          </a:effectRef>
          <a:fontRef idx="minor">
            <a:schemeClr val="lt1"/>
          </a:fontRef>
        </p:style>
        <p:txBody>
          <a:bodyPr wrap="square">
            <a:spAutoFit/>
          </a:bodyPr>
          <a:lstStyle/>
          <a:p>
            <a:pPr algn="just"/>
            <a:r>
              <a:rPr lang="en-US" sz="5400" dirty="0">
                <a:solidFill>
                  <a:schemeClr val="tx1"/>
                </a:solidFill>
                <a:latin typeface="Arial" panose="020B0604020202020204" pitchFamily="34" charset="0"/>
                <a:cs typeface="Arial" panose="020B0604020202020204" pitchFamily="34" charset="0"/>
              </a:rPr>
              <a:t>Sang </a:t>
            </a:r>
            <a:r>
              <a:rPr lang="en-US" sz="5400" dirty="0" err="1">
                <a:solidFill>
                  <a:schemeClr val="tx1"/>
                </a:solidFill>
                <a:latin typeface="Arial" panose="020B0604020202020204" pitchFamily="34" charset="0"/>
                <a:cs typeface="Arial" panose="020B0604020202020204" pitchFamily="34" charset="0"/>
              </a:rPr>
              <a:t>chiết</a:t>
            </a:r>
            <a:r>
              <a:rPr lang="en-US" sz="5400" dirty="0">
                <a:solidFill>
                  <a:schemeClr val="tx1"/>
                </a:solidFill>
                <a:latin typeface="Arial" panose="020B0604020202020204" pitchFamily="34" charset="0"/>
                <a:cs typeface="Arial" panose="020B0604020202020204" pitchFamily="34" charset="0"/>
              </a:rPr>
              <a:t> ga </a:t>
            </a:r>
            <a:r>
              <a:rPr lang="en-US" sz="5400" dirty="0" err="1">
                <a:solidFill>
                  <a:schemeClr val="tx1"/>
                </a:solidFill>
                <a:latin typeface="Arial" panose="020B0604020202020204" pitchFamily="34" charset="0"/>
                <a:cs typeface="Arial" panose="020B0604020202020204" pitchFamily="34" charset="0"/>
              </a:rPr>
              <a:t>không</a:t>
            </a:r>
            <a:r>
              <a:rPr lang="en-US" sz="5400" dirty="0">
                <a:solidFill>
                  <a:schemeClr val="tx1"/>
                </a:solidFill>
                <a:latin typeface="Arial" panose="020B0604020202020204" pitchFamily="34" charset="0"/>
                <a:cs typeface="Arial" panose="020B0604020202020204" pitchFamily="34" charset="0"/>
              </a:rPr>
              <a:t> an </a:t>
            </a:r>
            <a:r>
              <a:rPr lang="en-US" sz="5400" dirty="0" err="1">
                <a:solidFill>
                  <a:schemeClr val="tx1"/>
                </a:solidFill>
                <a:latin typeface="Arial" panose="020B0604020202020204" pitchFamily="34" charset="0"/>
                <a:cs typeface="Arial" panose="020B0604020202020204" pitchFamily="34" charset="0"/>
              </a:rPr>
              <a:t>toàn</a:t>
            </a:r>
            <a:r>
              <a:rPr lang="en-US" sz="5400" dirty="0">
                <a:solidFill>
                  <a:schemeClr val="tx1"/>
                </a:solidFill>
                <a:latin typeface="Arial" panose="020B0604020202020204" pitchFamily="34" charset="0"/>
                <a:cs typeface="Arial" panose="020B0604020202020204" pitchFamily="34" charset="0"/>
              </a:rPr>
              <a:t> </a:t>
            </a:r>
            <a:r>
              <a:rPr lang="en-US" sz="5400" dirty="0" err="1">
                <a:solidFill>
                  <a:schemeClr val="tx1"/>
                </a:solidFill>
                <a:latin typeface="Arial" panose="020B0604020202020204" pitchFamily="34" charset="0"/>
                <a:cs typeface="Arial" panose="020B0604020202020204" pitchFamily="34" charset="0"/>
              </a:rPr>
              <a:t>có</a:t>
            </a:r>
            <a:r>
              <a:rPr lang="en-US" sz="5400" dirty="0">
                <a:solidFill>
                  <a:schemeClr val="tx1"/>
                </a:solidFill>
                <a:latin typeface="Arial" panose="020B0604020202020204" pitchFamily="34" charset="0"/>
                <a:cs typeface="Arial" panose="020B0604020202020204" pitchFamily="34" charset="0"/>
              </a:rPr>
              <a:t> </a:t>
            </a:r>
            <a:r>
              <a:rPr lang="en-US" sz="5400" dirty="0" err="1">
                <a:solidFill>
                  <a:schemeClr val="tx1"/>
                </a:solidFill>
                <a:latin typeface="Arial" panose="020B0604020202020204" pitchFamily="34" charset="0"/>
                <a:cs typeface="Arial" panose="020B0604020202020204" pitchFamily="34" charset="0"/>
              </a:rPr>
              <a:t>thể</a:t>
            </a:r>
            <a:r>
              <a:rPr lang="en-US" sz="5400" dirty="0">
                <a:solidFill>
                  <a:schemeClr val="tx1"/>
                </a:solidFill>
                <a:latin typeface="Arial" panose="020B0604020202020204" pitchFamily="34" charset="0"/>
                <a:cs typeface="Arial" panose="020B0604020202020204" pitchFamily="34" charset="0"/>
              </a:rPr>
              <a:t> </a:t>
            </a:r>
            <a:r>
              <a:rPr lang="en-US" sz="5400" dirty="0" err="1">
                <a:solidFill>
                  <a:schemeClr val="tx1"/>
                </a:solidFill>
                <a:latin typeface="Arial" panose="020B0604020202020204" pitchFamily="34" charset="0"/>
                <a:cs typeface="Arial" panose="020B0604020202020204" pitchFamily="34" charset="0"/>
              </a:rPr>
              <a:t>dẫn</a:t>
            </a:r>
            <a:r>
              <a:rPr lang="en-US" sz="5400" dirty="0">
                <a:solidFill>
                  <a:schemeClr val="tx1"/>
                </a:solidFill>
                <a:latin typeface="Arial" panose="020B0604020202020204" pitchFamily="34" charset="0"/>
                <a:cs typeface="Arial" panose="020B0604020202020204" pitchFamily="34" charset="0"/>
              </a:rPr>
              <a:t> </a:t>
            </a:r>
            <a:r>
              <a:rPr lang="en-US" sz="5400" dirty="0" err="1">
                <a:solidFill>
                  <a:schemeClr val="tx1"/>
                </a:solidFill>
                <a:latin typeface="Arial" panose="020B0604020202020204" pitchFamily="34" charset="0"/>
                <a:cs typeface="Arial" panose="020B0604020202020204" pitchFamily="34" charset="0"/>
              </a:rPr>
              <a:t>đến</a:t>
            </a:r>
            <a:r>
              <a:rPr lang="en-US" sz="5400" dirty="0">
                <a:solidFill>
                  <a:schemeClr val="tx1"/>
                </a:solidFill>
                <a:latin typeface="Arial" panose="020B0604020202020204" pitchFamily="34" charset="0"/>
                <a:cs typeface="Arial" panose="020B0604020202020204" pitchFamily="34" charset="0"/>
              </a:rPr>
              <a:t> </a:t>
            </a:r>
            <a:r>
              <a:rPr lang="en-US" sz="5400" dirty="0" err="1">
                <a:solidFill>
                  <a:schemeClr val="tx1"/>
                </a:solidFill>
                <a:latin typeface="Arial" panose="020B0604020202020204" pitchFamily="34" charset="0"/>
                <a:cs typeface="Arial" panose="020B0604020202020204" pitchFamily="34" charset="0"/>
              </a:rPr>
              <a:t>cháy</a:t>
            </a:r>
            <a:r>
              <a:rPr lang="en-US" sz="5400" dirty="0">
                <a:solidFill>
                  <a:schemeClr val="tx1"/>
                </a:solidFill>
                <a:latin typeface="Arial" panose="020B0604020202020204" pitchFamily="34" charset="0"/>
                <a:cs typeface="Arial" panose="020B0604020202020204" pitchFamily="34" charset="0"/>
              </a:rPr>
              <a:t>, </a:t>
            </a:r>
            <a:r>
              <a:rPr lang="en-US" sz="5400" dirty="0" err="1">
                <a:solidFill>
                  <a:schemeClr val="tx1"/>
                </a:solidFill>
                <a:latin typeface="Arial" panose="020B0604020202020204" pitchFamily="34" charset="0"/>
                <a:cs typeface="Arial" panose="020B0604020202020204" pitchFamily="34" charset="0"/>
              </a:rPr>
              <a:t>nổ</a:t>
            </a:r>
            <a:r>
              <a:rPr lang="en-US" sz="5400" dirty="0">
                <a:solidFill>
                  <a:schemeClr val="tx1"/>
                </a:solidFill>
                <a:latin typeface="Arial" panose="020B0604020202020204" pitchFamily="34" charset="0"/>
                <a:cs typeface="Arial" panose="020B0604020202020204" pitchFamily="34" charset="0"/>
              </a:rPr>
              <a:t>.</a:t>
            </a:r>
          </a:p>
          <a:p>
            <a:pPr algn="just"/>
            <a:r>
              <a:rPr lang="en-US" sz="5400" b="1" dirty="0" err="1">
                <a:solidFill>
                  <a:schemeClr val="tx1"/>
                </a:solidFill>
                <a:latin typeface="Arial" panose="020B0604020202020204" pitchFamily="34" charset="0"/>
                <a:cs typeface="Arial" panose="020B0604020202020204" pitchFamily="34" charset="0"/>
              </a:rPr>
              <a:t>Cách</a:t>
            </a:r>
            <a:r>
              <a:rPr lang="en-US" sz="5400" b="1" dirty="0">
                <a:solidFill>
                  <a:schemeClr val="tx1"/>
                </a:solidFill>
                <a:latin typeface="Arial" panose="020B0604020202020204" pitchFamily="34" charset="0"/>
                <a:cs typeface="Arial" panose="020B0604020202020204" pitchFamily="34" charset="0"/>
              </a:rPr>
              <a:t> </a:t>
            </a:r>
            <a:r>
              <a:rPr lang="en-US" sz="5400" b="1" dirty="0" err="1">
                <a:solidFill>
                  <a:schemeClr val="tx1"/>
                </a:solidFill>
                <a:latin typeface="Arial" panose="020B0604020202020204" pitchFamily="34" charset="0"/>
                <a:cs typeface="Arial" panose="020B0604020202020204" pitchFamily="34" charset="0"/>
              </a:rPr>
              <a:t>phòng</a:t>
            </a:r>
            <a:r>
              <a:rPr lang="en-US" sz="5400" b="1" dirty="0">
                <a:solidFill>
                  <a:schemeClr val="tx1"/>
                </a:solidFill>
                <a:latin typeface="Arial" panose="020B0604020202020204" pitchFamily="34" charset="0"/>
                <a:cs typeface="Arial" panose="020B0604020202020204" pitchFamily="34" charset="0"/>
              </a:rPr>
              <a:t> </a:t>
            </a:r>
            <a:r>
              <a:rPr lang="en-US" sz="5400" b="1" dirty="0" err="1">
                <a:solidFill>
                  <a:schemeClr val="tx1"/>
                </a:solidFill>
                <a:latin typeface="Arial" panose="020B0604020202020204" pitchFamily="34" charset="0"/>
                <a:cs typeface="Arial" panose="020B0604020202020204" pitchFamily="34" charset="0"/>
              </a:rPr>
              <a:t>tránh</a:t>
            </a:r>
            <a:r>
              <a:rPr lang="en-US" sz="5400" b="1" dirty="0">
                <a:solidFill>
                  <a:schemeClr val="tx1"/>
                </a:solidFill>
                <a:latin typeface="Arial" panose="020B0604020202020204" pitchFamily="34" charset="0"/>
                <a:cs typeface="Arial" panose="020B0604020202020204" pitchFamily="34" charset="0"/>
              </a:rPr>
              <a:t>: </a:t>
            </a:r>
            <a:r>
              <a:rPr lang="en-US" sz="5400" dirty="0" err="1">
                <a:solidFill>
                  <a:schemeClr val="tx1"/>
                </a:solidFill>
                <a:latin typeface="Arial" panose="020B0604020202020204" pitchFamily="34" charset="0"/>
                <a:cs typeface="Arial" panose="020B0604020202020204" pitchFamily="34" charset="0"/>
              </a:rPr>
              <a:t>Không</a:t>
            </a:r>
            <a:r>
              <a:rPr lang="en-US" sz="5400" dirty="0">
                <a:solidFill>
                  <a:schemeClr val="tx1"/>
                </a:solidFill>
                <a:latin typeface="Arial" panose="020B0604020202020204" pitchFamily="34" charset="0"/>
                <a:cs typeface="Arial" panose="020B0604020202020204" pitchFamily="34" charset="0"/>
              </a:rPr>
              <a:t> </a:t>
            </a:r>
            <a:r>
              <a:rPr lang="en-US" sz="5400" dirty="0" err="1">
                <a:solidFill>
                  <a:schemeClr val="tx1"/>
                </a:solidFill>
                <a:latin typeface="Arial" panose="020B0604020202020204" pitchFamily="34" charset="0"/>
                <a:cs typeface="Arial" panose="020B0604020202020204" pitchFamily="34" charset="0"/>
              </a:rPr>
              <a:t>nên</a:t>
            </a:r>
            <a:r>
              <a:rPr lang="en-US" sz="5400" dirty="0">
                <a:solidFill>
                  <a:schemeClr val="tx1"/>
                </a:solidFill>
                <a:latin typeface="Arial" panose="020B0604020202020204" pitchFamily="34" charset="0"/>
                <a:cs typeface="Arial" panose="020B0604020202020204" pitchFamily="34" charset="0"/>
              </a:rPr>
              <a:t> </a:t>
            </a:r>
            <a:r>
              <a:rPr lang="en-US" sz="5400" dirty="0" err="1">
                <a:solidFill>
                  <a:schemeClr val="tx1"/>
                </a:solidFill>
                <a:latin typeface="Arial" panose="020B0604020202020204" pitchFamily="34" charset="0"/>
                <a:cs typeface="Arial" panose="020B0604020202020204" pitchFamily="34" charset="0"/>
              </a:rPr>
              <a:t>tự</a:t>
            </a:r>
            <a:r>
              <a:rPr lang="en-US" sz="5400" dirty="0">
                <a:solidFill>
                  <a:schemeClr val="tx1"/>
                </a:solidFill>
                <a:latin typeface="Arial" panose="020B0604020202020204" pitchFamily="34" charset="0"/>
                <a:cs typeface="Arial" panose="020B0604020202020204" pitchFamily="34" charset="0"/>
              </a:rPr>
              <a:t> sang </a:t>
            </a:r>
            <a:r>
              <a:rPr lang="en-US" sz="5400" dirty="0" err="1">
                <a:solidFill>
                  <a:schemeClr val="tx1"/>
                </a:solidFill>
                <a:latin typeface="Arial" panose="020B0604020202020204" pitchFamily="34" charset="0"/>
                <a:cs typeface="Arial" panose="020B0604020202020204" pitchFamily="34" charset="0"/>
              </a:rPr>
              <a:t>chiết</a:t>
            </a:r>
            <a:r>
              <a:rPr lang="en-US" sz="5400" dirty="0">
                <a:solidFill>
                  <a:schemeClr val="tx1"/>
                </a:solidFill>
                <a:latin typeface="Arial" panose="020B0604020202020204" pitchFamily="34" charset="0"/>
                <a:cs typeface="Arial" panose="020B0604020202020204" pitchFamily="34" charset="0"/>
              </a:rPr>
              <a:t> ga.</a:t>
            </a:r>
          </a:p>
        </p:txBody>
      </p:sp>
    </p:spTree>
    <p:extLst>
      <p:ext uri="{BB962C8B-B14F-4D97-AF65-F5344CB8AC3E}">
        <p14:creationId xmlns:p14="http://schemas.microsoft.com/office/powerpoint/2010/main" val="25253915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8DE"/>
        </a:solidFill>
        <a:effectLst/>
      </p:bgPr>
    </p:bg>
    <p:spTree>
      <p:nvGrpSpPr>
        <p:cNvPr id="1" name=""/>
        <p:cNvGrpSpPr/>
        <p:nvPr/>
      </p:nvGrpSpPr>
      <p:grpSpPr>
        <a:xfrm>
          <a:off x="0" y="0"/>
          <a:ext cx="0" cy="0"/>
          <a:chOff x="0" y="0"/>
          <a:chExt cx="0" cy="0"/>
        </a:xfrm>
      </p:grpSpPr>
      <p:sp>
        <p:nvSpPr>
          <p:cNvPr id="14" name="矩形: 圆角 1">
            <a:extLst>
              <a:ext uri="{FF2B5EF4-FFF2-40B4-BE49-F238E27FC236}">
                <a16:creationId xmlns:a16="http://schemas.microsoft.com/office/drawing/2014/main" id="{70DB7572-1694-635F-F5AA-5156D550940B}"/>
              </a:ext>
            </a:extLst>
          </p:cNvPr>
          <p:cNvSpPr/>
          <p:nvPr/>
        </p:nvSpPr>
        <p:spPr>
          <a:xfrm>
            <a:off x="845820" y="304800"/>
            <a:ext cx="16596360" cy="9022080"/>
          </a:xfrm>
          <a:prstGeom prst="round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zh-CN" altLang="en-US" sz="2700" b="0" i="0" u="none" strike="noStrike" kern="1200" cap="none" spc="0" normalizeH="0" baseline="0" noProof="0">
              <a:ln>
                <a:noFill/>
              </a:ln>
              <a:solidFill>
                <a:prstClr val="white"/>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pic>
        <p:nvPicPr>
          <p:cNvPr id="4" name="Picture 3">
            <a:extLst>
              <a:ext uri="{FF2B5EF4-FFF2-40B4-BE49-F238E27FC236}">
                <a16:creationId xmlns:a16="http://schemas.microsoft.com/office/drawing/2014/main" id="{68DEFC35-F679-C297-A21C-CB0D120C358D}"/>
              </a:ext>
            </a:extLst>
          </p:cNvPr>
          <p:cNvPicPr>
            <a:picLocks noChangeAspect="1"/>
          </p:cNvPicPr>
          <p:nvPr/>
        </p:nvPicPr>
        <p:blipFill>
          <a:blip r:embed="rId2"/>
          <a:stretch>
            <a:fillRect/>
          </a:stretch>
        </p:blipFill>
        <p:spPr>
          <a:xfrm>
            <a:off x="4267200" y="495300"/>
            <a:ext cx="8382000" cy="1996799"/>
          </a:xfrm>
          <a:prstGeom prst="rect">
            <a:avLst/>
          </a:prstGeom>
        </p:spPr>
      </p:pic>
      <p:sp>
        <p:nvSpPr>
          <p:cNvPr id="5" name="Rectangle 4">
            <a:extLst>
              <a:ext uri="{FF2B5EF4-FFF2-40B4-BE49-F238E27FC236}">
                <a16:creationId xmlns:a16="http://schemas.microsoft.com/office/drawing/2014/main" id="{5B6D4AF0-BFBB-567C-C0A5-D67BCB28ACB7}"/>
              </a:ext>
            </a:extLst>
          </p:cNvPr>
          <p:cNvSpPr/>
          <p:nvPr/>
        </p:nvSpPr>
        <p:spPr>
          <a:xfrm>
            <a:off x="9220200" y="3238500"/>
            <a:ext cx="8763000" cy="5078313"/>
          </a:xfrm>
          <a:prstGeom prst="rect">
            <a:avLst/>
          </a:prstGeom>
        </p:spPr>
        <p:style>
          <a:lnRef idx="3">
            <a:schemeClr val="lt1"/>
          </a:lnRef>
          <a:fillRef idx="1">
            <a:schemeClr val="accent6"/>
          </a:fillRef>
          <a:effectRef idx="1">
            <a:schemeClr val="accent6"/>
          </a:effectRef>
          <a:fontRef idx="minor">
            <a:schemeClr val="lt1"/>
          </a:fontRef>
        </p:style>
        <p:txBody>
          <a:bodyPr wrap="square">
            <a:spAutoFit/>
          </a:bodyPr>
          <a:lstStyle/>
          <a:p>
            <a:pPr lvl="0" algn="just"/>
            <a:r>
              <a:rPr lang="en-US" sz="5400" dirty="0" err="1">
                <a:solidFill>
                  <a:prstClr val="black"/>
                </a:solidFill>
                <a:latin typeface="Arial" panose="020B0604020202020204" pitchFamily="34" charset="0"/>
                <a:cs typeface="Arial" panose="020B0604020202020204" pitchFamily="34" charset="0"/>
              </a:rPr>
              <a:t>Chất</a:t>
            </a:r>
            <a:r>
              <a:rPr lang="en-US" sz="5400" dirty="0">
                <a:solidFill>
                  <a:prstClr val="black"/>
                </a:solidFill>
                <a:latin typeface="Arial" panose="020B0604020202020204" pitchFamily="34" charset="0"/>
                <a:cs typeface="Arial" panose="020B0604020202020204" pitchFamily="34" charset="0"/>
              </a:rPr>
              <a:t> </a:t>
            </a:r>
            <a:r>
              <a:rPr lang="en-US" sz="5400" dirty="0" err="1">
                <a:solidFill>
                  <a:prstClr val="black"/>
                </a:solidFill>
                <a:latin typeface="Arial" panose="020B0604020202020204" pitchFamily="34" charset="0"/>
                <a:cs typeface="Arial" panose="020B0604020202020204" pitchFamily="34" charset="0"/>
              </a:rPr>
              <a:t>đốt</a:t>
            </a:r>
            <a:r>
              <a:rPr lang="en-US" sz="5400" dirty="0">
                <a:solidFill>
                  <a:prstClr val="black"/>
                </a:solidFill>
                <a:latin typeface="Arial" panose="020B0604020202020204" pitchFamily="34" charset="0"/>
                <a:cs typeface="Arial" panose="020B0604020202020204" pitchFamily="34" charset="0"/>
              </a:rPr>
              <a:t> </a:t>
            </a:r>
            <a:r>
              <a:rPr lang="en-US" sz="5400" dirty="0" err="1">
                <a:solidFill>
                  <a:prstClr val="black"/>
                </a:solidFill>
                <a:latin typeface="Arial" panose="020B0604020202020204" pitchFamily="34" charset="0"/>
                <a:cs typeface="Arial" panose="020B0604020202020204" pitchFamily="34" charset="0"/>
              </a:rPr>
              <a:t>để</a:t>
            </a:r>
            <a:r>
              <a:rPr lang="en-US" sz="5400" dirty="0">
                <a:solidFill>
                  <a:prstClr val="black"/>
                </a:solidFill>
                <a:latin typeface="Arial" panose="020B0604020202020204" pitchFamily="34" charset="0"/>
                <a:cs typeface="Arial" panose="020B0604020202020204" pitchFamily="34" charset="0"/>
              </a:rPr>
              <a:t> </a:t>
            </a:r>
            <a:r>
              <a:rPr lang="en-US" sz="5400" dirty="0" err="1">
                <a:solidFill>
                  <a:prstClr val="black"/>
                </a:solidFill>
                <a:latin typeface="Arial" panose="020B0604020202020204" pitchFamily="34" charset="0"/>
                <a:cs typeface="Arial" panose="020B0604020202020204" pitchFamily="34" charset="0"/>
              </a:rPr>
              <a:t>gần</a:t>
            </a:r>
            <a:r>
              <a:rPr lang="en-US" sz="5400" dirty="0">
                <a:solidFill>
                  <a:prstClr val="black"/>
                </a:solidFill>
                <a:latin typeface="Arial" panose="020B0604020202020204" pitchFamily="34" charset="0"/>
                <a:cs typeface="Arial" panose="020B0604020202020204" pitchFamily="34" charset="0"/>
              </a:rPr>
              <a:t> </a:t>
            </a:r>
            <a:r>
              <a:rPr lang="en-US" sz="5400" dirty="0" err="1">
                <a:solidFill>
                  <a:prstClr val="black"/>
                </a:solidFill>
                <a:latin typeface="Arial" panose="020B0604020202020204" pitchFamily="34" charset="0"/>
                <a:cs typeface="Arial" panose="020B0604020202020204" pitchFamily="34" charset="0"/>
              </a:rPr>
              <a:t>tủ</a:t>
            </a:r>
            <a:r>
              <a:rPr lang="en-US" sz="5400" dirty="0">
                <a:solidFill>
                  <a:prstClr val="black"/>
                </a:solidFill>
                <a:latin typeface="Arial" panose="020B0604020202020204" pitchFamily="34" charset="0"/>
                <a:cs typeface="Arial" panose="020B0604020202020204" pitchFamily="34" charset="0"/>
              </a:rPr>
              <a:t> </a:t>
            </a:r>
            <a:r>
              <a:rPr lang="en-US" sz="5400" dirty="0" err="1">
                <a:solidFill>
                  <a:prstClr val="black"/>
                </a:solidFill>
                <a:latin typeface="Arial" panose="020B0604020202020204" pitchFamily="34" charset="0"/>
                <a:cs typeface="Arial" panose="020B0604020202020204" pitchFamily="34" charset="0"/>
              </a:rPr>
              <a:t>điện</a:t>
            </a:r>
            <a:r>
              <a:rPr lang="en-US" sz="5400" dirty="0">
                <a:solidFill>
                  <a:prstClr val="black"/>
                </a:solidFill>
                <a:latin typeface="Arial" panose="020B0604020202020204" pitchFamily="34" charset="0"/>
                <a:cs typeface="Arial" panose="020B0604020202020204" pitchFamily="34" charset="0"/>
              </a:rPr>
              <a:t>. Khi </a:t>
            </a:r>
            <a:r>
              <a:rPr lang="en-US" sz="5400" dirty="0" err="1">
                <a:solidFill>
                  <a:prstClr val="black"/>
                </a:solidFill>
                <a:latin typeface="Arial" panose="020B0604020202020204" pitchFamily="34" charset="0"/>
                <a:cs typeface="Arial" panose="020B0604020202020204" pitchFamily="34" charset="0"/>
              </a:rPr>
              <a:t>có</a:t>
            </a:r>
            <a:r>
              <a:rPr lang="en-US" sz="5400" dirty="0">
                <a:solidFill>
                  <a:prstClr val="black"/>
                </a:solidFill>
                <a:latin typeface="Arial" panose="020B0604020202020204" pitchFamily="34" charset="0"/>
                <a:cs typeface="Arial" panose="020B0604020202020204" pitchFamily="34" charset="0"/>
              </a:rPr>
              <a:t> </a:t>
            </a:r>
            <a:r>
              <a:rPr lang="en-US" sz="5400" dirty="0" err="1">
                <a:solidFill>
                  <a:prstClr val="black"/>
                </a:solidFill>
                <a:latin typeface="Arial" panose="020B0604020202020204" pitchFamily="34" charset="0"/>
                <a:cs typeface="Arial" panose="020B0604020202020204" pitchFamily="34" charset="0"/>
              </a:rPr>
              <a:t>tia</a:t>
            </a:r>
            <a:r>
              <a:rPr lang="en-US" sz="5400" dirty="0">
                <a:solidFill>
                  <a:prstClr val="black"/>
                </a:solidFill>
                <a:latin typeface="Arial" panose="020B0604020202020204" pitchFamily="34" charset="0"/>
                <a:cs typeface="Arial" panose="020B0604020202020204" pitchFamily="34" charset="0"/>
              </a:rPr>
              <a:t> </a:t>
            </a:r>
            <a:r>
              <a:rPr lang="en-US" sz="5400" dirty="0" err="1">
                <a:solidFill>
                  <a:prstClr val="black"/>
                </a:solidFill>
                <a:latin typeface="Arial" panose="020B0604020202020204" pitchFamily="34" charset="0"/>
                <a:cs typeface="Arial" panose="020B0604020202020204" pitchFamily="34" charset="0"/>
              </a:rPr>
              <a:t>lửa</a:t>
            </a:r>
            <a:r>
              <a:rPr lang="en-US" sz="5400" dirty="0">
                <a:solidFill>
                  <a:prstClr val="black"/>
                </a:solidFill>
                <a:latin typeface="Arial" panose="020B0604020202020204" pitchFamily="34" charset="0"/>
                <a:cs typeface="Arial" panose="020B0604020202020204" pitchFamily="34" charset="0"/>
              </a:rPr>
              <a:t> </a:t>
            </a:r>
            <a:r>
              <a:rPr lang="en-US" sz="5400" dirty="0" err="1">
                <a:solidFill>
                  <a:prstClr val="black"/>
                </a:solidFill>
                <a:latin typeface="Arial" panose="020B0604020202020204" pitchFamily="34" charset="0"/>
                <a:cs typeface="Arial" panose="020B0604020202020204" pitchFamily="34" charset="0"/>
              </a:rPr>
              <a:t>điện</a:t>
            </a:r>
            <a:r>
              <a:rPr lang="en-US" sz="5400" dirty="0">
                <a:solidFill>
                  <a:prstClr val="black"/>
                </a:solidFill>
                <a:latin typeface="Arial" panose="020B0604020202020204" pitchFamily="34" charset="0"/>
                <a:cs typeface="Arial" panose="020B0604020202020204" pitchFamily="34" charset="0"/>
              </a:rPr>
              <a:t> </a:t>
            </a:r>
            <a:r>
              <a:rPr lang="en-US" sz="5400" dirty="0" err="1">
                <a:solidFill>
                  <a:prstClr val="black"/>
                </a:solidFill>
                <a:latin typeface="Arial" panose="020B0604020202020204" pitchFamily="34" charset="0"/>
                <a:cs typeface="Arial" panose="020B0604020202020204" pitchFamily="34" charset="0"/>
              </a:rPr>
              <a:t>sẽ</a:t>
            </a:r>
            <a:r>
              <a:rPr lang="en-US" sz="5400" dirty="0">
                <a:solidFill>
                  <a:prstClr val="black"/>
                </a:solidFill>
                <a:latin typeface="Arial" panose="020B0604020202020204" pitchFamily="34" charset="0"/>
                <a:cs typeface="Arial" panose="020B0604020202020204" pitchFamily="34" charset="0"/>
              </a:rPr>
              <a:t> </a:t>
            </a:r>
            <a:r>
              <a:rPr lang="en-US" sz="5400" dirty="0" err="1">
                <a:solidFill>
                  <a:prstClr val="black"/>
                </a:solidFill>
                <a:latin typeface="Arial" panose="020B0604020202020204" pitchFamily="34" charset="0"/>
                <a:cs typeface="Arial" panose="020B0604020202020204" pitchFamily="34" charset="0"/>
              </a:rPr>
              <a:t>gây</a:t>
            </a:r>
            <a:r>
              <a:rPr lang="en-US" sz="5400" dirty="0">
                <a:solidFill>
                  <a:prstClr val="black"/>
                </a:solidFill>
                <a:latin typeface="Arial" panose="020B0604020202020204" pitchFamily="34" charset="0"/>
                <a:cs typeface="Arial" panose="020B0604020202020204" pitchFamily="34" charset="0"/>
              </a:rPr>
              <a:t> </a:t>
            </a:r>
            <a:r>
              <a:rPr lang="en-US" sz="5400" dirty="0" err="1">
                <a:solidFill>
                  <a:prstClr val="black"/>
                </a:solidFill>
                <a:latin typeface="Arial" panose="020B0604020202020204" pitchFamily="34" charset="0"/>
                <a:cs typeface="Arial" panose="020B0604020202020204" pitchFamily="34" charset="0"/>
              </a:rPr>
              <a:t>cháy</a:t>
            </a:r>
            <a:r>
              <a:rPr lang="en-US" sz="5400" dirty="0">
                <a:solidFill>
                  <a:prstClr val="black"/>
                </a:solidFill>
                <a:latin typeface="Arial" panose="020B0604020202020204" pitchFamily="34" charset="0"/>
                <a:cs typeface="Arial" panose="020B0604020202020204" pitchFamily="34" charset="0"/>
              </a:rPr>
              <a:t>, </a:t>
            </a:r>
            <a:r>
              <a:rPr lang="en-US" sz="5400" dirty="0" err="1">
                <a:solidFill>
                  <a:prstClr val="black"/>
                </a:solidFill>
                <a:latin typeface="Arial" panose="020B0604020202020204" pitchFamily="34" charset="0"/>
                <a:cs typeface="Arial" panose="020B0604020202020204" pitchFamily="34" charset="0"/>
              </a:rPr>
              <a:t>nổ</a:t>
            </a:r>
            <a:r>
              <a:rPr lang="en-US" sz="5400" dirty="0">
                <a:solidFill>
                  <a:prstClr val="black"/>
                </a:solidFill>
                <a:latin typeface="Arial" panose="020B0604020202020204" pitchFamily="34" charset="0"/>
                <a:cs typeface="Arial" panose="020B0604020202020204" pitchFamily="34" charset="0"/>
              </a:rPr>
              <a:t>.</a:t>
            </a:r>
          </a:p>
          <a:p>
            <a:pPr lvl="0" algn="just"/>
            <a:r>
              <a:rPr lang="en-US" sz="5400" b="1" dirty="0" err="1">
                <a:solidFill>
                  <a:prstClr val="black"/>
                </a:solidFill>
                <a:latin typeface="Arial" panose="020B0604020202020204" pitchFamily="34" charset="0"/>
                <a:cs typeface="Arial" panose="020B0604020202020204" pitchFamily="34" charset="0"/>
              </a:rPr>
              <a:t>Cách</a:t>
            </a:r>
            <a:r>
              <a:rPr lang="en-US" sz="5400" b="1" dirty="0">
                <a:solidFill>
                  <a:prstClr val="black"/>
                </a:solidFill>
                <a:latin typeface="Arial" panose="020B0604020202020204" pitchFamily="34" charset="0"/>
                <a:cs typeface="Arial" panose="020B0604020202020204" pitchFamily="34" charset="0"/>
              </a:rPr>
              <a:t> </a:t>
            </a:r>
            <a:r>
              <a:rPr lang="en-US" sz="5400" b="1" dirty="0" err="1">
                <a:solidFill>
                  <a:prstClr val="black"/>
                </a:solidFill>
                <a:latin typeface="Arial" panose="020B0604020202020204" pitchFamily="34" charset="0"/>
                <a:cs typeface="Arial" panose="020B0604020202020204" pitchFamily="34" charset="0"/>
              </a:rPr>
              <a:t>phòng</a:t>
            </a:r>
            <a:r>
              <a:rPr lang="en-US" sz="5400" b="1" dirty="0">
                <a:solidFill>
                  <a:prstClr val="black"/>
                </a:solidFill>
                <a:latin typeface="Arial" panose="020B0604020202020204" pitchFamily="34" charset="0"/>
                <a:cs typeface="Arial" panose="020B0604020202020204" pitchFamily="34" charset="0"/>
              </a:rPr>
              <a:t> </a:t>
            </a:r>
            <a:r>
              <a:rPr lang="en-US" sz="5400" b="1" dirty="0" err="1">
                <a:solidFill>
                  <a:prstClr val="black"/>
                </a:solidFill>
                <a:latin typeface="Arial" panose="020B0604020202020204" pitchFamily="34" charset="0"/>
                <a:cs typeface="Arial" panose="020B0604020202020204" pitchFamily="34" charset="0"/>
              </a:rPr>
              <a:t>tránh</a:t>
            </a:r>
            <a:r>
              <a:rPr lang="en-US" sz="5400" b="1" dirty="0">
                <a:solidFill>
                  <a:prstClr val="black"/>
                </a:solidFill>
                <a:latin typeface="Arial" panose="020B0604020202020204" pitchFamily="34" charset="0"/>
                <a:cs typeface="Arial" panose="020B0604020202020204" pitchFamily="34" charset="0"/>
              </a:rPr>
              <a:t>: </a:t>
            </a:r>
            <a:r>
              <a:rPr lang="en-US" sz="5400" dirty="0" err="1">
                <a:solidFill>
                  <a:prstClr val="black"/>
                </a:solidFill>
                <a:latin typeface="Arial" panose="020B0604020202020204" pitchFamily="34" charset="0"/>
                <a:cs typeface="Arial" panose="020B0604020202020204" pitchFamily="34" charset="0"/>
              </a:rPr>
              <a:t>Để</a:t>
            </a:r>
            <a:r>
              <a:rPr lang="en-US" sz="5400" dirty="0">
                <a:solidFill>
                  <a:prstClr val="black"/>
                </a:solidFill>
                <a:latin typeface="Arial" panose="020B0604020202020204" pitchFamily="34" charset="0"/>
                <a:cs typeface="Arial" panose="020B0604020202020204" pitchFamily="34" charset="0"/>
              </a:rPr>
              <a:t> </a:t>
            </a:r>
            <a:r>
              <a:rPr lang="en-US" sz="5400" dirty="0" err="1">
                <a:solidFill>
                  <a:prstClr val="black"/>
                </a:solidFill>
                <a:latin typeface="Arial" panose="020B0604020202020204" pitchFamily="34" charset="0"/>
                <a:cs typeface="Arial" panose="020B0604020202020204" pitchFamily="34" charset="0"/>
              </a:rPr>
              <a:t>chất</a:t>
            </a:r>
            <a:r>
              <a:rPr lang="en-US" sz="5400" dirty="0">
                <a:solidFill>
                  <a:prstClr val="black"/>
                </a:solidFill>
                <a:latin typeface="Arial" panose="020B0604020202020204" pitchFamily="34" charset="0"/>
                <a:cs typeface="Arial" panose="020B0604020202020204" pitchFamily="34" charset="0"/>
              </a:rPr>
              <a:t> </a:t>
            </a:r>
            <a:r>
              <a:rPr lang="en-US" sz="5400" dirty="0" err="1">
                <a:solidFill>
                  <a:prstClr val="black"/>
                </a:solidFill>
                <a:latin typeface="Arial" panose="020B0604020202020204" pitchFamily="34" charset="0"/>
                <a:cs typeface="Arial" panose="020B0604020202020204" pitchFamily="34" charset="0"/>
              </a:rPr>
              <a:t>đốt</a:t>
            </a:r>
            <a:r>
              <a:rPr lang="en-US" sz="5400" dirty="0">
                <a:solidFill>
                  <a:prstClr val="black"/>
                </a:solidFill>
                <a:latin typeface="Arial" panose="020B0604020202020204" pitchFamily="34" charset="0"/>
                <a:cs typeface="Arial" panose="020B0604020202020204" pitchFamily="34" charset="0"/>
              </a:rPr>
              <a:t> </a:t>
            </a:r>
            <a:r>
              <a:rPr lang="en-US" sz="5400" dirty="0" err="1">
                <a:solidFill>
                  <a:prstClr val="black"/>
                </a:solidFill>
                <a:latin typeface="Arial" panose="020B0604020202020204" pitchFamily="34" charset="0"/>
                <a:cs typeface="Arial" panose="020B0604020202020204" pitchFamily="34" charset="0"/>
              </a:rPr>
              <a:t>cách</a:t>
            </a:r>
            <a:r>
              <a:rPr lang="en-US" sz="5400" dirty="0">
                <a:solidFill>
                  <a:prstClr val="black"/>
                </a:solidFill>
                <a:latin typeface="Arial" panose="020B0604020202020204" pitchFamily="34" charset="0"/>
                <a:cs typeface="Arial" panose="020B0604020202020204" pitchFamily="34" charset="0"/>
              </a:rPr>
              <a:t> xa </a:t>
            </a:r>
            <a:r>
              <a:rPr lang="en-US" sz="5400" dirty="0" err="1">
                <a:solidFill>
                  <a:prstClr val="black"/>
                </a:solidFill>
                <a:latin typeface="Arial" panose="020B0604020202020204" pitchFamily="34" charset="0"/>
                <a:cs typeface="Arial" panose="020B0604020202020204" pitchFamily="34" charset="0"/>
              </a:rPr>
              <a:t>tủ</a:t>
            </a:r>
            <a:r>
              <a:rPr lang="en-US" sz="5400" dirty="0">
                <a:solidFill>
                  <a:prstClr val="black"/>
                </a:solidFill>
                <a:latin typeface="Arial" panose="020B0604020202020204" pitchFamily="34" charset="0"/>
                <a:cs typeface="Arial" panose="020B0604020202020204" pitchFamily="34" charset="0"/>
              </a:rPr>
              <a:t> </a:t>
            </a:r>
            <a:r>
              <a:rPr lang="en-US" sz="5400" dirty="0" err="1">
                <a:solidFill>
                  <a:prstClr val="black"/>
                </a:solidFill>
                <a:latin typeface="Arial" panose="020B0604020202020204" pitchFamily="34" charset="0"/>
                <a:cs typeface="Arial" panose="020B0604020202020204" pitchFamily="34" charset="0"/>
              </a:rPr>
              <a:t>điện</a:t>
            </a:r>
            <a:r>
              <a:rPr lang="en-US" sz="5400" dirty="0">
                <a:solidFill>
                  <a:prstClr val="black"/>
                </a:solidFill>
                <a:latin typeface="Arial" panose="020B0604020202020204" pitchFamily="34" charset="0"/>
                <a:cs typeface="Arial" panose="020B0604020202020204" pitchFamily="34" charset="0"/>
              </a:rPr>
              <a:t> </a:t>
            </a:r>
            <a:r>
              <a:rPr lang="en-US" sz="5400" dirty="0" err="1">
                <a:solidFill>
                  <a:prstClr val="black"/>
                </a:solidFill>
                <a:latin typeface="Arial" panose="020B0604020202020204" pitchFamily="34" charset="0"/>
                <a:cs typeface="Arial" panose="020B0604020202020204" pitchFamily="34" charset="0"/>
              </a:rPr>
              <a:t>tối</a:t>
            </a:r>
            <a:r>
              <a:rPr lang="en-US" sz="5400" dirty="0">
                <a:solidFill>
                  <a:prstClr val="black"/>
                </a:solidFill>
                <a:latin typeface="Arial" panose="020B0604020202020204" pitchFamily="34" charset="0"/>
                <a:cs typeface="Arial" panose="020B0604020202020204" pitchFamily="34" charset="0"/>
              </a:rPr>
              <a:t> </a:t>
            </a:r>
            <a:r>
              <a:rPr lang="en-US" sz="5400" dirty="0" err="1">
                <a:solidFill>
                  <a:prstClr val="black"/>
                </a:solidFill>
                <a:latin typeface="Arial" panose="020B0604020202020204" pitchFamily="34" charset="0"/>
                <a:cs typeface="Arial" panose="020B0604020202020204" pitchFamily="34" charset="0"/>
              </a:rPr>
              <a:t>thiểu</a:t>
            </a:r>
            <a:r>
              <a:rPr lang="en-US" sz="5400" dirty="0">
                <a:solidFill>
                  <a:prstClr val="black"/>
                </a:solidFill>
                <a:latin typeface="Arial" panose="020B0604020202020204" pitchFamily="34" charset="0"/>
                <a:cs typeface="Arial" panose="020B0604020202020204" pitchFamily="34" charset="0"/>
              </a:rPr>
              <a:t> 20 cm.</a:t>
            </a:r>
            <a:endParaRPr kumimoji="0" lang="en-US" sz="5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6" name="Picture 5">
            <a:extLst>
              <a:ext uri="{FF2B5EF4-FFF2-40B4-BE49-F238E27FC236}">
                <a16:creationId xmlns:a16="http://schemas.microsoft.com/office/drawing/2014/main" id="{79F9D596-8062-0633-11C0-79FC39D1C4DF}"/>
              </a:ext>
            </a:extLst>
          </p:cNvPr>
          <p:cNvPicPr>
            <a:picLocks noChangeAspect="1"/>
          </p:cNvPicPr>
          <p:nvPr/>
        </p:nvPicPr>
        <p:blipFill>
          <a:blip r:embed="rId3"/>
          <a:stretch>
            <a:fillRect/>
          </a:stretch>
        </p:blipFill>
        <p:spPr>
          <a:xfrm>
            <a:off x="1295400" y="2857500"/>
            <a:ext cx="7258826" cy="5410200"/>
          </a:xfrm>
          <a:prstGeom prst="rect">
            <a:avLst/>
          </a:prstGeom>
        </p:spPr>
      </p:pic>
    </p:spTree>
    <p:extLst>
      <p:ext uri="{BB962C8B-B14F-4D97-AF65-F5344CB8AC3E}">
        <p14:creationId xmlns:p14="http://schemas.microsoft.com/office/powerpoint/2010/main" val="2621873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F8DE"/>
        </a:solidFill>
        <a:effectLst/>
      </p:bgPr>
    </p:bg>
    <p:spTree>
      <p:nvGrpSpPr>
        <p:cNvPr id="1" name=""/>
        <p:cNvGrpSpPr/>
        <p:nvPr/>
      </p:nvGrpSpPr>
      <p:grpSpPr>
        <a:xfrm>
          <a:off x="0" y="0"/>
          <a:ext cx="0" cy="0"/>
          <a:chOff x="0" y="0"/>
          <a:chExt cx="0" cy="0"/>
        </a:xfrm>
      </p:grpSpPr>
      <p:sp>
        <p:nvSpPr>
          <p:cNvPr id="14" name="矩形: 圆角 1">
            <a:extLst>
              <a:ext uri="{FF2B5EF4-FFF2-40B4-BE49-F238E27FC236}">
                <a16:creationId xmlns:a16="http://schemas.microsoft.com/office/drawing/2014/main" id="{70DB7572-1694-635F-F5AA-5156D550940B}"/>
              </a:ext>
            </a:extLst>
          </p:cNvPr>
          <p:cNvSpPr/>
          <p:nvPr/>
        </p:nvSpPr>
        <p:spPr>
          <a:xfrm>
            <a:off x="845820" y="304800"/>
            <a:ext cx="16596360" cy="9022080"/>
          </a:xfrm>
          <a:prstGeom prst="round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zh-CN" altLang="en-US" sz="2700" b="0" i="0" u="none" strike="noStrike" kern="1200" cap="none" spc="0" normalizeH="0" baseline="0" noProof="0">
              <a:ln>
                <a:noFill/>
              </a:ln>
              <a:solidFill>
                <a:prstClr val="white"/>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pic>
        <p:nvPicPr>
          <p:cNvPr id="4" name="Picture 3">
            <a:extLst>
              <a:ext uri="{FF2B5EF4-FFF2-40B4-BE49-F238E27FC236}">
                <a16:creationId xmlns:a16="http://schemas.microsoft.com/office/drawing/2014/main" id="{68DEFC35-F679-C297-A21C-CB0D120C358D}"/>
              </a:ext>
            </a:extLst>
          </p:cNvPr>
          <p:cNvPicPr>
            <a:picLocks noChangeAspect="1"/>
          </p:cNvPicPr>
          <p:nvPr/>
        </p:nvPicPr>
        <p:blipFill>
          <a:blip r:embed="rId2"/>
          <a:stretch>
            <a:fillRect/>
          </a:stretch>
        </p:blipFill>
        <p:spPr>
          <a:xfrm>
            <a:off x="4267200" y="495300"/>
            <a:ext cx="8382000" cy="1996799"/>
          </a:xfrm>
          <a:prstGeom prst="rect">
            <a:avLst/>
          </a:prstGeom>
        </p:spPr>
      </p:pic>
      <p:sp>
        <p:nvSpPr>
          <p:cNvPr id="5" name="Rectangle 4">
            <a:extLst>
              <a:ext uri="{FF2B5EF4-FFF2-40B4-BE49-F238E27FC236}">
                <a16:creationId xmlns:a16="http://schemas.microsoft.com/office/drawing/2014/main" id="{5B6D4AF0-BFBB-567C-C0A5-D67BCB28ACB7}"/>
              </a:ext>
            </a:extLst>
          </p:cNvPr>
          <p:cNvSpPr/>
          <p:nvPr/>
        </p:nvSpPr>
        <p:spPr>
          <a:xfrm>
            <a:off x="9220200" y="3238500"/>
            <a:ext cx="8763000" cy="4247317"/>
          </a:xfrm>
          <a:prstGeom prst="rect">
            <a:avLst/>
          </a:prstGeom>
        </p:spPr>
        <p:style>
          <a:lnRef idx="3">
            <a:schemeClr val="lt1"/>
          </a:lnRef>
          <a:fillRef idx="1">
            <a:schemeClr val="accent6"/>
          </a:fillRef>
          <a:effectRef idx="1">
            <a:schemeClr val="accent6"/>
          </a:effectRef>
          <a:fontRef idx="minor">
            <a:schemeClr val="lt1"/>
          </a:fontRef>
        </p:style>
        <p:txBody>
          <a:bodyPr wrap="square">
            <a:spAutoFit/>
          </a:bodyPr>
          <a:lstStyle/>
          <a:p>
            <a:pPr lvl="0" algn="just"/>
            <a:r>
              <a:rPr lang="vi-VN" sz="5400" dirty="0">
                <a:solidFill>
                  <a:prstClr val="black"/>
                </a:solidFill>
                <a:cs typeface="Arial" panose="020B0604020202020204" pitchFamily="34" charset="0"/>
              </a:rPr>
              <a:t>Đun nấu bằng bếp than sẽ thải ra nhiều khó và khí độc gây ô nhiễm môi trường. </a:t>
            </a:r>
            <a:endParaRPr lang="en-US" sz="5400" dirty="0">
              <a:solidFill>
                <a:prstClr val="black"/>
              </a:solidFill>
              <a:cs typeface="Arial" panose="020B0604020202020204" pitchFamily="34" charset="0"/>
            </a:endParaRPr>
          </a:p>
          <a:p>
            <a:pPr lvl="0" algn="just"/>
            <a:r>
              <a:rPr lang="vi-VN" sz="5400" b="1" dirty="0">
                <a:solidFill>
                  <a:prstClr val="black"/>
                </a:solidFill>
                <a:cs typeface="Arial" panose="020B0604020202020204" pitchFamily="34" charset="0"/>
              </a:rPr>
              <a:t>Cách phòng tránh: </a:t>
            </a:r>
            <a:r>
              <a:rPr lang="vi-VN" sz="5400" dirty="0">
                <a:solidFill>
                  <a:prstClr val="black"/>
                </a:solidFill>
                <a:cs typeface="Arial" panose="020B0604020202020204" pitchFamily="34" charset="0"/>
              </a:rPr>
              <a:t>Hạn chế dùng bếp than.</a:t>
            </a:r>
            <a:endParaRPr kumimoji="0" lang="en-US" sz="5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3" name="Picture 2">
            <a:extLst>
              <a:ext uri="{FF2B5EF4-FFF2-40B4-BE49-F238E27FC236}">
                <a16:creationId xmlns:a16="http://schemas.microsoft.com/office/drawing/2014/main" id="{6A8ECF20-156C-C298-A169-B5C7B4840F03}"/>
              </a:ext>
            </a:extLst>
          </p:cNvPr>
          <p:cNvPicPr>
            <a:picLocks noChangeAspect="1"/>
          </p:cNvPicPr>
          <p:nvPr/>
        </p:nvPicPr>
        <p:blipFill>
          <a:blip r:embed="rId3"/>
          <a:stretch>
            <a:fillRect/>
          </a:stretch>
        </p:blipFill>
        <p:spPr>
          <a:xfrm>
            <a:off x="990600" y="2933700"/>
            <a:ext cx="7138744" cy="5076825"/>
          </a:xfrm>
          <a:prstGeom prst="rect">
            <a:avLst/>
          </a:prstGeom>
        </p:spPr>
      </p:pic>
    </p:spTree>
    <p:extLst>
      <p:ext uri="{BB962C8B-B14F-4D97-AF65-F5344CB8AC3E}">
        <p14:creationId xmlns:p14="http://schemas.microsoft.com/office/powerpoint/2010/main" val="3075337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F8DE"/>
        </a:solidFill>
        <a:effectLst/>
      </p:bgPr>
    </p:bg>
    <p:spTree>
      <p:nvGrpSpPr>
        <p:cNvPr id="1" name=""/>
        <p:cNvGrpSpPr/>
        <p:nvPr/>
      </p:nvGrpSpPr>
      <p:grpSpPr>
        <a:xfrm>
          <a:off x="0" y="0"/>
          <a:ext cx="0" cy="0"/>
          <a:chOff x="0" y="0"/>
          <a:chExt cx="0" cy="0"/>
        </a:xfrm>
      </p:grpSpPr>
      <p:sp>
        <p:nvSpPr>
          <p:cNvPr id="14" name="矩形: 圆角 1">
            <a:extLst>
              <a:ext uri="{FF2B5EF4-FFF2-40B4-BE49-F238E27FC236}">
                <a16:creationId xmlns:a16="http://schemas.microsoft.com/office/drawing/2014/main" id="{70DB7572-1694-635F-F5AA-5156D550940B}"/>
              </a:ext>
            </a:extLst>
          </p:cNvPr>
          <p:cNvSpPr/>
          <p:nvPr/>
        </p:nvSpPr>
        <p:spPr>
          <a:xfrm>
            <a:off x="845820" y="304800"/>
            <a:ext cx="16596360" cy="9022080"/>
          </a:xfrm>
          <a:prstGeom prst="round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zh-CN" altLang="en-US" sz="2700" b="0" i="0" u="none" strike="noStrike" kern="1200" cap="none" spc="0" normalizeH="0" baseline="0" noProof="0">
              <a:ln>
                <a:noFill/>
              </a:ln>
              <a:solidFill>
                <a:prstClr val="white"/>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pic>
        <p:nvPicPr>
          <p:cNvPr id="4" name="Picture 3">
            <a:extLst>
              <a:ext uri="{FF2B5EF4-FFF2-40B4-BE49-F238E27FC236}">
                <a16:creationId xmlns:a16="http://schemas.microsoft.com/office/drawing/2014/main" id="{68DEFC35-F679-C297-A21C-CB0D120C358D}"/>
              </a:ext>
            </a:extLst>
          </p:cNvPr>
          <p:cNvPicPr>
            <a:picLocks noChangeAspect="1"/>
          </p:cNvPicPr>
          <p:nvPr/>
        </p:nvPicPr>
        <p:blipFill>
          <a:blip r:embed="rId2"/>
          <a:stretch>
            <a:fillRect/>
          </a:stretch>
        </p:blipFill>
        <p:spPr>
          <a:xfrm>
            <a:off x="4267200" y="495300"/>
            <a:ext cx="8382000" cy="1996799"/>
          </a:xfrm>
          <a:prstGeom prst="rect">
            <a:avLst/>
          </a:prstGeom>
        </p:spPr>
      </p:pic>
      <p:sp>
        <p:nvSpPr>
          <p:cNvPr id="5" name="Rectangle 4">
            <a:extLst>
              <a:ext uri="{FF2B5EF4-FFF2-40B4-BE49-F238E27FC236}">
                <a16:creationId xmlns:a16="http://schemas.microsoft.com/office/drawing/2014/main" id="{5B6D4AF0-BFBB-567C-C0A5-D67BCB28ACB7}"/>
              </a:ext>
            </a:extLst>
          </p:cNvPr>
          <p:cNvSpPr/>
          <p:nvPr/>
        </p:nvSpPr>
        <p:spPr>
          <a:xfrm>
            <a:off x="9220200" y="3238500"/>
            <a:ext cx="8763000" cy="4247317"/>
          </a:xfrm>
          <a:prstGeom prst="rect">
            <a:avLst/>
          </a:prstGeom>
        </p:spPr>
        <p:style>
          <a:lnRef idx="3">
            <a:schemeClr val="lt1"/>
          </a:lnRef>
          <a:fillRef idx="1">
            <a:schemeClr val="accent6"/>
          </a:fillRef>
          <a:effectRef idx="1">
            <a:schemeClr val="accent6"/>
          </a:effectRef>
          <a:fontRef idx="minor">
            <a:schemeClr val="lt1"/>
          </a:fontRef>
        </p:style>
        <p:txBody>
          <a:bodyPr wrap="square">
            <a:spAutoFit/>
          </a:bodyPr>
          <a:lstStyle/>
          <a:p>
            <a:pPr lvl="0" algn="just"/>
            <a:r>
              <a:rPr lang="vi-VN" sz="5400" dirty="0">
                <a:solidFill>
                  <a:prstClr val="black"/>
                </a:solidFill>
                <a:cs typeface="Arial" panose="020B0604020202020204" pitchFamily="34" charset="0"/>
              </a:rPr>
              <a:t>Để xe máy gần nơi hàn điện. Tia lửa hàn rơi vào xe gây cháy, nổ.</a:t>
            </a:r>
            <a:endParaRPr lang="en-US" sz="5400" dirty="0">
              <a:solidFill>
                <a:prstClr val="black"/>
              </a:solidFill>
              <a:cs typeface="Arial" panose="020B0604020202020204" pitchFamily="34" charset="0"/>
            </a:endParaRPr>
          </a:p>
          <a:p>
            <a:pPr lvl="0" algn="just"/>
            <a:r>
              <a:rPr lang="vi-VN" sz="5400" b="1" dirty="0">
                <a:solidFill>
                  <a:prstClr val="black"/>
                </a:solidFill>
                <a:cs typeface="Arial" panose="020B0604020202020204" pitchFamily="34" charset="0"/>
              </a:rPr>
              <a:t>Cách phòng tránh: </a:t>
            </a:r>
            <a:r>
              <a:rPr lang="vi-VN" sz="5400" dirty="0">
                <a:solidFill>
                  <a:prstClr val="black"/>
                </a:solidFill>
                <a:cs typeface="Arial" panose="020B0604020202020204" pitchFamily="34" charset="0"/>
              </a:rPr>
              <a:t>Không để gần nơi hàn.</a:t>
            </a:r>
            <a:endParaRPr kumimoji="0" lang="en-US" sz="5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6" name="Picture 5">
            <a:extLst>
              <a:ext uri="{FF2B5EF4-FFF2-40B4-BE49-F238E27FC236}">
                <a16:creationId xmlns:a16="http://schemas.microsoft.com/office/drawing/2014/main" id="{66EF0F0D-4037-8C53-32DC-F822F0BD429B}"/>
              </a:ext>
            </a:extLst>
          </p:cNvPr>
          <p:cNvPicPr>
            <a:picLocks noChangeAspect="1"/>
          </p:cNvPicPr>
          <p:nvPr/>
        </p:nvPicPr>
        <p:blipFill>
          <a:blip r:embed="rId3"/>
          <a:stretch>
            <a:fillRect/>
          </a:stretch>
        </p:blipFill>
        <p:spPr>
          <a:xfrm>
            <a:off x="1066800" y="3009900"/>
            <a:ext cx="7275576" cy="5029200"/>
          </a:xfrm>
          <a:prstGeom prst="rect">
            <a:avLst/>
          </a:prstGeom>
        </p:spPr>
      </p:pic>
    </p:spTree>
    <p:extLst>
      <p:ext uri="{BB962C8B-B14F-4D97-AF65-F5344CB8AC3E}">
        <p14:creationId xmlns:p14="http://schemas.microsoft.com/office/powerpoint/2010/main" val="499977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F8DE"/>
        </a:solidFill>
        <a:effectLst/>
      </p:bgPr>
    </p:bg>
    <p:spTree>
      <p:nvGrpSpPr>
        <p:cNvPr id="1" name=""/>
        <p:cNvGrpSpPr/>
        <p:nvPr/>
      </p:nvGrpSpPr>
      <p:grpSpPr>
        <a:xfrm>
          <a:off x="0" y="0"/>
          <a:ext cx="0" cy="0"/>
          <a:chOff x="0" y="0"/>
          <a:chExt cx="0" cy="0"/>
        </a:xfrm>
      </p:grpSpPr>
      <p:sp>
        <p:nvSpPr>
          <p:cNvPr id="2" name="Freeform 2"/>
          <p:cNvSpPr/>
          <p:nvPr/>
        </p:nvSpPr>
        <p:spPr>
          <a:xfrm>
            <a:off x="304800" y="4121335"/>
            <a:ext cx="4877306" cy="6149336"/>
          </a:xfrm>
          <a:custGeom>
            <a:avLst/>
            <a:gdLst/>
            <a:ahLst/>
            <a:cxnLst/>
            <a:rect l="l" t="t" r="r" b="b"/>
            <a:pathLst>
              <a:path w="7381948" h="9806936">
                <a:moveTo>
                  <a:pt x="0" y="0"/>
                </a:moveTo>
                <a:lnTo>
                  <a:pt x="7381948" y="0"/>
                </a:lnTo>
                <a:lnTo>
                  <a:pt x="7381948" y="9806936"/>
                </a:lnTo>
                <a:lnTo>
                  <a:pt x="0" y="980693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2" name="Rounded Rectangle 10">
            <a:extLst>
              <a:ext uri="{FF2B5EF4-FFF2-40B4-BE49-F238E27FC236}">
                <a16:creationId xmlns:a16="http://schemas.microsoft.com/office/drawing/2014/main" id="{35850ACE-760F-2022-563D-E12AC8FAA81C}"/>
              </a:ext>
            </a:extLst>
          </p:cNvPr>
          <p:cNvSpPr/>
          <p:nvPr/>
        </p:nvSpPr>
        <p:spPr>
          <a:xfrm>
            <a:off x="3733800" y="952500"/>
            <a:ext cx="13258800" cy="2057401"/>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23" name="TextBox 22">
            <a:extLst>
              <a:ext uri="{FF2B5EF4-FFF2-40B4-BE49-F238E27FC236}">
                <a16:creationId xmlns:a16="http://schemas.microsoft.com/office/drawing/2014/main" id="{3F0B2A82-3DA8-0059-FC46-45127718D6C4}"/>
              </a:ext>
            </a:extLst>
          </p:cNvPr>
          <p:cNvSpPr txBox="1"/>
          <p:nvPr/>
        </p:nvSpPr>
        <p:spPr>
          <a:xfrm>
            <a:off x="3945324" y="1150249"/>
            <a:ext cx="12723751" cy="1783502"/>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Con người có thể sử dụng nguồn chất đốt nào để đun nấu hằng ngày?</a:t>
            </a:r>
            <a:endParaRPr kumimoji="0" lang="en-US"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nvGrpSpPr>
          <p:cNvPr id="5" name="Group 4"/>
          <p:cNvGrpSpPr/>
          <p:nvPr/>
        </p:nvGrpSpPr>
        <p:grpSpPr>
          <a:xfrm>
            <a:off x="5410200" y="4762500"/>
            <a:ext cx="12344400" cy="1905000"/>
            <a:chOff x="5410200" y="4762500"/>
            <a:chExt cx="12344400" cy="1905000"/>
          </a:xfrm>
        </p:grpSpPr>
        <p:sp>
          <p:nvSpPr>
            <p:cNvPr id="25" name="Freeform 5">
              <a:extLst>
                <a:ext uri="{FF2B5EF4-FFF2-40B4-BE49-F238E27FC236}">
                  <a16:creationId xmlns:a16="http://schemas.microsoft.com/office/drawing/2014/main" id="{0597F165-B2D8-072D-5B3F-8986D20AF489}"/>
                </a:ext>
              </a:extLst>
            </p:cNvPr>
            <p:cNvSpPr/>
            <p:nvPr/>
          </p:nvSpPr>
          <p:spPr>
            <a:xfrm>
              <a:off x="5410200" y="4762500"/>
              <a:ext cx="12344400" cy="1905000"/>
            </a:xfrm>
            <a:custGeom>
              <a:avLst/>
              <a:gdLst/>
              <a:ahLst/>
              <a:cxnLst/>
              <a:rect l="l" t="t" r="r" b="b"/>
              <a:pathLst>
                <a:path w="9411714" h="2800263">
                  <a:moveTo>
                    <a:pt x="0" y="0"/>
                  </a:moveTo>
                  <a:lnTo>
                    <a:pt x="9411714" y="0"/>
                  </a:lnTo>
                  <a:lnTo>
                    <a:pt x="9411714" y="2800263"/>
                  </a:lnTo>
                  <a:lnTo>
                    <a:pt x="0" y="280026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6" name="TextBox 8">
              <a:extLst>
                <a:ext uri="{FF2B5EF4-FFF2-40B4-BE49-F238E27FC236}">
                  <a16:creationId xmlns:a16="http://schemas.microsoft.com/office/drawing/2014/main" id="{F0C3A590-68DF-5FEF-DC4C-4B10B78062A0}"/>
                </a:ext>
              </a:extLst>
            </p:cNvPr>
            <p:cNvSpPr txBox="1"/>
            <p:nvPr/>
          </p:nvSpPr>
          <p:spPr>
            <a:xfrm>
              <a:off x="5791200" y="5067300"/>
              <a:ext cx="11582400" cy="1107996"/>
            </a:xfrm>
            <a:prstGeom prst="rect">
              <a:avLst/>
            </a:prstGeom>
          </p:spPr>
          <p:txBody>
            <a:bodyPr wrap="square" lIns="0" tIns="0" rIns="0" bIns="0" rtlCol="0" anchor="t">
              <a:spAutoFit/>
            </a:bodyPr>
            <a:lstStyle/>
            <a:p>
              <a:pPr lvl="0" algn="ctr"/>
              <a:r>
                <a:rPr lang="en-US" sz="7200" dirty="0" err="1">
                  <a:solidFill>
                    <a:srgbClr val="FFFFFF"/>
                  </a:solidFill>
                  <a:latin typeface="Cambria" panose="02040503050406030204" pitchFamily="18" charset="0"/>
                  <a:ea typeface="Cambria" panose="02040503050406030204" pitchFamily="18" charset="0"/>
                  <a:cs typeface="Glacial Indifference"/>
                  <a:sym typeface="Glacial Indifference"/>
                </a:rPr>
                <a:t>củi</a:t>
              </a:r>
              <a:r>
                <a:rPr lang="en-US" sz="7200" dirty="0">
                  <a:solidFill>
                    <a:srgbClr val="FFFFFF"/>
                  </a:solidFill>
                  <a:latin typeface="Cambria" panose="02040503050406030204" pitchFamily="18" charset="0"/>
                  <a:ea typeface="Cambria" panose="02040503050406030204" pitchFamily="18" charset="0"/>
                  <a:cs typeface="Glacial Indifference"/>
                  <a:sym typeface="Glacial Indifference"/>
                </a:rPr>
                <a:t>, </a:t>
              </a:r>
              <a:r>
                <a:rPr lang="en-US" sz="7200" dirty="0" err="1">
                  <a:solidFill>
                    <a:srgbClr val="FFFFFF"/>
                  </a:solidFill>
                  <a:latin typeface="Cambria" panose="02040503050406030204" pitchFamily="18" charset="0"/>
                  <a:ea typeface="Cambria" panose="02040503050406030204" pitchFamily="18" charset="0"/>
                  <a:cs typeface="Glacial Indifference"/>
                  <a:sym typeface="Glacial Indifference"/>
                </a:rPr>
                <a:t>rơm</a:t>
              </a:r>
              <a:r>
                <a:rPr lang="en-US" sz="7200" dirty="0">
                  <a:solidFill>
                    <a:srgbClr val="FFFFFF"/>
                  </a:solidFill>
                  <a:latin typeface="Cambria" panose="02040503050406030204" pitchFamily="18" charset="0"/>
                  <a:ea typeface="Cambria" panose="02040503050406030204" pitchFamily="18" charset="0"/>
                  <a:cs typeface="Glacial Indifference"/>
                  <a:sym typeface="Glacial Indifference"/>
                </a:rPr>
                <a:t>, than, ga, </a:t>
              </a:r>
              <a:r>
                <a:rPr lang="en-US" sz="7200" dirty="0" err="1">
                  <a:solidFill>
                    <a:srgbClr val="FFFFFF"/>
                  </a:solidFill>
                  <a:latin typeface="Cambria" panose="02040503050406030204" pitchFamily="18" charset="0"/>
                  <a:ea typeface="Cambria" panose="02040503050406030204" pitchFamily="18" charset="0"/>
                  <a:cs typeface="Glacial Indifference"/>
                  <a:sym typeface="Glacial Indifference"/>
                </a:rPr>
                <a:t>dầu</a:t>
              </a:r>
              <a:r>
                <a:rPr lang="en-US" sz="7200" dirty="0">
                  <a:solidFill>
                    <a:srgbClr val="FFFFFF"/>
                  </a:solidFill>
                  <a:latin typeface="Cambria" panose="02040503050406030204" pitchFamily="18" charset="0"/>
                  <a:ea typeface="Cambria" panose="02040503050406030204" pitchFamily="18" charset="0"/>
                  <a:cs typeface="Glacial Indifference"/>
                  <a:sym typeface="Glacial Indifference"/>
                </a:rPr>
                <a:t>, …</a:t>
              </a:r>
              <a:endParaRPr kumimoji="0" lang="en-US" sz="7200" b="0"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Glacial Indifference"/>
                <a:sym typeface="Glacial Indifference"/>
              </a:endParaRPr>
            </a:p>
          </p:txBody>
        </p:sp>
      </p:grpSp>
      <p:sp>
        <p:nvSpPr>
          <p:cNvPr id="4" name="Freeform 9">
            <a:extLst>
              <a:ext uri="{FF2B5EF4-FFF2-40B4-BE49-F238E27FC236}">
                <a16:creationId xmlns:a16="http://schemas.microsoft.com/office/drawing/2014/main" id="{91EF5D2D-6B10-DACB-7B36-134181FE0D00}"/>
              </a:ext>
            </a:extLst>
          </p:cNvPr>
          <p:cNvSpPr>
            <a:spLocks/>
          </p:cNvSpPr>
          <p:nvPr/>
        </p:nvSpPr>
        <p:spPr bwMode="gray">
          <a:xfrm rot="1198535" flipH="1">
            <a:off x="3851000" y="3284485"/>
            <a:ext cx="1873166" cy="1508228"/>
          </a:xfrm>
          <a:custGeom>
            <a:avLst/>
            <a:gdLst>
              <a:gd name="T0" fmla="*/ 580 w 580"/>
              <a:gd name="T1" fmla="*/ 0 h 798"/>
              <a:gd name="T2" fmla="*/ 578 w 580"/>
              <a:gd name="T3" fmla="*/ 90 h 798"/>
              <a:gd name="T4" fmla="*/ 568 w 580"/>
              <a:gd name="T5" fmla="*/ 174 h 798"/>
              <a:gd name="T6" fmla="*/ 552 w 580"/>
              <a:gd name="T7" fmla="*/ 252 h 798"/>
              <a:gd name="T8" fmla="*/ 526 w 580"/>
              <a:gd name="T9" fmla="*/ 324 h 798"/>
              <a:gd name="T10" fmla="*/ 494 w 580"/>
              <a:gd name="T11" fmla="*/ 390 h 798"/>
              <a:gd name="T12" fmla="*/ 452 w 580"/>
              <a:gd name="T13" fmla="*/ 450 h 798"/>
              <a:gd name="T14" fmla="*/ 402 w 580"/>
              <a:gd name="T15" fmla="*/ 508 h 798"/>
              <a:gd name="T16" fmla="*/ 342 w 580"/>
              <a:gd name="T17" fmla="*/ 560 h 798"/>
              <a:gd name="T18" fmla="*/ 270 w 580"/>
              <a:gd name="T19" fmla="*/ 610 h 798"/>
              <a:gd name="T20" fmla="*/ 188 w 580"/>
              <a:gd name="T21" fmla="*/ 656 h 798"/>
              <a:gd name="T22" fmla="*/ 188 w 580"/>
              <a:gd name="T23" fmla="*/ 798 h 798"/>
              <a:gd name="T24" fmla="*/ 0 w 580"/>
              <a:gd name="T25" fmla="*/ 514 h 798"/>
              <a:gd name="T26" fmla="*/ 188 w 580"/>
              <a:gd name="T27" fmla="*/ 230 h 798"/>
              <a:gd name="T28" fmla="*/ 188 w 580"/>
              <a:gd name="T29" fmla="*/ 372 h 798"/>
              <a:gd name="T30" fmla="*/ 224 w 580"/>
              <a:gd name="T31" fmla="*/ 368 h 798"/>
              <a:gd name="T32" fmla="*/ 264 w 580"/>
              <a:gd name="T33" fmla="*/ 356 h 798"/>
              <a:gd name="T34" fmla="*/ 306 w 580"/>
              <a:gd name="T35" fmla="*/ 336 h 798"/>
              <a:gd name="T36" fmla="*/ 348 w 580"/>
              <a:gd name="T37" fmla="*/ 310 h 798"/>
              <a:gd name="T38" fmla="*/ 392 w 580"/>
              <a:gd name="T39" fmla="*/ 280 h 798"/>
              <a:gd name="T40" fmla="*/ 432 w 580"/>
              <a:gd name="T41" fmla="*/ 246 h 798"/>
              <a:gd name="T42" fmla="*/ 472 w 580"/>
              <a:gd name="T43" fmla="*/ 208 h 798"/>
              <a:gd name="T44" fmla="*/ 506 w 580"/>
              <a:gd name="T45" fmla="*/ 166 h 798"/>
              <a:gd name="T46" fmla="*/ 536 w 580"/>
              <a:gd name="T47" fmla="*/ 124 h 798"/>
              <a:gd name="T48" fmla="*/ 558 w 580"/>
              <a:gd name="T49" fmla="*/ 82 h 798"/>
              <a:gd name="T50" fmla="*/ 574 w 580"/>
              <a:gd name="T51" fmla="*/ 40 h 798"/>
              <a:gd name="T52" fmla="*/ 578 w 580"/>
              <a:gd name="T53" fmla="*/ 0 h 798"/>
              <a:gd name="T54" fmla="*/ 580 w 580"/>
              <a:gd name="T55" fmla="*/ 0 h 7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80" h="798">
                <a:moveTo>
                  <a:pt x="580" y="0"/>
                </a:moveTo>
                <a:lnTo>
                  <a:pt x="578" y="90"/>
                </a:lnTo>
                <a:lnTo>
                  <a:pt x="568" y="174"/>
                </a:lnTo>
                <a:lnTo>
                  <a:pt x="552" y="252"/>
                </a:lnTo>
                <a:lnTo>
                  <a:pt x="526" y="324"/>
                </a:lnTo>
                <a:lnTo>
                  <a:pt x="494" y="390"/>
                </a:lnTo>
                <a:lnTo>
                  <a:pt x="452" y="450"/>
                </a:lnTo>
                <a:lnTo>
                  <a:pt x="402" y="508"/>
                </a:lnTo>
                <a:lnTo>
                  <a:pt x="342" y="560"/>
                </a:lnTo>
                <a:lnTo>
                  <a:pt x="270" y="610"/>
                </a:lnTo>
                <a:lnTo>
                  <a:pt x="188" y="656"/>
                </a:lnTo>
                <a:lnTo>
                  <a:pt x="188" y="798"/>
                </a:lnTo>
                <a:lnTo>
                  <a:pt x="0" y="514"/>
                </a:lnTo>
                <a:lnTo>
                  <a:pt x="188" y="230"/>
                </a:lnTo>
                <a:lnTo>
                  <a:pt x="188" y="372"/>
                </a:lnTo>
                <a:lnTo>
                  <a:pt x="224" y="368"/>
                </a:lnTo>
                <a:lnTo>
                  <a:pt x="264" y="356"/>
                </a:lnTo>
                <a:lnTo>
                  <a:pt x="306" y="336"/>
                </a:lnTo>
                <a:lnTo>
                  <a:pt x="348" y="310"/>
                </a:lnTo>
                <a:lnTo>
                  <a:pt x="392" y="280"/>
                </a:lnTo>
                <a:lnTo>
                  <a:pt x="432" y="246"/>
                </a:lnTo>
                <a:lnTo>
                  <a:pt x="472" y="208"/>
                </a:lnTo>
                <a:lnTo>
                  <a:pt x="506" y="166"/>
                </a:lnTo>
                <a:lnTo>
                  <a:pt x="536" y="124"/>
                </a:lnTo>
                <a:lnTo>
                  <a:pt x="558" y="82"/>
                </a:lnTo>
                <a:lnTo>
                  <a:pt x="574" y="40"/>
                </a:lnTo>
                <a:lnTo>
                  <a:pt x="578" y="0"/>
                </a:lnTo>
                <a:lnTo>
                  <a:pt x="580" y="0"/>
                </a:lnTo>
                <a:close/>
              </a:path>
            </a:pathLst>
          </a:custGeom>
          <a:ln/>
        </p:spPr>
        <p:style>
          <a:lnRef idx="3">
            <a:schemeClr val="lt1"/>
          </a:lnRef>
          <a:fillRef idx="1">
            <a:schemeClr val="accent6"/>
          </a:fillRef>
          <a:effectRef idx="1">
            <a:schemeClr val="accent6"/>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298386110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3"/>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nextCondLst>
                <p:cond evt="onClick" delay="0">
                  <p:tgtEl>
                    <p:spTgt spid="23"/>
                  </p:tgtEl>
                </p:cond>
              </p:nextCondLst>
            </p:seq>
          </p:childTnLst>
        </p:cTn>
      </p:par>
    </p:tnLst>
    <p:bldLst>
      <p:bldP spid="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F8DE"/>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F638984-3B4C-7292-9817-9B7F5E752A27}"/>
              </a:ext>
            </a:extLst>
          </p:cNvPr>
          <p:cNvPicPr>
            <a:picLocks noChangeAspect="1"/>
          </p:cNvPicPr>
          <p:nvPr/>
        </p:nvPicPr>
        <p:blipFill>
          <a:blip r:embed="rId2"/>
          <a:stretch>
            <a:fillRect/>
          </a:stretch>
        </p:blipFill>
        <p:spPr>
          <a:xfrm>
            <a:off x="1447800" y="1714500"/>
            <a:ext cx="7467600" cy="4587452"/>
          </a:xfrm>
          <a:prstGeom prst="rect">
            <a:avLst/>
          </a:prstGeom>
        </p:spPr>
      </p:pic>
      <p:pic>
        <p:nvPicPr>
          <p:cNvPr id="1026" name="Picture 2" descr="Dịch vụ sửa bếp gas tận nơi nhanh chóng uy tín | BÌNH MINH">
            <a:extLst>
              <a:ext uri="{FF2B5EF4-FFF2-40B4-BE49-F238E27FC236}">
                <a16:creationId xmlns:a16="http://schemas.microsoft.com/office/drawing/2014/main" id="{6B59CAF3-CE73-31A9-9B5A-80333E96506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20200" y="1714500"/>
            <a:ext cx="8382000" cy="47917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9964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1000"/>
                                        <p:tgtEl>
                                          <p:spTgt spid="1026"/>
                                        </p:tgtEl>
                                      </p:cBhvr>
                                    </p:animEffect>
                                    <p:anim calcmode="lin" valueType="num">
                                      <p:cBhvr>
                                        <p:cTn id="8" dur="1000" fill="hold"/>
                                        <p:tgtEl>
                                          <p:spTgt spid="1026"/>
                                        </p:tgtEl>
                                        <p:attrNameLst>
                                          <p:attrName>ppt_x</p:attrName>
                                        </p:attrNameLst>
                                      </p:cBhvr>
                                      <p:tavLst>
                                        <p:tav tm="0">
                                          <p:val>
                                            <p:strVal val="#ppt_x"/>
                                          </p:val>
                                        </p:tav>
                                        <p:tav tm="100000">
                                          <p:val>
                                            <p:strVal val="#ppt_x"/>
                                          </p:val>
                                        </p:tav>
                                      </p:tavLst>
                                    </p:anim>
                                    <p:anim calcmode="lin" valueType="num">
                                      <p:cBhvr>
                                        <p:cTn id="9" dur="1000" fill="hold"/>
                                        <p:tgtEl>
                                          <p:spTgt spid="102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F8DE"/>
        </a:solidFill>
        <a:effectLst/>
      </p:bgPr>
    </p:bg>
    <p:spTree>
      <p:nvGrpSpPr>
        <p:cNvPr id="1" name=""/>
        <p:cNvGrpSpPr/>
        <p:nvPr/>
      </p:nvGrpSpPr>
      <p:grpSpPr>
        <a:xfrm>
          <a:off x="0" y="0"/>
          <a:ext cx="0" cy="0"/>
          <a:chOff x="0" y="0"/>
          <a:chExt cx="0" cy="0"/>
        </a:xfrm>
      </p:grpSpPr>
      <p:sp>
        <p:nvSpPr>
          <p:cNvPr id="2" name="Freeform 2"/>
          <p:cNvSpPr/>
          <p:nvPr/>
        </p:nvSpPr>
        <p:spPr>
          <a:xfrm>
            <a:off x="304800" y="4121335"/>
            <a:ext cx="4877306" cy="6149336"/>
          </a:xfrm>
          <a:custGeom>
            <a:avLst/>
            <a:gdLst/>
            <a:ahLst/>
            <a:cxnLst/>
            <a:rect l="l" t="t" r="r" b="b"/>
            <a:pathLst>
              <a:path w="7381948" h="9806936">
                <a:moveTo>
                  <a:pt x="0" y="0"/>
                </a:moveTo>
                <a:lnTo>
                  <a:pt x="7381948" y="0"/>
                </a:lnTo>
                <a:lnTo>
                  <a:pt x="7381948" y="9806936"/>
                </a:lnTo>
                <a:lnTo>
                  <a:pt x="0" y="980693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2" name="Rounded Rectangle 10">
            <a:extLst>
              <a:ext uri="{FF2B5EF4-FFF2-40B4-BE49-F238E27FC236}">
                <a16:creationId xmlns:a16="http://schemas.microsoft.com/office/drawing/2014/main" id="{35850ACE-760F-2022-563D-E12AC8FAA81C}"/>
              </a:ext>
            </a:extLst>
          </p:cNvPr>
          <p:cNvSpPr/>
          <p:nvPr/>
        </p:nvSpPr>
        <p:spPr>
          <a:xfrm>
            <a:off x="3733800" y="952500"/>
            <a:ext cx="13258800" cy="2057401"/>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23" name="TextBox 22">
            <a:extLst>
              <a:ext uri="{FF2B5EF4-FFF2-40B4-BE49-F238E27FC236}">
                <a16:creationId xmlns:a16="http://schemas.microsoft.com/office/drawing/2014/main" id="{3F0B2A82-3DA8-0059-FC46-45127718D6C4}"/>
              </a:ext>
            </a:extLst>
          </p:cNvPr>
          <p:cNvSpPr txBox="1"/>
          <p:nvPr/>
        </p:nvSpPr>
        <p:spPr>
          <a:xfrm>
            <a:off x="3945324" y="1150249"/>
            <a:ext cx="12723751" cy="1783502"/>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Khi sử dụng bếp ga, những nguyên nhân nào có thể gây ra cháy, nổ?</a:t>
            </a:r>
            <a:endParaRPr kumimoji="0" lang="en-US"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nvGrpSpPr>
          <p:cNvPr id="3" name="Group 2"/>
          <p:cNvGrpSpPr/>
          <p:nvPr/>
        </p:nvGrpSpPr>
        <p:grpSpPr>
          <a:xfrm>
            <a:off x="5410200" y="4762500"/>
            <a:ext cx="12344400" cy="3581400"/>
            <a:chOff x="5410200" y="4762500"/>
            <a:chExt cx="12344400" cy="3581400"/>
          </a:xfrm>
        </p:grpSpPr>
        <p:sp>
          <p:nvSpPr>
            <p:cNvPr id="25" name="Freeform 5">
              <a:extLst>
                <a:ext uri="{FF2B5EF4-FFF2-40B4-BE49-F238E27FC236}">
                  <a16:creationId xmlns:a16="http://schemas.microsoft.com/office/drawing/2014/main" id="{0597F165-B2D8-072D-5B3F-8986D20AF489}"/>
                </a:ext>
              </a:extLst>
            </p:cNvPr>
            <p:cNvSpPr/>
            <p:nvPr/>
          </p:nvSpPr>
          <p:spPr>
            <a:xfrm>
              <a:off x="5410200" y="4762500"/>
              <a:ext cx="12344400" cy="3581400"/>
            </a:xfrm>
            <a:custGeom>
              <a:avLst/>
              <a:gdLst/>
              <a:ahLst/>
              <a:cxnLst/>
              <a:rect l="l" t="t" r="r" b="b"/>
              <a:pathLst>
                <a:path w="9411714" h="2800263">
                  <a:moveTo>
                    <a:pt x="0" y="0"/>
                  </a:moveTo>
                  <a:lnTo>
                    <a:pt x="9411714" y="0"/>
                  </a:lnTo>
                  <a:lnTo>
                    <a:pt x="9411714" y="2800263"/>
                  </a:lnTo>
                  <a:lnTo>
                    <a:pt x="0" y="280026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6" name="TextBox 8">
              <a:extLst>
                <a:ext uri="{FF2B5EF4-FFF2-40B4-BE49-F238E27FC236}">
                  <a16:creationId xmlns:a16="http://schemas.microsoft.com/office/drawing/2014/main" id="{F0C3A590-68DF-5FEF-DC4C-4B10B78062A0}"/>
                </a:ext>
              </a:extLst>
            </p:cNvPr>
            <p:cNvSpPr txBox="1"/>
            <p:nvPr/>
          </p:nvSpPr>
          <p:spPr>
            <a:xfrm>
              <a:off x="5791200" y="5219700"/>
              <a:ext cx="11582400" cy="2492990"/>
            </a:xfrm>
            <a:prstGeom prst="rect">
              <a:avLst/>
            </a:prstGeom>
          </p:spPr>
          <p:txBody>
            <a:bodyPr wrap="square" lIns="0" tIns="0" rIns="0" bIns="0" rtlCol="0" anchor="t">
              <a:spAutoFit/>
            </a:bodyPr>
            <a:lstStyle/>
            <a:p>
              <a:pPr lvl="0" algn="ctr"/>
              <a:r>
                <a:rPr lang="en-US" sz="5400" dirty="0">
                  <a:solidFill>
                    <a:srgbClr val="FFFFFF"/>
                  </a:solidFill>
                  <a:latin typeface="Cambria" panose="02040503050406030204" pitchFamily="18" charset="0"/>
                  <a:ea typeface="Cambria" panose="02040503050406030204" pitchFamily="18" charset="0"/>
                  <a:cs typeface="Glacial Indifference"/>
                  <a:sym typeface="Glacial Indifference"/>
                </a:rPr>
                <a:t>Khi </a:t>
              </a:r>
              <a:r>
                <a:rPr lang="en-US" sz="5400" dirty="0" err="1">
                  <a:solidFill>
                    <a:srgbClr val="FFFFFF"/>
                  </a:solidFill>
                  <a:latin typeface="Cambria" panose="02040503050406030204" pitchFamily="18" charset="0"/>
                  <a:ea typeface="Cambria" panose="02040503050406030204" pitchFamily="18" charset="0"/>
                  <a:cs typeface="Glacial Indifference"/>
                  <a:sym typeface="Glacial Indifference"/>
                </a:rPr>
                <a:t>sử</a:t>
              </a:r>
              <a:r>
                <a:rPr lang="en-US" sz="5400" dirty="0">
                  <a:solidFill>
                    <a:srgbClr val="FFFFFF"/>
                  </a:solidFill>
                  <a:latin typeface="Cambria" panose="02040503050406030204" pitchFamily="18" charset="0"/>
                  <a:ea typeface="Cambria" panose="02040503050406030204" pitchFamily="18" charset="0"/>
                  <a:cs typeface="Glacial Indifference"/>
                  <a:sym typeface="Glacial Indifference"/>
                </a:rPr>
                <a:t> </a:t>
              </a:r>
              <a:r>
                <a:rPr lang="en-US" sz="5400" dirty="0" err="1">
                  <a:solidFill>
                    <a:srgbClr val="FFFFFF"/>
                  </a:solidFill>
                  <a:latin typeface="Cambria" panose="02040503050406030204" pitchFamily="18" charset="0"/>
                  <a:ea typeface="Cambria" panose="02040503050406030204" pitchFamily="18" charset="0"/>
                  <a:cs typeface="Glacial Indifference"/>
                  <a:sym typeface="Glacial Indifference"/>
                </a:rPr>
                <a:t>dụng</a:t>
              </a:r>
              <a:r>
                <a:rPr lang="en-US" sz="5400" dirty="0">
                  <a:solidFill>
                    <a:srgbClr val="FFFFFF"/>
                  </a:solidFill>
                  <a:latin typeface="Cambria" panose="02040503050406030204" pitchFamily="18" charset="0"/>
                  <a:ea typeface="Cambria" panose="02040503050406030204" pitchFamily="18" charset="0"/>
                  <a:cs typeface="Glacial Indifference"/>
                  <a:sym typeface="Glacial Indifference"/>
                </a:rPr>
                <a:t> </a:t>
              </a:r>
              <a:r>
                <a:rPr lang="en-US" sz="5400" dirty="0" err="1">
                  <a:solidFill>
                    <a:srgbClr val="FFFFFF"/>
                  </a:solidFill>
                  <a:latin typeface="Cambria" panose="02040503050406030204" pitchFamily="18" charset="0"/>
                  <a:ea typeface="Cambria" panose="02040503050406030204" pitchFamily="18" charset="0"/>
                  <a:cs typeface="Glacial Indifference"/>
                  <a:sym typeface="Glacial Indifference"/>
                </a:rPr>
                <a:t>bếp</a:t>
              </a:r>
              <a:r>
                <a:rPr lang="en-US" sz="5400" dirty="0">
                  <a:solidFill>
                    <a:srgbClr val="FFFFFF"/>
                  </a:solidFill>
                  <a:latin typeface="Cambria" panose="02040503050406030204" pitchFamily="18" charset="0"/>
                  <a:ea typeface="Cambria" panose="02040503050406030204" pitchFamily="18" charset="0"/>
                  <a:cs typeface="Glacial Indifference"/>
                  <a:sym typeface="Glacial Indifference"/>
                </a:rPr>
                <a:t> ga, </a:t>
              </a:r>
              <a:r>
                <a:rPr lang="en-US" sz="5400" dirty="0" err="1">
                  <a:solidFill>
                    <a:srgbClr val="FFFFFF"/>
                  </a:solidFill>
                  <a:latin typeface="Cambria" panose="02040503050406030204" pitchFamily="18" charset="0"/>
                  <a:ea typeface="Cambria" panose="02040503050406030204" pitchFamily="18" charset="0"/>
                  <a:cs typeface="Glacial Indifference"/>
                  <a:sym typeface="Glacial Indifference"/>
                </a:rPr>
                <a:t>nếu</a:t>
              </a:r>
              <a:r>
                <a:rPr lang="en-US" sz="5400" dirty="0">
                  <a:solidFill>
                    <a:srgbClr val="FFFFFF"/>
                  </a:solidFill>
                  <a:latin typeface="Cambria" panose="02040503050406030204" pitchFamily="18" charset="0"/>
                  <a:ea typeface="Cambria" panose="02040503050406030204" pitchFamily="18" charset="0"/>
                  <a:cs typeface="Glacial Indifference"/>
                  <a:sym typeface="Glacial Indifference"/>
                </a:rPr>
                <a:t> ga </a:t>
              </a:r>
              <a:r>
                <a:rPr lang="en-US" sz="5400" dirty="0" err="1">
                  <a:solidFill>
                    <a:srgbClr val="FFFFFF"/>
                  </a:solidFill>
                  <a:latin typeface="Cambria" panose="02040503050406030204" pitchFamily="18" charset="0"/>
                  <a:ea typeface="Cambria" panose="02040503050406030204" pitchFamily="18" charset="0"/>
                  <a:cs typeface="Glacial Indifference"/>
                  <a:sym typeface="Glacial Indifference"/>
                </a:rPr>
                <a:t>bị</a:t>
              </a:r>
              <a:r>
                <a:rPr lang="en-US" sz="5400" dirty="0">
                  <a:solidFill>
                    <a:srgbClr val="FFFFFF"/>
                  </a:solidFill>
                  <a:latin typeface="Cambria" panose="02040503050406030204" pitchFamily="18" charset="0"/>
                  <a:ea typeface="Cambria" panose="02040503050406030204" pitchFamily="18" charset="0"/>
                  <a:cs typeface="Glacial Indifference"/>
                  <a:sym typeface="Glacial Indifference"/>
                </a:rPr>
                <a:t> </a:t>
              </a:r>
              <a:r>
                <a:rPr lang="en-US" sz="5400" dirty="0" err="1">
                  <a:solidFill>
                    <a:srgbClr val="FFFFFF"/>
                  </a:solidFill>
                  <a:latin typeface="Cambria" panose="02040503050406030204" pitchFamily="18" charset="0"/>
                  <a:ea typeface="Cambria" panose="02040503050406030204" pitchFamily="18" charset="0"/>
                  <a:cs typeface="Glacial Indifference"/>
                  <a:sym typeface="Glacial Indifference"/>
                </a:rPr>
                <a:t>rò</a:t>
              </a:r>
              <a:r>
                <a:rPr lang="en-US" sz="5400" dirty="0">
                  <a:solidFill>
                    <a:srgbClr val="FFFFFF"/>
                  </a:solidFill>
                  <a:latin typeface="Cambria" panose="02040503050406030204" pitchFamily="18" charset="0"/>
                  <a:ea typeface="Cambria" panose="02040503050406030204" pitchFamily="18" charset="0"/>
                  <a:cs typeface="Glacial Indifference"/>
                  <a:sym typeface="Glacial Indifference"/>
                </a:rPr>
                <a:t> </a:t>
              </a:r>
              <a:r>
                <a:rPr lang="en-US" sz="5400" dirty="0" err="1">
                  <a:solidFill>
                    <a:srgbClr val="FFFFFF"/>
                  </a:solidFill>
                  <a:latin typeface="Cambria" panose="02040503050406030204" pitchFamily="18" charset="0"/>
                  <a:ea typeface="Cambria" panose="02040503050406030204" pitchFamily="18" charset="0"/>
                  <a:cs typeface="Glacial Indifference"/>
                  <a:sym typeface="Glacial Indifference"/>
                </a:rPr>
                <a:t>rỉ</a:t>
              </a:r>
              <a:r>
                <a:rPr lang="en-US" sz="5400" dirty="0">
                  <a:solidFill>
                    <a:srgbClr val="FFFFFF"/>
                  </a:solidFill>
                  <a:latin typeface="Cambria" panose="02040503050406030204" pitchFamily="18" charset="0"/>
                  <a:ea typeface="Cambria" panose="02040503050406030204" pitchFamily="18" charset="0"/>
                  <a:cs typeface="Glacial Indifference"/>
                  <a:sym typeface="Glacial Indifference"/>
                </a:rPr>
                <a:t>, </a:t>
              </a:r>
              <a:r>
                <a:rPr lang="en-US" sz="5400" dirty="0" err="1">
                  <a:solidFill>
                    <a:srgbClr val="FFFFFF"/>
                  </a:solidFill>
                  <a:latin typeface="Cambria" panose="02040503050406030204" pitchFamily="18" charset="0"/>
                  <a:ea typeface="Cambria" panose="02040503050406030204" pitchFamily="18" charset="0"/>
                  <a:cs typeface="Glacial Indifference"/>
                  <a:sym typeface="Glacial Indifference"/>
                </a:rPr>
                <a:t>gặp</a:t>
              </a:r>
              <a:r>
                <a:rPr lang="en-US" sz="5400" dirty="0">
                  <a:solidFill>
                    <a:srgbClr val="FFFFFF"/>
                  </a:solidFill>
                  <a:latin typeface="Cambria" panose="02040503050406030204" pitchFamily="18" charset="0"/>
                  <a:ea typeface="Cambria" panose="02040503050406030204" pitchFamily="18" charset="0"/>
                  <a:cs typeface="Glacial Indifference"/>
                  <a:sym typeface="Glacial Indifference"/>
                </a:rPr>
                <a:t> </a:t>
              </a:r>
              <a:r>
                <a:rPr lang="en-US" sz="5400" dirty="0" err="1">
                  <a:solidFill>
                    <a:srgbClr val="FFFFFF"/>
                  </a:solidFill>
                  <a:latin typeface="Cambria" panose="02040503050406030204" pitchFamily="18" charset="0"/>
                  <a:ea typeface="Cambria" panose="02040503050406030204" pitchFamily="18" charset="0"/>
                  <a:cs typeface="Glacial Indifference"/>
                  <a:sym typeface="Glacial Indifference"/>
                </a:rPr>
                <a:t>nhiệt</a:t>
              </a:r>
              <a:r>
                <a:rPr lang="en-US" sz="5400" dirty="0">
                  <a:solidFill>
                    <a:srgbClr val="FFFFFF"/>
                  </a:solidFill>
                  <a:latin typeface="Cambria" panose="02040503050406030204" pitchFamily="18" charset="0"/>
                  <a:ea typeface="Cambria" panose="02040503050406030204" pitchFamily="18" charset="0"/>
                  <a:cs typeface="Glacial Indifference"/>
                  <a:sym typeface="Glacial Indifference"/>
                </a:rPr>
                <a:t> </a:t>
              </a:r>
              <a:r>
                <a:rPr lang="en-US" sz="5400" dirty="0" err="1">
                  <a:solidFill>
                    <a:srgbClr val="FFFFFF"/>
                  </a:solidFill>
                  <a:latin typeface="Cambria" panose="02040503050406030204" pitchFamily="18" charset="0"/>
                  <a:ea typeface="Cambria" panose="02040503050406030204" pitchFamily="18" charset="0"/>
                  <a:cs typeface="Glacial Indifference"/>
                  <a:sym typeface="Glacial Indifference"/>
                </a:rPr>
                <a:t>độ</a:t>
              </a:r>
              <a:r>
                <a:rPr lang="en-US" sz="5400" dirty="0">
                  <a:solidFill>
                    <a:srgbClr val="FFFFFF"/>
                  </a:solidFill>
                  <a:latin typeface="Cambria" panose="02040503050406030204" pitchFamily="18" charset="0"/>
                  <a:ea typeface="Cambria" panose="02040503050406030204" pitchFamily="18" charset="0"/>
                  <a:cs typeface="Glacial Indifference"/>
                  <a:sym typeface="Glacial Indifference"/>
                </a:rPr>
                <a:t> </a:t>
              </a:r>
              <a:r>
                <a:rPr lang="en-US" sz="5400" dirty="0" err="1">
                  <a:solidFill>
                    <a:srgbClr val="FFFFFF"/>
                  </a:solidFill>
                  <a:latin typeface="Cambria" panose="02040503050406030204" pitchFamily="18" charset="0"/>
                  <a:ea typeface="Cambria" panose="02040503050406030204" pitchFamily="18" charset="0"/>
                  <a:cs typeface="Glacial Indifference"/>
                  <a:sym typeface="Glacial Indifference"/>
                </a:rPr>
                <a:t>cao</a:t>
              </a:r>
              <a:r>
                <a:rPr lang="en-US" sz="5400" dirty="0">
                  <a:solidFill>
                    <a:srgbClr val="FFFFFF"/>
                  </a:solidFill>
                  <a:latin typeface="Cambria" panose="02040503050406030204" pitchFamily="18" charset="0"/>
                  <a:ea typeface="Cambria" panose="02040503050406030204" pitchFamily="18" charset="0"/>
                  <a:cs typeface="Glacial Indifference"/>
                  <a:sym typeface="Glacial Indifference"/>
                </a:rPr>
                <a:t> </a:t>
              </a:r>
              <a:r>
                <a:rPr lang="en-US" sz="5400" dirty="0" err="1">
                  <a:solidFill>
                    <a:srgbClr val="FFFFFF"/>
                  </a:solidFill>
                  <a:latin typeface="Cambria" panose="02040503050406030204" pitchFamily="18" charset="0"/>
                  <a:ea typeface="Cambria" panose="02040503050406030204" pitchFamily="18" charset="0"/>
                  <a:cs typeface="Glacial Indifference"/>
                  <a:sym typeface="Glacial Indifference"/>
                </a:rPr>
                <a:t>hoặc</a:t>
              </a:r>
              <a:r>
                <a:rPr lang="en-US" sz="5400" dirty="0">
                  <a:solidFill>
                    <a:srgbClr val="FFFFFF"/>
                  </a:solidFill>
                  <a:latin typeface="Cambria" panose="02040503050406030204" pitchFamily="18" charset="0"/>
                  <a:ea typeface="Cambria" panose="02040503050406030204" pitchFamily="18" charset="0"/>
                  <a:cs typeface="Glacial Indifference"/>
                  <a:sym typeface="Glacial Indifference"/>
                </a:rPr>
                <a:t> </a:t>
              </a:r>
              <a:r>
                <a:rPr lang="en-US" sz="5400" dirty="0" err="1">
                  <a:solidFill>
                    <a:srgbClr val="FFFFFF"/>
                  </a:solidFill>
                  <a:latin typeface="Cambria" panose="02040503050406030204" pitchFamily="18" charset="0"/>
                  <a:ea typeface="Cambria" panose="02040503050406030204" pitchFamily="18" charset="0"/>
                  <a:cs typeface="Glacial Indifference"/>
                  <a:sym typeface="Glacial Indifference"/>
                </a:rPr>
                <a:t>có</a:t>
              </a:r>
              <a:r>
                <a:rPr lang="en-US" sz="5400" dirty="0">
                  <a:solidFill>
                    <a:srgbClr val="FFFFFF"/>
                  </a:solidFill>
                  <a:latin typeface="Cambria" panose="02040503050406030204" pitchFamily="18" charset="0"/>
                  <a:ea typeface="Cambria" panose="02040503050406030204" pitchFamily="18" charset="0"/>
                  <a:cs typeface="Glacial Indifference"/>
                  <a:sym typeface="Glacial Indifference"/>
                </a:rPr>
                <a:t> </a:t>
              </a:r>
              <a:r>
                <a:rPr lang="en-US" sz="5400" dirty="0" err="1">
                  <a:solidFill>
                    <a:srgbClr val="FFFFFF"/>
                  </a:solidFill>
                  <a:latin typeface="Cambria" panose="02040503050406030204" pitchFamily="18" charset="0"/>
                  <a:ea typeface="Cambria" panose="02040503050406030204" pitchFamily="18" charset="0"/>
                  <a:cs typeface="Glacial Indifference"/>
                  <a:sym typeface="Glacial Indifference"/>
                </a:rPr>
                <a:t>tia</a:t>
              </a:r>
              <a:r>
                <a:rPr lang="en-US" sz="5400" dirty="0">
                  <a:solidFill>
                    <a:srgbClr val="FFFFFF"/>
                  </a:solidFill>
                  <a:latin typeface="Cambria" panose="02040503050406030204" pitchFamily="18" charset="0"/>
                  <a:ea typeface="Cambria" panose="02040503050406030204" pitchFamily="18" charset="0"/>
                  <a:cs typeface="Glacial Indifference"/>
                  <a:sym typeface="Glacial Indifference"/>
                </a:rPr>
                <a:t> </a:t>
              </a:r>
              <a:r>
                <a:rPr lang="en-US" sz="5400" dirty="0" err="1">
                  <a:solidFill>
                    <a:srgbClr val="FFFFFF"/>
                  </a:solidFill>
                  <a:latin typeface="Cambria" panose="02040503050406030204" pitchFamily="18" charset="0"/>
                  <a:ea typeface="Cambria" panose="02040503050406030204" pitchFamily="18" charset="0"/>
                  <a:cs typeface="Glacial Indifference"/>
                  <a:sym typeface="Glacial Indifference"/>
                </a:rPr>
                <a:t>lửa</a:t>
              </a:r>
              <a:r>
                <a:rPr lang="en-US" sz="5400" dirty="0">
                  <a:solidFill>
                    <a:srgbClr val="FFFFFF"/>
                  </a:solidFill>
                  <a:latin typeface="Cambria" panose="02040503050406030204" pitchFamily="18" charset="0"/>
                  <a:ea typeface="Cambria" panose="02040503050406030204" pitchFamily="18" charset="0"/>
                  <a:cs typeface="Glacial Indifference"/>
                  <a:sym typeface="Glacial Indifference"/>
                </a:rPr>
                <a:t> </a:t>
              </a:r>
              <a:r>
                <a:rPr lang="en-US" sz="5400" dirty="0" err="1">
                  <a:solidFill>
                    <a:srgbClr val="FFFFFF"/>
                  </a:solidFill>
                  <a:latin typeface="Cambria" panose="02040503050406030204" pitchFamily="18" charset="0"/>
                  <a:ea typeface="Cambria" panose="02040503050406030204" pitchFamily="18" charset="0"/>
                  <a:cs typeface="Glacial Indifference"/>
                  <a:sym typeface="Glacial Indifference"/>
                </a:rPr>
                <a:t>từ</a:t>
              </a:r>
              <a:r>
                <a:rPr lang="en-US" sz="5400" dirty="0">
                  <a:solidFill>
                    <a:srgbClr val="FFFFFF"/>
                  </a:solidFill>
                  <a:latin typeface="Cambria" panose="02040503050406030204" pitchFamily="18" charset="0"/>
                  <a:ea typeface="Cambria" panose="02040503050406030204" pitchFamily="18" charset="0"/>
                  <a:cs typeface="Glacial Indifference"/>
                  <a:sym typeface="Glacial Indifference"/>
                </a:rPr>
                <a:t> </a:t>
              </a:r>
              <a:r>
                <a:rPr lang="en-US" sz="5400" dirty="0" err="1">
                  <a:solidFill>
                    <a:srgbClr val="FFFFFF"/>
                  </a:solidFill>
                  <a:latin typeface="Cambria" panose="02040503050406030204" pitchFamily="18" charset="0"/>
                  <a:ea typeface="Cambria" panose="02040503050406030204" pitchFamily="18" charset="0"/>
                  <a:cs typeface="Glacial Indifference"/>
                  <a:sym typeface="Glacial Indifference"/>
                </a:rPr>
                <a:t>các</a:t>
              </a:r>
              <a:r>
                <a:rPr lang="en-US" sz="5400" dirty="0">
                  <a:solidFill>
                    <a:srgbClr val="FFFFFF"/>
                  </a:solidFill>
                  <a:latin typeface="Cambria" panose="02040503050406030204" pitchFamily="18" charset="0"/>
                  <a:ea typeface="Cambria" panose="02040503050406030204" pitchFamily="18" charset="0"/>
                  <a:cs typeface="Glacial Indifference"/>
                  <a:sym typeface="Glacial Indifference"/>
                </a:rPr>
                <a:t> </a:t>
              </a:r>
              <a:r>
                <a:rPr lang="en-US" sz="5400" dirty="0" err="1">
                  <a:solidFill>
                    <a:srgbClr val="FFFFFF"/>
                  </a:solidFill>
                  <a:latin typeface="Cambria" panose="02040503050406030204" pitchFamily="18" charset="0"/>
                  <a:ea typeface="Cambria" panose="02040503050406030204" pitchFamily="18" charset="0"/>
                  <a:cs typeface="Glacial Indifference"/>
                  <a:sym typeface="Glacial Indifference"/>
                </a:rPr>
                <a:t>vật</a:t>
              </a:r>
              <a:r>
                <a:rPr lang="en-US" sz="5400" dirty="0">
                  <a:solidFill>
                    <a:srgbClr val="FFFFFF"/>
                  </a:solidFill>
                  <a:latin typeface="Cambria" panose="02040503050406030204" pitchFamily="18" charset="0"/>
                  <a:ea typeface="Cambria" panose="02040503050406030204" pitchFamily="18" charset="0"/>
                  <a:cs typeface="Glacial Indifference"/>
                  <a:sym typeface="Glacial Indifference"/>
                </a:rPr>
                <a:t> </a:t>
              </a:r>
              <a:r>
                <a:rPr lang="en-US" sz="5400" dirty="0" err="1">
                  <a:solidFill>
                    <a:srgbClr val="FFFFFF"/>
                  </a:solidFill>
                  <a:latin typeface="Cambria" panose="02040503050406030204" pitchFamily="18" charset="0"/>
                  <a:ea typeface="Cambria" panose="02040503050406030204" pitchFamily="18" charset="0"/>
                  <a:cs typeface="Glacial Indifference"/>
                  <a:sym typeface="Glacial Indifference"/>
                </a:rPr>
                <a:t>xung</a:t>
              </a:r>
              <a:r>
                <a:rPr lang="en-US" sz="5400" dirty="0">
                  <a:solidFill>
                    <a:srgbClr val="FFFFFF"/>
                  </a:solidFill>
                  <a:latin typeface="Cambria" panose="02040503050406030204" pitchFamily="18" charset="0"/>
                  <a:ea typeface="Cambria" panose="02040503050406030204" pitchFamily="18" charset="0"/>
                  <a:cs typeface="Glacial Indifference"/>
                  <a:sym typeface="Glacial Indifference"/>
                </a:rPr>
                <a:t> </a:t>
              </a:r>
              <a:r>
                <a:rPr lang="en-US" sz="5400" dirty="0" err="1">
                  <a:solidFill>
                    <a:srgbClr val="FFFFFF"/>
                  </a:solidFill>
                  <a:latin typeface="Cambria" panose="02040503050406030204" pitchFamily="18" charset="0"/>
                  <a:ea typeface="Cambria" panose="02040503050406030204" pitchFamily="18" charset="0"/>
                  <a:cs typeface="Glacial Indifference"/>
                  <a:sym typeface="Glacial Indifference"/>
                </a:rPr>
                <a:t>quanh</a:t>
              </a:r>
              <a:r>
                <a:rPr lang="en-US" sz="5400" dirty="0">
                  <a:solidFill>
                    <a:srgbClr val="FFFFFF"/>
                  </a:solidFill>
                  <a:latin typeface="Cambria" panose="02040503050406030204" pitchFamily="18" charset="0"/>
                  <a:ea typeface="Cambria" panose="02040503050406030204" pitchFamily="18" charset="0"/>
                  <a:cs typeface="Glacial Indifference"/>
                  <a:sym typeface="Glacial Indifference"/>
                </a:rPr>
                <a:t> </a:t>
              </a:r>
              <a:r>
                <a:rPr lang="en-US" sz="5400" dirty="0" err="1">
                  <a:solidFill>
                    <a:srgbClr val="FFFFFF"/>
                  </a:solidFill>
                  <a:latin typeface="Cambria" panose="02040503050406030204" pitchFamily="18" charset="0"/>
                  <a:ea typeface="Cambria" panose="02040503050406030204" pitchFamily="18" charset="0"/>
                  <a:cs typeface="Glacial Indifference"/>
                  <a:sym typeface="Glacial Indifference"/>
                </a:rPr>
                <a:t>thì</a:t>
              </a:r>
              <a:r>
                <a:rPr lang="en-US" sz="5400" dirty="0">
                  <a:solidFill>
                    <a:srgbClr val="FFFFFF"/>
                  </a:solidFill>
                  <a:latin typeface="Cambria" panose="02040503050406030204" pitchFamily="18" charset="0"/>
                  <a:ea typeface="Cambria" panose="02040503050406030204" pitchFamily="18" charset="0"/>
                  <a:cs typeface="Glacial Indifference"/>
                  <a:sym typeface="Glacial Indifference"/>
                </a:rPr>
                <a:t> </a:t>
              </a:r>
              <a:r>
                <a:rPr lang="en-US" sz="5400" dirty="0" err="1">
                  <a:solidFill>
                    <a:srgbClr val="FFFFFF"/>
                  </a:solidFill>
                  <a:latin typeface="Cambria" panose="02040503050406030204" pitchFamily="18" charset="0"/>
                  <a:ea typeface="Cambria" panose="02040503050406030204" pitchFamily="18" charset="0"/>
                  <a:cs typeface="Glacial Indifference"/>
                  <a:sym typeface="Glacial Indifference"/>
                </a:rPr>
                <a:t>sẽ</a:t>
              </a:r>
              <a:r>
                <a:rPr lang="en-US" sz="5400" dirty="0">
                  <a:solidFill>
                    <a:srgbClr val="FFFFFF"/>
                  </a:solidFill>
                  <a:latin typeface="Cambria" panose="02040503050406030204" pitchFamily="18" charset="0"/>
                  <a:ea typeface="Cambria" panose="02040503050406030204" pitchFamily="18" charset="0"/>
                  <a:cs typeface="Glacial Indifference"/>
                  <a:sym typeface="Glacial Indifference"/>
                </a:rPr>
                <a:t> </a:t>
              </a:r>
              <a:r>
                <a:rPr lang="en-US" sz="5400" dirty="0" err="1">
                  <a:solidFill>
                    <a:srgbClr val="FFFFFF"/>
                  </a:solidFill>
                  <a:latin typeface="Cambria" panose="02040503050406030204" pitchFamily="18" charset="0"/>
                  <a:ea typeface="Cambria" panose="02040503050406030204" pitchFamily="18" charset="0"/>
                  <a:cs typeface="Glacial Indifference"/>
                  <a:sym typeface="Glacial Indifference"/>
                </a:rPr>
                <a:t>xảy</a:t>
              </a:r>
              <a:r>
                <a:rPr lang="en-US" sz="5400" dirty="0">
                  <a:solidFill>
                    <a:srgbClr val="FFFFFF"/>
                  </a:solidFill>
                  <a:latin typeface="Cambria" panose="02040503050406030204" pitchFamily="18" charset="0"/>
                  <a:ea typeface="Cambria" panose="02040503050406030204" pitchFamily="18" charset="0"/>
                  <a:cs typeface="Glacial Indifference"/>
                  <a:sym typeface="Glacial Indifference"/>
                </a:rPr>
                <a:t> </a:t>
              </a:r>
              <a:r>
                <a:rPr lang="en-US" sz="5400" dirty="0" err="1">
                  <a:solidFill>
                    <a:srgbClr val="FFFFFF"/>
                  </a:solidFill>
                  <a:latin typeface="Cambria" panose="02040503050406030204" pitchFamily="18" charset="0"/>
                  <a:ea typeface="Cambria" panose="02040503050406030204" pitchFamily="18" charset="0"/>
                  <a:cs typeface="Glacial Indifference"/>
                  <a:sym typeface="Glacial Indifference"/>
                </a:rPr>
                <a:t>ra</a:t>
              </a:r>
              <a:r>
                <a:rPr lang="en-US" sz="5400" dirty="0">
                  <a:solidFill>
                    <a:srgbClr val="FFFFFF"/>
                  </a:solidFill>
                  <a:latin typeface="Cambria" panose="02040503050406030204" pitchFamily="18" charset="0"/>
                  <a:ea typeface="Cambria" panose="02040503050406030204" pitchFamily="18" charset="0"/>
                  <a:cs typeface="Glacial Indifference"/>
                  <a:sym typeface="Glacial Indifference"/>
                </a:rPr>
                <a:t> </a:t>
              </a:r>
              <a:r>
                <a:rPr lang="en-US" sz="5400" dirty="0" err="1">
                  <a:solidFill>
                    <a:srgbClr val="FFFFFF"/>
                  </a:solidFill>
                  <a:latin typeface="Cambria" panose="02040503050406030204" pitchFamily="18" charset="0"/>
                  <a:ea typeface="Cambria" panose="02040503050406030204" pitchFamily="18" charset="0"/>
                  <a:cs typeface="Glacial Indifference"/>
                  <a:sym typeface="Glacial Indifference"/>
                </a:rPr>
                <a:t>cháy</a:t>
              </a:r>
              <a:r>
                <a:rPr lang="en-US" sz="5400" dirty="0">
                  <a:solidFill>
                    <a:srgbClr val="FFFFFF"/>
                  </a:solidFill>
                  <a:latin typeface="Cambria" panose="02040503050406030204" pitchFamily="18" charset="0"/>
                  <a:ea typeface="Cambria" panose="02040503050406030204" pitchFamily="18" charset="0"/>
                  <a:cs typeface="Glacial Indifference"/>
                  <a:sym typeface="Glacial Indifference"/>
                </a:rPr>
                <a:t> </a:t>
              </a:r>
              <a:r>
                <a:rPr lang="en-US" sz="5400" dirty="0" err="1">
                  <a:solidFill>
                    <a:srgbClr val="FFFFFF"/>
                  </a:solidFill>
                  <a:latin typeface="Cambria" panose="02040503050406030204" pitchFamily="18" charset="0"/>
                  <a:ea typeface="Cambria" panose="02040503050406030204" pitchFamily="18" charset="0"/>
                  <a:cs typeface="Glacial Indifference"/>
                  <a:sym typeface="Glacial Indifference"/>
                </a:rPr>
                <a:t>nổ</a:t>
              </a:r>
              <a:r>
                <a:rPr lang="en-US" sz="5400" dirty="0">
                  <a:solidFill>
                    <a:srgbClr val="FFFFFF"/>
                  </a:solidFill>
                  <a:latin typeface="Cambria" panose="02040503050406030204" pitchFamily="18" charset="0"/>
                  <a:ea typeface="Cambria" panose="02040503050406030204" pitchFamily="18" charset="0"/>
                  <a:cs typeface="Glacial Indifference"/>
                  <a:sym typeface="Glacial Indifference"/>
                </a:rPr>
                <a:t>.</a:t>
              </a:r>
              <a:endParaRPr kumimoji="0" lang="en-US" sz="5400" b="0"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Glacial Indifference"/>
                <a:sym typeface="Glacial Indifference"/>
              </a:endParaRPr>
            </a:p>
          </p:txBody>
        </p:sp>
      </p:grpSp>
      <p:sp>
        <p:nvSpPr>
          <p:cNvPr id="4" name="Freeform 9">
            <a:extLst>
              <a:ext uri="{FF2B5EF4-FFF2-40B4-BE49-F238E27FC236}">
                <a16:creationId xmlns:a16="http://schemas.microsoft.com/office/drawing/2014/main" id="{91EF5D2D-6B10-DACB-7B36-134181FE0D00}"/>
              </a:ext>
            </a:extLst>
          </p:cNvPr>
          <p:cNvSpPr>
            <a:spLocks/>
          </p:cNvSpPr>
          <p:nvPr/>
        </p:nvSpPr>
        <p:spPr bwMode="gray">
          <a:xfrm rot="1198535" flipH="1">
            <a:off x="3851000" y="3284485"/>
            <a:ext cx="1873166" cy="1508228"/>
          </a:xfrm>
          <a:custGeom>
            <a:avLst/>
            <a:gdLst>
              <a:gd name="T0" fmla="*/ 580 w 580"/>
              <a:gd name="T1" fmla="*/ 0 h 798"/>
              <a:gd name="T2" fmla="*/ 578 w 580"/>
              <a:gd name="T3" fmla="*/ 90 h 798"/>
              <a:gd name="T4" fmla="*/ 568 w 580"/>
              <a:gd name="T5" fmla="*/ 174 h 798"/>
              <a:gd name="T6" fmla="*/ 552 w 580"/>
              <a:gd name="T7" fmla="*/ 252 h 798"/>
              <a:gd name="T8" fmla="*/ 526 w 580"/>
              <a:gd name="T9" fmla="*/ 324 h 798"/>
              <a:gd name="T10" fmla="*/ 494 w 580"/>
              <a:gd name="T11" fmla="*/ 390 h 798"/>
              <a:gd name="T12" fmla="*/ 452 w 580"/>
              <a:gd name="T13" fmla="*/ 450 h 798"/>
              <a:gd name="T14" fmla="*/ 402 w 580"/>
              <a:gd name="T15" fmla="*/ 508 h 798"/>
              <a:gd name="T16" fmla="*/ 342 w 580"/>
              <a:gd name="T17" fmla="*/ 560 h 798"/>
              <a:gd name="T18" fmla="*/ 270 w 580"/>
              <a:gd name="T19" fmla="*/ 610 h 798"/>
              <a:gd name="T20" fmla="*/ 188 w 580"/>
              <a:gd name="T21" fmla="*/ 656 h 798"/>
              <a:gd name="T22" fmla="*/ 188 w 580"/>
              <a:gd name="T23" fmla="*/ 798 h 798"/>
              <a:gd name="T24" fmla="*/ 0 w 580"/>
              <a:gd name="T25" fmla="*/ 514 h 798"/>
              <a:gd name="T26" fmla="*/ 188 w 580"/>
              <a:gd name="T27" fmla="*/ 230 h 798"/>
              <a:gd name="T28" fmla="*/ 188 w 580"/>
              <a:gd name="T29" fmla="*/ 372 h 798"/>
              <a:gd name="T30" fmla="*/ 224 w 580"/>
              <a:gd name="T31" fmla="*/ 368 h 798"/>
              <a:gd name="T32" fmla="*/ 264 w 580"/>
              <a:gd name="T33" fmla="*/ 356 h 798"/>
              <a:gd name="T34" fmla="*/ 306 w 580"/>
              <a:gd name="T35" fmla="*/ 336 h 798"/>
              <a:gd name="T36" fmla="*/ 348 w 580"/>
              <a:gd name="T37" fmla="*/ 310 h 798"/>
              <a:gd name="T38" fmla="*/ 392 w 580"/>
              <a:gd name="T39" fmla="*/ 280 h 798"/>
              <a:gd name="T40" fmla="*/ 432 w 580"/>
              <a:gd name="T41" fmla="*/ 246 h 798"/>
              <a:gd name="T42" fmla="*/ 472 w 580"/>
              <a:gd name="T43" fmla="*/ 208 h 798"/>
              <a:gd name="T44" fmla="*/ 506 w 580"/>
              <a:gd name="T45" fmla="*/ 166 h 798"/>
              <a:gd name="T46" fmla="*/ 536 w 580"/>
              <a:gd name="T47" fmla="*/ 124 h 798"/>
              <a:gd name="T48" fmla="*/ 558 w 580"/>
              <a:gd name="T49" fmla="*/ 82 h 798"/>
              <a:gd name="T50" fmla="*/ 574 w 580"/>
              <a:gd name="T51" fmla="*/ 40 h 798"/>
              <a:gd name="T52" fmla="*/ 578 w 580"/>
              <a:gd name="T53" fmla="*/ 0 h 798"/>
              <a:gd name="T54" fmla="*/ 580 w 580"/>
              <a:gd name="T55" fmla="*/ 0 h 7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80" h="798">
                <a:moveTo>
                  <a:pt x="580" y="0"/>
                </a:moveTo>
                <a:lnTo>
                  <a:pt x="578" y="90"/>
                </a:lnTo>
                <a:lnTo>
                  <a:pt x="568" y="174"/>
                </a:lnTo>
                <a:lnTo>
                  <a:pt x="552" y="252"/>
                </a:lnTo>
                <a:lnTo>
                  <a:pt x="526" y="324"/>
                </a:lnTo>
                <a:lnTo>
                  <a:pt x="494" y="390"/>
                </a:lnTo>
                <a:lnTo>
                  <a:pt x="452" y="450"/>
                </a:lnTo>
                <a:lnTo>
                  <a:pt x="402" y="508"/>
                </a:lnTo>
                <a:lnTo>
                  <a:pt x="342" y="560"/>
                </a:lnTo>
                <a:lnTo>
                  <a:pt x="270" y="610"/>
                </a:lnTo>
                <a:lnTo>
                  <a:pt x="188" y="656"/>
                </a:lnTo>
                <a:lnTo>
                  <a:pt x="188" y="798"/>
                </a:lnTo>
                <a:lnTo>
                  <a:pt x="0" y="514"/>
                </a:lnTo>
                <a:lnTo>
                  <a:pt x="188" y="230"/>
                </a:lnTo>
                <a:lnTo>
                  <a:pt x="188" y="372"/>
                </a:lnTo>
                <a:lnTo>
                  <a:pt x="224" y="368"/>
                </a:lnTo>
                <a:lnTo>
                  <a:pt x="264" y="356"/>
                </a:lnTo>
                <a:lnTo>
                  <a:pt x="306" y="336"/>
                </a:lnTo>
                <a:lnTo>
                  <a:pt x="348" y="310"/>
                </a:lnTo>
                <a:lnTo>
                  <a:pt x="392" y="280"/>
                </a:lnTo>
                <a:lnTo>
                  <a:pt x="432" y="246"/>
                </a:lnTo>
                <a:lnTo>
                  <a:pt x="472" y="208"/>
                </a:lnTo>
                <a:lnTo>
                  <a:pt x="506" y="166"/>
                </a:lnTo>
                <a:lnTo>
                  <a:pt x="536" y="124"/>
                </a:lnTo>
                <a:lnTo>
                  <a:pt x="558" y="82"/>
                </a:lnTo>
                <a:lnTo>
                  <a:pt x="574" y="40"/>
                </a:lnTo>
                <a:lnTo>
                  <a:pt x="578" y="0"/>
                </a:lnTo>
                <a:lnTo>
                  <a:pt x="580" y="0"/>
                </a:lnTo>
                <a:close/>
              </a:path>
            </a:pathLst>
          </a:custGeom>
          <a:ln/>
        </p:spPr>
        <p:style>
          <a:lnRef idx="3">
            <a:schemeClr val="lt1"/>
          </a:lnRef>
          <a:fillRef idx="1">
            <a:schemeClr val="accent6"/>
          </a:fillRef>
          <a:effectRef idx="1">
            <a:schemeClr val="accent6"/>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11597906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3"/>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nextCondLst>
                <p:cond evt="onClick" delay="0">
                  <p:tgtEl>
                    <p:spTgt spid="23"/>
                  </p:tgtEl>
                </p:cond>
              </p:nextCondLst>
            </p:seq>
          </p:childTnLst>
        </p:cTn>
      </p:par>
    </p:tnLst>
    <p:bldLst>
      <p:bldP spid="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F8DE"/>
        </a:solidFill>
        <a:effectLst/>
      </p:bgPr>
    </p:bg>
    <p:spTree>
      <p:nvGrpSpPr>
        <p:cNvPr id="1" name=""/>
        <p:cNvGrpSpPr/>
        <p:nvPr/>
      </p:nvGrpSpPr>
      <p:grpSpPr>
        <a:xfrm>
          <a:off x="0" y="0"/>
          <a:ext cx="0" cy="0"/>
          <a:chOff x="0" y="0"/>
          <a:chExt cx="0" cy="0"/>
        </a:xfrm>
      </p:grpSpPr>
      <p:sp>
        <p:nvSpPr>
          <p:cNvPr id="2" name="Freeform 2"/>
          <p:cNvSpPr/>
          <p:nvPr/>
        </p:nvSpPr>
        <p:spPr>
          <a:xfrm>
            <a:off x="304800" y="4121335"/>
            <a:ext cx="4877306" cy="6149336"/>
          </a:xfrm>
          <a:custGeom>
            <a:avLst/>
            <a:gdLst/>
            <a:ahLst/>
            <a:cxnLst/>
            <a:rect l="l" t="t" r="r" b="b"/>
            <a:pathLst>
              <a:path w="7381948" h="9806936">
                <a:moveTo>
                  <a:pt x="0" y="0"/>
                </a:moveTo>
                <a:lnTo>
                  <a:pt x="7381948" y="0"/>
                </a:lnTo>
                <a:lnTo>
                  <a:pt x="7381948" y="9806936"/>
                </a:lnTo>
                <a:lnTo>
                  <a:pt x="0" y="980693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2" name="Rounded Rectangle 10">
            <a:extLst>
              <a:ext uri="{FF2B5EF4-FFF2-40B4-BE49-F238E27FC236}">
                <a16:creationId xmlns:a16="http://schemas.microsoft.com/office/drawing/2014/main" id="{35850ACE-760F-2022-563D-E12AC8FAA81C}"/>
              </a:ext>
            </a:extLst>
          </p:cNvPr>
          <p:cNvSpPr/>
          <p:nvPr/>
        </p:nvSpPr>
        <p:spPr>
          <a:xfrm>
            <a:off x="3733800" y="952500"/>
            <a:ext cx="13258800" cy="2057401"/>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23" name="TextBox 22">
            <a:extLst>
              <a:ext uri="{FF2B5EF4-FFF2-40B4-BE49-F238E27FC236}">
                <a16:creationId xmlns:a16="http://schemas.microsoft.com/office/drawing/2014/main" id="{3F0B2A82-3DA8-0059-FC46-45127718D6C4}"/>
              </a:ext>
            </a:extLst>
          </p:cNvPr>
          <p:cNvSpPr txBox="1"/>
          <p:nvPr/>
        </p:nvSpPr>
        <p:spPr>
          <a:xfrm>
            <a:off x="3945324" y="1150249"/>
            <a:ext cx="12723751" cy="1783502"/>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Khi dùng bếp ga, muốn phòng chống cháy, nổ, chúng ta cần lưu ý điều gì?</a:t>
            </a:r>
            <a:endParaRPr kumimoji="0" lang="en-US"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nvGrpSpPr>
          <p:cNvPr id="3" name="Group 2"/>
          <p:cNvGrpSpPr/>
          <p:nvPr/>
        </p:nvGrpSpPr>
        <p:grpSpPr>
          <a:xfrm>
            <a:off x="5410200" y="4762500"/>
            <a:ext cx="12344400" cy="4648200"/>
            <a:chOff x="5410200" y="4762500"/>
            <a:chExt cx="12344400" cy="4648200"/>
          </a:xfrm>
        </p:grpSpPr>
        <p:sp>
          <p:nvSpPr>
            <p:cNvPr id="25" name="Freeform 5">
              <a:extLst>
                <a:ext uri="{FF2B5EF4-FFF2-40B4-BE49-F238E27FC236}">
                  <a16:creationId xmlns:a16="http://schemas.microsoft.com/office/drawing/2014/main" id="{0597F165-B2D8-072D-5B3F-8986D20AF489}"/>
                </a:ext>
              </a:extLst>
            </p:cNvPr>
            <p:cNvSpPr/>
            <p:nvPr/>
          </p:nvSpPr>
          <p:spPr>
            <a:xfrm>
              <a:off x="5410200" y="4762500"/>
              <a:ext cx="12344400" cy="4648200"/>
            </a:xfrm>
            <a:custGeom>
              <a:avLst/>
              <a:gdLst/>
              <a:ahLst/>
              <a:cxnLst/>
              <a:rect l="l" t="t" r="r" b="b"/>
              <a:pathLst>
                <a:path w="9411714" h="2800263">
                  <a:moveTo>
                    <a:pt x="0" y="0"/>
                  </a:moveTo>
                  <a:lnTo>
                    <a:pt x="9411714" y="0"/>
                  </a:lnTo>
                  <a:lnTo>
                    <a:pt x="9411714" y="2800263"/>
                  </a:lnTo>
                  <a:lnTo>
                    <a:pt x="0" y="280026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6" name="TextBox 8">
              <a:extLst>
                <a:ext uri="{FF2B5EF4-FFF2-40B4-BE49-F238E27FC236}">
                  <a16:creationId xmlns:a16="http://schemas.microsoft.com/office/drawing/2014/main" id="{F0C3A590-68DF-5FEF-DC4C-4B10B78062A0}"/>
                </a:ext>
              </a:extLst>
            </p:cNvPr>
            <p:cNvSpPr txBox="1"/>
            <p:nvPr/>
          </p:nvSpPr>
          <p:spPr>
            <a:xfrm>
              <a:off x="5791200" y="5219700"/>
              <a:ext cx="11582400" cy="3385542"/>
            </a:xfrm>
            <a:prstGeom prst="rect">
              <a:avLst/>
            </a:prstGeom>
          </p:spPr>
          <p:txBody>
            <a:bodyPr wrap="square" lIns="0" tIns="0" rIns="0" bIns="0" rtlCol="0" anchor="t">
              <a:spAutoFit/>
            </a:bodyPr>
            <a:lstStyle/>
            <a:p>
              <a:pPr lvl="0" algn="just"/>
              <a:r>
                <a:rPr lang="vi-VN" sz="4400" dirty="0">
                  <a:solidFill>
                    <a:srgbClr val="FFFFFF"/>
                  </a:solidFill>
                  <a:latin typeface="Cambria" panose="02040503050406030204" pitchFamily="18" charset="0"/>
                  <a:ea typeface="Cambria" panose="02040503050406030204" pitchFamily="18" charset="0"/>
                  <a:cs typeface="Glacial Indifference"/>
                  <a:sym typeface="Glacial Indifference"/>
                </a:rPr>
                <a:t>Khi dùng bếp ga, muốn phòng chống cháy, nổ, chúng ta cần lưu ý kiểm tra bếp và các thiết bị thường xuyên, khoá van bếp sau khi nấu, không</a:t>
              </a:r>
              <a:r>
                <a:rPr lang="en-US" sz="4400" dirty="0">
                  <a:solidFill>
                    <a:srgbClr val="FFFFFF"/>
                  </a:solidFill>
                  <a:latin typeface="Cambria" panose="02040503050406030204" pitchFamily="18" charset="0"/>
                  <a:ea typeface="Cambria" panose="02040503050406030204" pitchFamily="18" charset="0"/>
                  <a:cs typeface="Glacial Indifference"/>
                  <a:sym typeface="Glacial Indifference"/>
                </a:rPr>
                <a:t> </a:t>
              </a:r>
              <a:r>
                <a:rPr lang="en-US" sz="4400" dirty="0" err="1">
                  <a:solidFill>
                    <a:srgbClr val="FFFFFF"/>
                  </a:solidFill>
                  <a:latin typeface="Cambria" panose="02040503050406030204" pitchFamily="18" charset="0"/>
                  <a:ea typeface="Cambria" panose="02040503050406030204" pitchFamily="18" charset="0"/>
                  <a:cs typeface="Glacial Indifference"/>
                  <a:sym typeface="Glacial Indifference"/>
                </a:rPr>
                <a:t>xây</a:t>
              </a:r>
              <a:r>
                <a:rPr lang="vi-VN" sz="4400" dirty="0">
                  <a:solidFill>
                    <a:srgbClr val="FFFFFF"/>
                  </a:solidFill>
                  <a:latin typeface="Cambria" panose="02040503050406030204" pitchFamily="18" charset="0"/>
                  <a:ea typeface="Cambria" panose="02040503050406030204" pitchFamily="18" charset="0"/>
                  <a:cs typeface="Glacial Indifference"/>
                  <a:sym typeface="Glacial Indifference"/>
                </a:rPr>
                <a:t> bệ bếp bằng vật liệu dễ cháy và đặt bình ga cách bếp khoảng 150 cm…</a:t>
              </a:r>
              <a:endParaRPr kumimoji="0" lang="en-US" sz="4400" b="0"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Glacial Indifference"/>
                <a:sym typeface="Glacial Indifference"/>
              </a:endParaRPr>
            </a:p>
          </p:txBody>
        </p:sp>
      </p:grpSp>
      <p:sp>
        <p:nvSpPr>
          <p:cNvPr id="4" name="Freeform 9">
            <a:extLst>
              <a:ext uri="{FF2B5EF4-FFF2-40B4-BE49-F238E27FC236}">
                <a16:creationId xmlns:a16="http://schemas.microsoft.com/office/drawing/2014/main" id="{91EF5D2D-6B10-DACB-7B36-134181FE0D00}"/>
              </a:ext>
            </a:extLst>
          </p:cNvPr>
          <p:cNvSpPr>
            <a:spLocks/>
          </p:cNvSpPr>
          <p:nvPr/>
        </p:nvSpPr>
        <p:spPr bwMode="gray">
          <a:xfrm rot="1198535" flipH="1">
            <a:off x="3851000" y="3284485"/>
            <a:ext cx="1873166" cy="1508228"/>
          </a:xfrm>
          <a:custGeom>
            <a:avLst/>
            <a:gdLst>
              <a:gd name="T0" fmla="*/ 580 w 580"/>
              <a:gd name="T1" fmla="*/ 0 h 798"/>
              <a:gd name="T2" fmla="*/ 578 w 580"/>
              <a:gd name="T3" fmla="*/ 90 h 798"/>
              <a:gd name="T4" fmla="*/ 568 w 580"/>
              <a:gd name="T5" fmla="*/ 174 h 798"/>
              <a:gd name="T6" fmla="*/ 552 w 580"/>
              <a:gd name="T7" fmla="*/ 252 h 798"/>
              <a:gd name="T8" fmla="*/ 526 w 580"/>
              <a:gd name="T9" fmla="*/ 324 h 798"/>
              <a:gd name="T10" fmla="*/ 494 w 580"/>
              <a:gd name="T11" fmla="*/ 390 h 798"/>
              <a:gd name="T12" fmla="*/ 452 w 580"/>
              <a:gd name="T13" fmla="*/ 450 h 798"/>
              <a:gd name="T14" fmla="*/ 402 w 580"/>
              <a:gd name="T15" fmla="*/ 508 h 798"/>
              <a:gd name="T16" fmla="*/ 342 w 580"/>
              <a:gd name="T17" fmla="*/ 560 h 798"/>
              <a:gd name="T18" fmla="*/ 270 w 580"/>
              <a:gd name="T19" fmla="*/ 610 h 798"/>
              <a:gd name="T20" fmla="*/ 188 w 580"/>
              <a:gd name="T21" fmla="*/ 656 h 798"/>
              <a:gd name="T22" fmla="*/ 188 w 580"/>
              <a:gd name="T23" fmla="*/ 798 h 798"/>
              <a:gd name="T24" fmla="*/ 0 w 580"/>
              <a:gd name="T25" fmla="*/ 514 h 798"/>
              <a:gd name="T26" fmla="*/ 188 w 580"/>
              <a:gd name="T27" fmla="*/ 230 h 798"/>
              <a:gd name="T28" fmla="*/ 188 w 580"/>
              <a:gd name="T29" fmla="*/ 372 h 798"/>
              <a:gd name="T30" fmla="*/ 224 w 580"/>
              <a:gd name="T31" fmla="*/ 368 h 798"/>
              <a:gd name="T32" fmla="*/ 264 w 580"/>
              <a:gd name="T33" fmla="*/ 356 h 798"/>
              <a:gd name="T34" fmla="*/ 306 w 580"/>
              <a:gd name="T35" fmla="*/ 336 h 798"/>
              <a:gd name="T36" fmla="*/ 348 w 580"/>
              <a:gd name="T37" fmla="*/ 310 h 798"/>
              <a:gd name="T38" fmla="*/ 392 w 580"/>
              <a:gd name="T39" fmla="*/ 280 h 798"/>
              <a:gd name="T40" fmla="*/ 432 w 580"/>
              <a:gd name="T41" fmla="*/ 246 h 798"/>
              <a:gd name="T42" fmla="*/ 472 w 580"/>
              <a:gd name="T43" fmla="*/ 208 h 798"/>
              <a:gd name="T44" fmla="*/ 506 w 580"/>
              <a:gd name="T45" fmla="*/ 166 h 798"/>
              <a:gd name="T46" fmla="*/ 536 w 580"/>
              <a:gd name="T47" fmla="*/ 124 h 798"/>
              <a:gd name="T48" fmla="*/ 558 w 580"/>
              <a:gd name="T49" fmla="*/ 82 h 798"/>
              <a:gd name="T50" fmla="*/ 574 w 580"/>
              <a:gd name="T51" fmla="*/ 40 h 798"/>
              <a:gd name="T52" fmla="*/ 578 w 580"/>
              <a:gd name="T53" fmla="*/ 0 h 798"/>
              <a:gd name="T54" fmla="*/ 580 w 580"/>
              <a:gd name="T55" fmla="*/ 0 h 7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80" h="798">
                <a:moveTo>
                  <a:pt x="580" y="0"/>
                </a:moveTo>
                <a:lnTo>
                  <a:pt x="578" y="90"/>
                </a:lnTo>
                <a:lnTo>
                  <a:pt x="568" y="174"/>
                </a:lnTo>
                <a:lnTo>
                  <a:pt x="552" y="252"/>
                </a:lnTo>
                <a:lnTo>
                  <a:pt x="526" y="324"/>
                </a:lnTo>
                <a:lnTo>
                  <a:pt x="494" y="390"/>
                </a:lnTo>
                <a:lnTo>
                  <a:pt x="452" y="450"/>
                </a:lnTo>
                <a:lnTo>
                  <a:pt x="402" y="508"/>
                </a:lnTo>
                <a:lnTo>
                  <a:pt x="342" y="560"/>
                </a:lnTo>
                <a:lnTo>
                  <a:pt x="270" y="610"/>
                </a:lnTo>
                <a:lnTo>
                  <a:pt x="188" y="656"/>
                </a:lnTo>
                <a:lnTo>
                  <a:pt x="188" y="798"/>
                </a:lnTo>
                <a:lnTo>
                  <a:pt x="0" y="514"/>
                </a:lnTo>
                <a:lnTo>
                  <a:pt x="188" y="230"/>
                </a:lnTo>
                <a:lnTo>
                  <a:pt x="188" y="372"/>
                </a:lnTo>
                <a:lnTo>
                  <a:pt x="224" y="368"/>
                </a:lnTo>
                <a:lnTo>
                  <a:pt x="264" y="356"/>
                </a:lnTo>
                <a:lnTo>
                  <a:pt x="306" y="336"/>
                </a:lnTo>
                <a:lnTo>
                  <a:pt x="348" y="310"/>
                </a:lnTo>
                <a:lnTo>
                  <a:pt x="392" y="280"/>
                </a:lnTo>
                <a:lnTo>
                  <a:pt x="432" y="246"/>
                </a:lnTo>
                <a:lnTo>
                  <a:pt x="472" y="208"/>
                </a:lnTo>
                <a:lnTo>
                  <a:pt x="506" y="166"/>
                </a:lnTo>
                <a:lnTo>
                  <a:pt x="536" y="124"/>
                </a:lnTo>
                <a:lnTo>
                  <a:pt x="558" y="82"/>
                </a:lnTo>
                <a:lnTo>
                  <a:pt x="574" y="40"/>
                </a:lnTo>
                <a:lnTo>
                  <a:pt x="578" y="0"/>
                </a:lnTo>
                <a:lnTo>
                  <a:pt x="580" y="0"/>
                </a:lnTo>
                <a:close/>
              </a:path>
            </a:pathLst>
          </a:custGeom>
          <a:ln/>
        </p:spPr>
        <p:style>
          <a:lnRef idx="3">
            <a:schemeClr val="lt1"/>
          </a:lnRef>
          <a:fillRef idx="1">
            <a:schemeClr val="accent6"/>
          </a:fillRef>
          <a:effectRef idx="1">
            <a:schemeClr val="accent6"/>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285843107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3"/>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nextCondLst>
                <p:cond evt="onClick" delay="0">
                  <p:tgtEl>
                    <p:spTgt spid="23"/>
                  </p:tgtEl>
                </p:cond>
              </p:nextCondLst>
            </p:seq>
          </p:childTnLst>
        </p:cTn>
      </p:par>
    </p:tnLst>
    <p:bldLst>
      <p:bldP spid="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y2mate.com - Vụ cháy nổ 3 người bị thương ở Hà Nội Do nổ bình gas mini_v720P">
            <a:hlinkClick r:id="" action="ppaction://media"/>
            <a:extLst>
              <a:ext uri="{FF2B5EF4-FFF2-40B4-BE49-F238E27FC236}">
                <a16:creationId xmlns:a16="http://schemas.microsoft.com/office/drawing/2014/main" id="{016622C0-3304-6A53-55C8-DE49202A70C2}"/>
              </a:ext>
            </a:extLst>
          </p:cNvPr>
          <p:cNvPicPr>
            <a:picLocks noChangeAspect="1"/>
          </p:cNvPicPr>
          <p:nvPr>
            <a:videoFile r:link="rId2"/>
            <p:extLst>
              <p:ext uri="{DAA4B4D4-6D71-4841-9C94-3DE7FCFB9230}">
                <p14:media xmlns:p14="http://schemas.microsoft.com/office/powerpoint/2010/main" r:embed="rId1"/>
              </p:ext>
            </p:extLst>
          </p:nvPr>
        </p:nvPicPr>
        <p:blipFill>
          <a:blip r:embed="rId4"/>
          <a:srcRect/>
          <a:stretch/>
        </p:blipFill>
        <p:spPr>
          <a:xfrm>
            <a:off x="20" y="10"/>
            <a:ext cx="18287980" cy="10286990"/>
          </a:xfrm>
          <a:prstGeom prst="rect">
            <a:avLst/>
          </a:prstGeom>
          <a:noFill/>
        </p:spPr>
      </p:pic>
    </p:spTree>
    <p:extLst>
      <p:ext uri="{BB962C8B-B14F-4D97-AF65-F5344CB8AC3E}">
        <p14:creationId xmlns:p14="http://schemas.microsoft.com/office/powerpoint/2010/main" val="174716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333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F8DE"/>
        </a:solidFill>
        <a:effectLst/>
      </p:bgPr>
    </p:bg>
    <p:spTree>
      <p:nvGrpSpPr>
        <p:cNvPr id="1" name=""/>
        <p:cNvGrpSpPr/>
        <p:nvPr/>
      </p:nvGrpSpPr>
      <p:grpSpPr>
        <a:xfrm>
          <a:off x="0" y="0"/>
          <a:ext cx="0" cy="0"/>
          <a:chOff x="0" y="0"/>
          <a:chExt cx="0" cy="0"/>
        </a:xfrm>
      </p:grpSpPr>
      <p:sp>
        <p:nvSpPr>
          <p:cNvPr id="14" name="矩形: 圆角 1">
            <a:extLst>
              <a:ext uri="{FF2B5EF4-FFF2-40B4-BE49-F238E27FC236}">
                <a16:creationId xmlns:a16="http://schemas.microsoft.com/office/drawing/2014/main" id="{70DB7572-1694-635F-F5AA-5156D550940B}"/>
              </a:ext>
            </a:extLst>
          </p:cNvPr>
          <p:cNvSpPr/>
          <p:nvPr/>
        </p:nvSpPr>
        <p:spPr>
          <a:xfrm>
            <a:off x="845820" y="304800"/>
            <a:ext cx="16596360" cy="9022080"/>
          </a:xfrm>
          <a:prstGeom prst="round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zh-CN" altLang="en-US" sz="2700" b="0" i="0" u="none" strike="noStrike" kern="1200" cap="none" spc="0" normalizeH="0" baseline="0" noProof="0">
              <a:ln>
                <a:noFill/>
              </a:ln>
              <a:solidFill>
                <a:prstClr val="white"/>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pic>
        <p:nvPicPr>
          <p:cNvPr id="5" name="Picture 4">
            <a:extLst>
              <a:ext uri="{FF2B5EF4-FFF2-40B4-BE49-F238E27FC236}">
                <a16:creationId xmlns:a16="http://schemas.microsoft.com/office/drawing/2014/main" id="{EB16CAB7-1DA6-FD06-BC51-2A6B2B70631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1028" y="4802367"/>
            <a:ext cx="7635702" cy="5210628"/>
          </a:xfrm>
          <a:prstGeom prst="rect">
            <a:avLst/>
          </a:prstGeom>
        </p:spPr>
      </p:pic>
      <p:sp>
        <p:nvSpPr>
          <p:cNvPr id="7" name="TextBox 6">
            <a:extLst>
              <a:ext uri="{FF2B5EF4-FFF2-40B4-BE49-F238E27FC236}">
                <a16:creationId xmlns:a16="http://schemas.microsoft.com/office/drawing/2014/main" id="{C2C867AF-D1A9-6100-FCFA-C2BEF5E0CE2C}"/>
              </a:ext>
            </a:extLst>
          </p:cNvPr>
          <p:cNvSpPr txBox="1"/>
          <p:nvPr/>
        </p:nvSpPr>
        <p:spPr>
          <a:xfrm>
            <a:off x="7612380" y="2424792"/>
            <a:ext cx="10066020" cy="4247317"/>
          </a:xfrm>
          <a:prstGeom prst="rect">
            <a:avLst/>
          </a:prstGeom>
          <a:noFill/>
        </p:spPr>
        <p:txBody>
          <a:bodyPr wrap="square" rtlCol="0">
            <a:spAutoFit/>
          </a:bodyPr>
          <a:lstStyle/>
          <a:p>
            <a:pPr algn="just" defTabSz="1371600">
              <a:spcBef>
                <a:spcPts val="900"/>
              </a:spcBef>
              <a:spcAft>
                <a:spcPts val="900"/>
              </a:spcAft>
            </a:pPr>
            <a:r>
              <a:rPr lang="vi-VN" sz="5400" dirty="0">
                <a:solidFill>
                  <a:prstClr val="black"/>
                </a:solidFill>
                <a:latin typeface="Cambria" panose="02040503050406030204" pitchFamily="18" charset="0"/>
                <a:ea typeface="Cambria" panose="02040503050406030204" pitchFamily="18" charset="0"/>
              </a:rPr>
              <a:t>Lựa chọn một nguồn năng lượng chất đốt, thảo luận cùng bạn để trình bày về cách sử dụng nguồn năng lượng đó trong đun nấu hằng ngày mà không gây cháy, nổ.</a:t>
            </a:r>
          </a:p>
        </p:txBody>
      </p:sp>
      <p:sp>
        <p:nvSpPr>
          <p:cNvPr id="8" name="Google Shape;117;p2">
            <a:extLst>
              <a:ext uri="{FF2B5EF4-FFF2-40B4-BE49-F238E27FC236}">
                <a16:creationId xmlns:a16="http://schemas.microsoft.com/office/drawing/2014/main" id="{09F401A6-EF3B-4649-1A0E-39CA20551AE7}"/>
              </a:ext>
            </a:extLst>
          </p:cNvPr>
          <p:cNvSpPr/>
          <p:nvPr/>
        </p:nvSpPr>
        <p:spPr>
          <a:xfrm>
            <a:off x="7274358" y="2356212"/>
            <a:ext cx="10551564" cy="4692288"/>
          </a:xfrm>
          <a:prstGeom prst="roundRect">
            <a:avLst>
              <a:gd name="adj" fmla="val 16667"/>
            </a:avLst>
          </a:prstGeom>
          <a:noFill/>
          <a:ln w="38100" cap="flat" cmpd="sng">
            <a:solidFill>
              <a:srgbClr val="FF0066"/>
            </a:solidFill>
            <a:prstDash val="dash"/>
            <a:miter lim="800000"/>
            <a:headEnd type="none" w="sm" len="sm"/>
            <a:tailEnd type="none" w="sm" len="sm"/>
          </a:ln>
        </p:spPr>
        <p:txBody>
          <a:bodyPr spcFirstLastPara="1" wrap="square" lIns="137138" tIns="68550" rIns="137138" bIns="68550" anchor="ctr" anchorCtr="0">
            <a:noAutofit/>
          </a:bodyPr>
          <a:lstStyle/>
          <a:p>
            <a:pPr algn="ctr" defTabSz="1371600"/>
            <a:endParaRPr sz="5400" dirty="0">
              <a:solidFill>
                <a:srgbClr val="ED7D31"/>
              </a:solidFill>
              <a:latin typeface="Tahoma" panose="020B0604030504040204"/>
              <a:ea typeface="Tahoma" panose="020B0604030504040204"/>
              <a:cs typeface="Tahoma" panose="020B0604030504040204"/>
              <a:sym typeface="Tahoma" panose="020B0604030504040204"/>
            </a:endParaRPr>
          </a:p>
        </p:txBody>
      </p:sp>
    </p:spTree>
    <p:extLst>
      <p:ext uri="{BB962C8B-B14F-4D97-AF65-F5344CB8AC3E}">
        <p14:creationId xmlns:p14="http://schemas.microsoft.com/office/powerpoint/2010/main" val="18291761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par>
                                <p:cTn id="8" presetID="23" presetClass="entr" presetSubtype="16"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 calcmode="lin" valueType="num">
                                      <p:cBhvr additive="base">
                                        <p:cTn id="10" dur="500"/>
                                        <p:tgtEl>
                                          <p:spTgt spid="8"/>
                                        </p:tgtEl>
                                        <p:attrNameLst>
                                          <p:attrName>ppt_w</p:attrName>
                                        </p:attrNameLst>
                                      </p:cBhvr>
                                      <p:tavLst>
                                        <p:tav tm="0">
                                          <p:val>
                                            <p:fltVal val="0"/>
                                          </p:val>
                                        </p:tav>
                                        <p:tav tm="100000">
                                          <p:val>
                                            <p:strVal val="#ppt_w"/>
                                          </p:val>
                                        </p:tav>
                                      </p:tavLst>
                                    </p:anim>
                                    <p:anim calcmode="lin" valueType="num">
                                      <p:cBhvr additive="base">
                                        <p:cTn id="11" dur="500"/>
                                        <p:tgtEl>
                                          <p:spTgt spid="8"/>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1547447" y="599980"/>
            <a:ext cx="15790986" cy="7972520"/>
          </a:xfrm>
          <a:prstGeom prst="round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libri"/>
            </a:endParaRPr>
          </a:p>
        </p:txBody>
      </p:sp>
      <p:sp>
        <p:nvSpPr>
          <p:cNvPr id="7" name="TextBox 6"/>
          <p:cNvSpPr txBox="1"/>
          <p:nvPr/>
        </p:nvSpPr>
        <p:spPr>
          <a:xfrm>
            <a:off x="1828801" y="714142"/>
            <a:ext cx="15316200" cy="7478970"/>
          </a:xfrm>
          <a:prstGeom prst="rect">
            <a:avLst/>
          </a:prstGeom>
          <a:noFill/>
        </p:spPr>
        <p:txBody>
          <a:bodyPr wrap="square" rtlCol="0">
            <a:spAutoFit/>
          </a:bodyPr>
          <a:lstStyle/>
          <a:p>
            <a:pPr algn="just" defTabSz="1371600">
              <a:defRPr/>
            </a:pPr>
            <a:r>
              <a:rPr lang="en-US" sz="4800" b="1" kern="0" dirty="0">
                <a:solidFill>
                  <a:prstClr val="black"/>
                </a:solidFill>
                <a:latin typeface="Cambria" panose="02040503050406030204" pitchFamily="18" charset="0"/>
                <a:ea typeface="Cambria" panose="02040503050406030204" pitchFamily="18" charset="0"/>
              </a:rPr>
              <a:t>   </a:t>
            </a:r>
            <a:r>
              <a:rPr lang="vi-VN" sz="4800" b="1" kern="0" dirty="0">
                <a:solidFill>
                  <a:prstClr val="black"/>
                </a:solidFill>
                <a:latin typeface="Cambria" panose="02040503050406030204" pitchFamily="18" charset="0"/>
                <a:ea typeface="Cambria" panose="02040503050406030204" pitchFamily="18" charset="0"/>
              </a:rPr>
              <a:t>Ở đa số các gia đình, sử dụng khí ga để đun nấu hằng ngày. Để sử dụng ga an toàn thì cần thực hiện một số việc sau:</a:t>
            </a:r>
          </a:p>
          <a:p>
            <a:pPr algn="just" defTabSz="1371600">
              <a:defRPr/>
            </a:pPr>
            <a:r>
              <a:rPr lang="vi-VN" sz="4800" kern="0" dirty="0">
                <a:solidFill>
                  <a:prstClr val="black"/>
                </a:solidFill>
                <a:latin typeface="Cambria" panose="02040503050406030204" pitchFamily="18" charset="0"/>
                <a:ea typeface="Cambria" panose="02040503050406030204" pitchFamily="18" charset="0"/>
              </a:rPr>
              <a:t>- Khoá van ga sau khi sử dụng hoặc trước khi đi ngủ.</a:t>
            </a:r>
          </a:p>
          <a:p>
            <a:pPr algn="just" defTabSz="1371600">
              <a:defRPr/>
            </a:pPr>
            <a:r>
              <a:rPr lang="vi-VN" sz="4800" kern="0" dirty="0">
                <a:solidFill>
                  <a:prstClr val="black"/>
                </a:solidFill>
                <a:latin typeface="Cambria" panose="02040503050406030204" pitchFamily="18" charset="0"/>
                <a:ea typeface="Cambria" panose="02040503050406030204" pitchFamily="18" charset="0"/>
              </a:rPr>
              <a:t>- Kiểm tra hệ thống van ga thường xuyên, trước khi đun nấu.</a:t>
            </a:r>
          </a:p>
          <a:p>
            <a:pPr algn="just" defTabSz="1371600">
              <a:defRPr/>
            </a:pPr>
            <a:r>
              <a:rPr lang="vi-VN" sz="4800" kern="0" dirty="0">
                <a:solidFill>
                  <a:prstClr val="black"/>
                </a:solidFill>
                <a:latin typeface="Cambria" panose="02040503050406030204" pitchFamily="18" charset="0"/>
                <a:ea typeface="Cambria" panose="02040503050406030204" pitchFamily="18" charset="0"/>
              </a:rPr>
              <a:t>- Vệ sinh sạch sẽ bếp ga thường xuyên.</a:t>
            </a:r>
          </a:p>
          <a:p>
            <a:pPr algn="just" defTabSz="1371600">
              <a:defRPr/>
            </a:pPr>
            <a:r>
              <a:rPr lang="vi-VN" sz="4800" kern="0" dirty="0">
                <a:solidFill>
                  <a:prstClr val="black"/>
                </a:solidFill>
                <a:latin typeface="Cambria" panose="02040503050406030204" pitchFamily="18" charset="0"/>
                <a:ea typeface="Cambria" panose="02040503050406030204" pitchFamily="18" charset="0"/>
              </a:rPr>
              <a:t>- Khi phát hiện có khí ga thoát ra cần nhanh chóng dập cầu dao điện, khoá van ga, mở cửa thông thoáng và gọi người đến kiểm tra…..</a:t>
            </a:r>
            <a:endParaRPr lang="en-US" sz="4800" kern="0" dirty="0">
              <a:solidFill>
                <a:prstClr val="black"/>
              </a:solidFill>
              <a:latin typeface="Cambria" panose="02040503050406030204" pitchFamily="18" charset="0"/>
              <a:ea typeface="Cambria" panose="02040503050406030204" pitchFamily="18" charset="0"/>
            </a:endParaRPr>
          </a:p>
        </p:txBody>
      </p:sp>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FF8DE"/>
        </a:solidFill>
        <a:effectLst/>
      </p:bgPr>
    </p:bg>
    <p:spTree>
      <p:nvGrpSpPr>
        <p:cNvPr id="1" name=""/>
        <p:cNvGrpSpPr/>
        <p:nvPr/>
      </p:nvGrpSpPr>
      <p:grpSpPr>
        <a:xfrm>
          <a:off x="0" y="0"/>
          <a:ext cx="0" cy="0"/>
          <a:chOff x="0" y="0"/>
          <a:chExt cx="0" cy="0"/>
        </a:xfrm>
      </p:grpSpPr>
      <p:sp>
        <p:nvSpPr>
          <p:cNvPr id="14" name="矩形: 圆角 1">
            <a:extLst>
              <a:ext uri="{FF2B5EF4-FFF2-40B4-BE49-F238E27FC236}">
                <a16:creationId xmlns:a16="http://schemas.microsoft.com/office/drawing/2014/main" id="{70DB7572-1694-635F-F5AA-5156D550940B}"/>
              </a:ext>
            </a:extLst>
          </p:cNvPr>
          <p:cNvSpPr/>
          <p:nvPr/>
        </p:nvSpPr>
        <p:spPr>
          <a:xfrm>
            <a:off x="845820" y="304800"/>
            <a:ext cx="16596360" cy="9639300"/>
          </a:xfrm>
          <a:prstGeom prst="round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zh-CN" altLang="en-US" sz="2700" b="0" i="0" u="none" strike="noStrike" kern="1200" cap="none" spc="0" normalizeH="0" baseline="0" noProof="0">
              <a:ln>
                <a:noFill/>
              </a:ln>
              <a:solidFill>
                <a:prstClr val="white"/>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5" name="TextBox 14">
            <a:extLst>
              <a:ext uri="{FF2B5EF4-FFF2-40B4-BE49-F238E27FC236}">
                <a16:creationId xmlns:a16="http://schemas.microsoft.com/office/drawing/2014/main" id="{0C60006D-CDD9-3E69-387E-BAF0890B5246}"/>
              </a:ext>
            </a:extLst>
          </p:cNvPr>
          <p:cNvSpPr txBox="1"/>
          <p:nvPr/>
        </p:nvSpPr>
        <p:spPr>
          <a:xfrm>
            <a:off x="2324710" y="467174"/>
            <a:ext cx="14667890" cy="2123658"/>
          </a:xfrm>
          <a:prstGeom prst="rect">
            <a:avLst/>
          </a:prstGeom>
          <a:noFill/>
        </p:spPr>
        <p:txBody>
          <a:bodyPr wrap="square" rtlCol="0">
            <a:spAutoFit/>
          </a:bodyPr>
          <a:lstStyle/>
          <a:p>
            <a:pPr lvl="0" algn="just" defTabSz="1371600">
              <a:defRPr/>
            </a:pPr>
            <a:r>
              <a:rPr lang="vi-VN" sz="4400" b="1" dirty="0">
                <a:solidFill>
                  <a:prstClr val="black"/>
                </a:solidFill>
                <a:latin typeface="Cambria" panose="02040503050406030204" pitchFamily="18" charset="0"/>
                <a:ea typeface="Cambria" panose="02040503050406030204" pitchFamily="18" charset="0"/>
                <a:cs typeface="Mali" panose="00000500000000000000" pitchFamily="2" charset="-34"/>
              </a:rPr>
              <a:t>Quan sát hình 4 và cho biết trường hợp nào gây lãng phí chất đốt, trường hợp nào tránh được lãng phí chất đốt. Vì sao?</a:t>
            </a:r>
            <a:endParaRPr kumimoji="0" lang="en-GB"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ali" panose="00000500000000000000" pitchFamily="2" charset="-34"/>
            </a:endParaRPr>
          </a:p>
        </p:txBody>
      </p:sp>
      <p:pic>
        <p:nvPicPr>
          <p:cNvPr id="16" name="Picture 15">
            <a:extLst>
              <a:ext uri="{FF2B5EF4-FFF2-40B4-BE49-F238E27FC236}">
                <a16:creationId xmlns:a16="http://schemas.microsoft.com/office/drawing/2014/main" id="{C4C7E108-BD65-7F6B-6F47-3302A543988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55292" y="355094"/>
            <a:ext cx="1137389" cy="1194545"/>
          </a:xfrm>
          <a:prstGeom prst="rect">
            <a:avLst/>
          </a:prstGeom>
        </p:spPr>
      </p:pic>
      <p:pic>
        <p:nvPicPr>
          <p:cNvPr id="3" name="Picture 2">
            <a:extLst>
              <a:ext uri="{FF2B5EF4-FFF2-40B4-BE49-F238E27FC236}">
                <a16:creationId xmlns:a16="http://schemas.microsoft.com/office/drawing/2014/main" id="{8291B2CE-113A-D1F0-AAE8-6E1556FC81FD}"/>
              </a:ext>
            </a:extLst>
          </p:cNvPr>
          <p:cNvPicPr>
            <a:picLocks noChangeAspect="1"/>
          </p:cNvPicPr>
          <p:nvPr/>
        </p:nvPicPr>
        <p:blipFill>
          <a:blip r:embed="rId3"/>
          <a:stretch>
            <a:fillRect/>
          </a:stretch>
        </p:blipFill>
        <p:spPr>
          <a:xfrm>
            <a:off x="1524000" y="3543300"/>
            <a:ext cx="15316200" cy="4514980"/>
          </a:xfrm>
          <a:prstGeom prst="rect">
            <a:avLst/>
          </a:prstGeom>
        </p:spPr>
      </p:pic>
    </p:spTree>
    <p:extLst>
      <p:ext uri="{BB962C8B-B14F-4D97-AF65-F5344CB8AC3E}">
        <p14:creationId xmlns:p14="http://schemas.microsoft.com/office/powerpoint/2010/main" val="28967765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par>
                                <p:cTn id="8" presetID="22" presetClass="entr" presetSubtype="4"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wipe(down)">
                                      <p:cBhvr>
                                        <p:cTn id="10" dur="500"/>
                                        <p:tgtEl>
                                          <p:spTgt spid="16"/>
                                        </p:tgtEl>
                                      </p:cBhvr>
                                    </p:animEffect>
                                  </p:childTnLst>
                                </p:cTn>
                              </p:par>
                              <p:par>
                                <p:cTn id="11" presetID="22" presetClass="entr" presetSubtype="4"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FF8DE"/>
        </a:solidFill>
        <a:effectLst/>
      </p:bgPr>
    </p:bg>
    <p:spTree>
      <p:nvGrpSpPr>
        <p:cNvPr id="1" name=""/>
        <p:cNvGrpSpPr/>
        <p:nvPr/>
      </p:nvGrpSpPr>
      <p:grpSpPr>
        <a:xfrm>
          <a:off x="0" y="0"/>
          <a:ext cx="0" cy="0"/>
          <a:chOff x="0" y="0"/>
          <a:chExt cx="0" cy="0"/>
        </a:xfrm>
      </p:grpSpPr>
      <p:sp>
        <p:nvSpPr>
          <p:cNvPr id="14" name="矩形: 圆角 1">
            <a:extLst>
              <a:ext uri="{FF2B5EF4-FFF2-40B4-BE49-F238E27FC236}">
                <a16:creationId xmlns:a16="http://schemas.microsoft.com/office/drawing/2014/main" id="{70DB7572-1694-635F-F5AA-5156D550940B}"/>
              </a:ext>
            </a:extLst>
          </p:cNvPr>
          <p:cNvSpPr/>
          <p:nvPr/>
        </p:nvSpPr>
        <p:spPr>
          <a:xfrm>
            <a:off x="845820" y="304800"/>
            <a:ext cx="16596360" cy="9022080"/>
          </a:xfrm>
          <a:prstGeom prst="round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zh-CN" altLang="en-US" sz="2700" b="0" i="0" u="none" strike="noStrike" kern="1200" cap="none" spc="0" normalizeH="0" baseline="0" noProof="0">
              <a:ln>
                <a:noFill/>
              </a:ln>
              <a:solidFill>
                <a:prstClr val="white"/>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pic>
        <p:nvPicPr>
          <p:cNvPr id="4" name="Picture 3">
            <a:extLst>
              <a:ext uri="{FF2B5EF4-FFF2-40B4-BE49-F238E27FC236}">
                <a16:creationId xmlns:a16="http://schemas.microsoft.com/office/drawing/2014/main" id="{68DEFC35-F679-C297-A21C-CB0D120C358D}"/>
              </a:ext>
            </a:extLst>
          </p:cNvPr>
          <p:cNvPicPr>
            <a:picLocks noChangeAspect="1"/>
          </p:cNvPicPr>
          <p:nvPr/>
        </p:nvPicPr>
        <p:blipFill>
          <a:blip r:embed="rId2"/>
          <a:stretch>
            <a:fillRect/>
          </a:stretch>
        </p:blipFill>
        <p:spPr>
          <a:xfrm>
            <a:off x="4267200" y="495300"/>
            <a:ext cx="8382000" cy="1996799"/>
          </a:xfrm>
          <a:prstGeom prst="rect">
            <a:avLst/>
          </a:prstGeom>
        </p:spPr>
      </p:pic>
      <p:sp>
        <p:nvSpPr>
          <p:cNvPr id="5" name="Rectangle 4">
            <a:extLst>
              <a:ext uri="{FF2B5EF4-FFF2-40B4-BE49-F238E27FC236}">
                <a16:creationId xmlns:a16="http://schemas.microsoft.com/office/drawing/2014/main" id="{5B6D4AF0-BFBB-567C-C0A5-D67BCB28ACB7}"/>
              </a:ext>
            </a:extLst>
          </p:cNvPr>
          <p:cNvSpPr/>
          <p:nvPr/>
        </p:nvSpPr>
        <p:spPr>
          <a:xfrm>
            <a:off x="8686800" y="3390900"/>
            <a:ext cx="9220200" cy="4247317"/>
          </a:xfrm>
          <a:prstGeom prst="rect">
            <a:avLst/>
          </a:prstGeom>
        </p:spPr>
        <p:style>
          <a:lnRef idx="3">
            <a:schemeClr val="lt1"/>
          </a:lnRef>
          <a:fillRef idx="1">
            <a:schemeClr val="accent6"/>
          </a:fillRef>
          <a:effectRef idx="1">
            <a:schemeClr val="accent6"/>
          </a:effectRef>
          <a:fontRef idx="minor">
            <a:schemeClr val="lt1"/>
          </a:fontRef>
        </p:style>
        <p:txBody>
          <a:bodyPr wrap="square">
            <a:spAutoFit/>
          </a:bodyPr>
          <a:lstStyle/>
          <a:p>
            <a:pPr lvl="0" algn="just"/>
            <a:r>
              <a:rPr lang="vi-VN" sz="5400" dirty="0">
                <a:solidFill>
                  <a:prstClr val="black"/>
                </a:solidFill>
                <a:cs typeface="Arial" panose="020B0604020202020204" pitchFamily="34" charset="0"/>
              </a:rPr>
              <a:t>Sử dụng bếp củi cải tiến để đun nấu trá</a:t>
            </a:r>
            <a:r>
              <a:rPr lang="en-US" sz="5400" dirty="0">
                <a:solidFill>
                  <a:prstClr val="black"/>
                </a:solidFill>
                <a:cs typeface="Arial" panose="020B0604020202020204" pitchFamily="34" charset="0"/>
              </a:rPr>
              <a:t>n</a:t>
            </a:r>
            <a:r>
              <a:rPr lang="vi-VN" sz="5400" dirty="0">
                <a:solidFill>
                  <a:prstClr val="black"/>
                </a:solidFill>
                <a:cs typeface="Arial" panose="020B0604020202020204" pitchFamily="34" charset="0"/>
              </a:rPr>
              <a:t>h được lãng phí củi vì ngọn lửa tập trung vào đáy nồi, nhiệt không bị toả ra môi trường xung quanh.</a:t>
            </a:r>
            <a:endParaRPr kumimoji="0" lang="en-US" sz="5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3" name="Picture 2">
            <a:extLst>
              <a:ext uri="{FF2B5EF4-FFF2-40B4-BE49-F238E27FC236}">
                <a16:creationId xmlns:a16="http://schemas.microsoft.com/office/drawing/2014/main" id="{B7224169-3E94-4437-7762-3EC4F1AE3129}"/>
              </a:ext>
            </a:extLst>
          </p:cNvPr>
          <p:cNvPicPr>
            <a:picLocks noChangeAspect="1"/>
          </p:cNvPicPr>
          <p:nvPr/>
        </p:nvPicPr>
        <p:blipFill>
          <a:blip r:embed="rId3"/>
          <a:stretch>
            <a:fillRect/>
          </a:stretch>
        </p:blipFill>
        <p:spPr>
          <a:xfrm>
            <a:off x="1447800" y="3314700"/>
            <a:ext cx="6436856" cy="4657725"/>
          </a:xfrm>
          <a:prstGeom prst="rect">
            <a:avLst/>
          </a:prstGeom>
        </p:spPr>
      </p:pic>
    </p:spTree>
    <p:extLst>
      <p:ext uri="{BB962C8B-B14F-4D97-AF65-F5344CB8AC3E}">
        <p14:creationId xmlns:p14="http://schemas.microsoft.com/office/powerpoint/2010/main" val="42187823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FF8DE"/>
        </a:solidFill>
        <a:effectLst/>
      </p:bgPr>
    </p:bg>
    <p:spTree>
      <p:nvGrpSpPr>
        <p:cNvPr id="1" name=""/>
        <p:cNvGrpSpPr/>
        <p:nvPr/>
      </p:nvGrpSpPr>
      <p:grpSpPr>
        <a:xfrm>
          <a:off x="0" y="0"/>
          <a:ext cx="0" cy="0"/>
          <a:chOff x="0" y="0"/>
          <a:chExt cx="0" cy="0"/>
        </a:xfrm>
      </p:grpSpPr>
      <p:sp>
        <p:nvSpPr>
          <p:cNvPr id="14" name="矩形: 圆角 1">
            <a:extLst>
              <a:ext uri="{FF2B5EF4-FFF2-40B4-BE49-F238E27FC236}">
                <a16:creationId xmlns:a16="http://schemas.microsoft.com/office/drawing/2014/main" id="{70DB7572-1694-635F-F5AA-5156D550940B}"/>
              </a:ext>
            </a:extLst>
          </p:cNvPr>
          <p:cNvSpPr/>
          <p:nvPr/>
        </p:nvSpPr>
        <p:spPr>
          <a:xfrm>
            <a:off x="845820" y="304800"/>
            <a:ext cx="16596360" cy="9022080"/>
          </a:xfrm>
          <a:prstGeom prst="round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zh-CN" altLang="en-US" sz="2700" b="0" i="0" u="none" strike="noStrike" kern="1200" cap="none" spc="0" normalizeH="0" baseline="0" noProof="0">
              <a:ln>
                <a:noFill/>
              </a:ln>
              <a:solidFill>
                <a:prstClr val="white"/>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pic>
        <p:nvPicPr>
          <p:cNvPr id="4" name="Picture 3">
            <a:extLst>
              <a:ext uri="{FF2B5EF4-FFF2-40B4-BE49-F238E27FC236}">
                <a16:creationId xmlns:a16="http://schemas.microsoft.com/office/drawing/2014/main" id="{68DEFC35-F679-C297-A21C-CB0D120C358D}"/>
              </a:ext>
            </a:extLst>
          </p:cNvPr>
          <p:cNvPicPr>
            <a:picLocks noChangeAspect="1"/>
          </p:cNvPicPr>
          <p:nvPr/>
        </p:nvPicPr>
        <p:blipFill>
          <a:blip r:embed="rId2"/>
          <a:stretch>
            <a:fillRect/>
          </a:stretch>
        </p:blipFill>
        <p:spPr>
          <a:xfrm>
            <a:off x="4267200" y="495300"/>
            <a:ext cx="8382000" cy="1996799"/>
          </a:xfrm>
          <a:prstGeom prst="rect">
            <a:avLst/>
          </a:prstGeom>
        </p:spPr>
      </p:pic>
      <p:sp>
        <p:nvSpPr>
          <p:cNvPr id="5" name="Rectangle 4">
            <a:extLst>
              <a:ext uri="{FF2B5EF4-FFF2-40B4-BE49-F238E27FC236}">
                <a16:creationId xmlns:a16="http://schemas.microsoft.com/office/drawing/2014/main" id="{5B6D4AF0-BFBB-567C-C0A5-D67BCB28ACB7}"/>
              </a:ext>
            </a:extLst>
          </p:cNvPr>
          <p:cNvSpPr/>
          <p:nvPr/>
        </p:nvSpPr>
        <p:spPr>
          <a:xfrm>
            <a:off x="7848600" y="3695700"/>
            <a:ext cx="9220200" cy="2862322"/>
          </a:xfrm>
          <a:prstGeom prst="rect">
            <a:avLst/>
          </a:prstGeom>
        </p:spPr>
        <p:style>
          <a:lnRef idx="3">
            <a:schemeClr val="lt1"/>
          </a:lnRef>
          <a:fillRef idx="1">
            <a:schemeClr val="accent6"/>
          </a:fillRef>
          <a:effectRef idx="1">
            <a:schemeClr val="accent6"/>
          </a:effectRef>
          <a:fontRef idx="minor">
            <a:schemeClr val="lt1"/>
          </a:fontRef>
        </p:style>
        <p:txBody>
          <a:bodyPr wrap="square">
            <a:spAutoFit/>
          </a:bodyPr>
          <a:lstStyle/>
          <a:p>
            <a:pPr lvl="0" algn="just"/>
            <a:r>
              <a:rPr lang="vi-VN" sz="6000" dirty="0">
                <a:solidFill>
                  <a:prstClr val="black"/>
                </a:solidFill>
                <a:cs typeface="Arial" panose="020B0604020202020204" pitchFamily="34" charset="0"/>
              </a:rPr>
              <a:t>Củi cháy ra bên ngoài bếp gây lãng phí và còn có thể gây hoả hoạn.</a:t>
            </a:r>
            <a:endParaRPr kumimoji="0" lang="en-US" sz="6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C292803F-9B59-1A5B-90CA-FAB7AE9DC3EB}"/>
              </a:ext>
            </a:extLst>
          </p:cNvPr>
          <p:cNvPicPr>
            <a:picLocks noChangeAspect="1"/>
          </p:cNvPicPr>
          <p:nvPr/>
        </p:nvPicPr>
        <p:blipFill>
          <a:blip r:embed="rId3"/>
          <a:stretch>
            <a:fillRect/>
          </a:stretch>
        </p:blipFill>
        <p:spPr>
          <a:xfrm>
            <a:off x="1676400" y="2400300"/>
            <a:ext cx="5410200" cy="5729894"/>
          </a:xfrm>
          <a:prstGeom prst="rect">
            <a:avLst/>
          </a:prstGeom>
        </p:spPr>
      </p:pic>
    </p:spTree>
    <p:extLst>
      <p:ext uri="{BB962C8B-B14F-4D97-AF65-F5344CB8AC3E}">
        <p14:creationId xmlns:p14="http://schemas.microsoft.com/office/powerpoint/2010/main" val="12899027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FF8DE"/>
        </a:solidFill>
        <a:effectLst/>
      </p:bgPr>
    </p:bg>
    <p:spTree>
      <p:nvGrpSpPr>
        <p:cNvPr id="1" name=""/>
        <p:cNvGrpSpPr/>
        <p:nvPr/>
      </p:nvGrpSpPr>
      <p:grpSpPr>
        <a:xfrm>
          <a:off x="0" y="0"/>
          <a:ext cx="0" cy="0"/>
          <a:chOff x="0" y="0"/>
          <a:chExt cx="0" cy="0"/>
        </a:xfrm>
      </p:grpSpPr>
      <p:sp>
        <p:nvSpPr>
          <p:cNvPr id="14" name="矩形: 圆角 1">
            <a:extLst>
              <a:ext uri="{FF2B5EF4-FFF2-40B4-BE49-F238E27FC236}">
                <a16:creationId xmlns:a16="http://schemas.microsoft.com/office/drawing/2014/main" id="{70DB7572-1694-635F-F5AA-5156D550940B}"/>
              </a:ext>
            </a:extLst>
          </p:cNvPr>
          <p:cNvSpPr/>
          <p:nvPr/>
        </p:nvSpPr>
        <p:spPr>
          <a:xfrm>
            <a:off x="845820" y="304800"/>
            <a:ext cx="16596360" cy="9022080"/>
          </a:xfrm>
          <a:prstGeom prst="round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zh-CN" altLang="en-US" sz="2700" b="0" i="0" u="none" strike="noStrike" kern="1200" cap="none" spc="0" normalizeH="0" baseline="0" noProof="0">
              <a:ln>
                <a:noFill/>
              </a:ln>
              <a:solidFill>
                <a:prstClr val="white"/>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pic>
        <p:nvPicPr>
          <p:cNvPr id="4" name="Picture 3">
            <a:extLst>
              <a:ext uri="{FF2B5EF4-FFF2-40B4-BE49-F238E27FC236}">
                <a16:creationId xmlns:a16="http://schemas.microsoft.com/office/drawing/2014/main" id="{68DEFC35-F679-C297-A21C-CB0D120C358D}"/>
              </a:ext>
            </a:extLst>
          </p:cNvPr>
          <p:cNvPicPr>
            <a:picLocks noChangeAspect="1"/>
          </p:cNvPicPr>
          <p:nvPr/>
        </p:nvPicPr>
        <p:blipFill>
          <a:blip r:embed="rId2"/>
          <a:stretch>
            <a:fillRect/>
          </a:stretch>
        </p:blipFill>
        <p:spPr>
          <a:xfrm>
            <a:off x="4267200" y="495300"/>
            <a:ext cx="8382000" cy="1996799"/>
          </a:xfrm>
          <a:prstGeom prst="rect">
            <a:avLst/>
          </a:prstGeom>
        </p:spPr>
      </p:pic>
      <p:sp>
        <p:nvSpPr>
          <p:cNvPr id="5" name="Rectangle 4">
            <a:extLst>
              <a:ext uri="{FF2B5EF4-FFF2-40B4-BE49-F238E27FC236}">
                <a16:creationId xmlns:a16="http://schemas.microsoft.com/office/drawing/2014/main" id="{5B6D4AF0-BFBB-567C-C0A5-D67BCB28ACB7}"/>
              </a:ext>
            </a:extLst>
          </p:cNvPr>
          <p:cNvSpPr/>
          <p:nvPr/>
        </p:nvSpPr>
        <p:spPr>
          <a:xfrm>
            <a:off x="7772400" y="3314700"/>
            <a:ext cx="9525000" cy="3785652"/>
          </a:xfrm>
          <a:prstGeom prst="rect">
            <a:avLst/>
          </a:prstGeom>
        </p:spPr>
        <p:style>
          <a:lnRef idx="3">
            <a:schemeClr val="lt1"/>
          </a:lnRef>
          <a:fillRef idx="1">
            <a:schemeClr val="accent6"/>
          </a:fillRef>
          <a:effectRef idx="1">
            <a:schemeClr val="accent6"/>
          </a:effectRef>
          <a:fontRef idx="minor">
            <a:schemeClr val="lt1"/>
          </a:fontRef>
        </p:style>
        <p:txBody>
          <a:bodyPr wrap="square">
            <a:spAutoFit/>
          </a:bodyPr>
          <a:lstStyle/>
          <a:p>
            <a:pPr lvl="0" algn="just"/>
            <a:r>
              <a:rPr lang="vi-VN" sz="6000" dirty="0">
                <a:solidFill>
                  <a:prstClr val="black"/>
                </a:solidFill>
                <a:cs typeface="Arial" panose="020B0604020202020204" pitchFamily="34" charset="0"/>
              </a:rPr>
              <a:t>Tắc đường làm ô tô, xe máy không di chuyển được nhưng máy vẫn nổ gây tốn xăng.</a:t>
            </a:r>
            <a:endParaRPr kumimoji="0" lang="en-US" sz="6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3" name="Picture 2">
            <a:extLst>
              <a:ext uri="{FF2B5EF4-FFF2-40B4-BE49-F238E27FC236}">
                <a16:creationId xmlns:a16="http://schemas.microsoft.com/office/drawing/2014/main" id="{6ED9A4C1-117C-3E78-516F-92AC8F70044E}"/>
              </a:ext>
            </a:extLst>
          </p:cNvPr>
          <p:cNvPicPr>
            <a:picLocks noChangeAspect="1"/>
          </p:cNvPicPr>
          <p:nvPr/>
        </p:nvPicPr>
        <p:blipFill>
          <a:blip r:embed="rId3"/>
          <a:stretch>
            <a:fillRect/>
          </a:stretch>
        </p:blipFill>
        <p:spPr>
          <a:xfrm>
            <a:off x="990600" y="2857500"/>
            <a:ext cx="6398821" cy="4648200"/>
          </a:xfrm>
          <a:prstGeom prst="rect">
            <a:avLst/>
          </a:prstGeom>
        </p:spPr>
      </p:pic>
    </p:spTree>
    <p:extLst>
      <p:ext uri="{BB962C8B-B14F-4D97-AF65-F5344CB8AC3E}">
        <p14:creationId xmlns:p14="http://schemas.microsoft.com/office/powerpoint/2010/main" val="42133509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746457"/>
        </a:solidFill>
        <a:effectLst/>
      </p:bgPr>
    </p:bg>
    <p:spTree>
      <p:nvGrpSpPr>
        <p:cNvPr id="1" name=""/>
        <p:cNvGrpSpPr/>
        <p:nvPr/>
      </p:nvGrpSpPr>
      <p:grpSpPr>
        <a:xfrm>
          <a:off x="0" y="0"/>
          <a:ext cx="0" cy="0"/>
          <a:chOff x="0" y="0"/>
          <a:chExt cx="0" cy="0"/>
        </a:xfrm>
      </p:grpSpPr>
      <p:grpSp>
        <p:nvGrpSpPr>
          <p:cNvPr id="38" name="Group 37">
            <a:extLst>
              <a:ext uri="{FF2B5EF4-FFF2-40B4-BE49-F238E27FC236}">
                <a16:creationId xmlns:a16="http://schemas.microsoft.com/office/drawing/2014/main" id="{571F10DC-E210-4C44-A927-0117A2835AC0}"/>
              </a:ext>
            </a:extLst>
          </p:cNvPr>
          <p:cNvGrpSpPr/>
          <p:nvPr/>
        </p:nvGrpSpPr>
        <p:grpSpPr>
          <a:xfrm>
            <a:off x="-1" y="0"/>
            <a:ext cx="18288002" cy="8466123"/>
            <a:chOff x="-1" y="0"/>
            <a:chExt cx="12192001" cy="5644082"/>
          </a:xfrm>
        </p:grpSpPr>
        <p:grpSp>
          <p:nvGrpSpPr>
            <p:cNvPr id="18" name="Group 17">
              <a:extLst>
                <a:ext uri="{FF2B5EF4-FFF2-40B4-BE49-F238E27FC236}">
                  <a16:creationId xmlns:a16="http://schemas.microsoft.com/office/drawing/2014/main" id="{69351A48-5311-4C43-93DC-D6B63E589D05}"/>
                </a:ext>
              </a:extLst>
            </p:cNvPr>
            <p:cNvGrpSpPr/>
            <p:nvPr/>
          </p:nvGrpSpPr>
          <p:grpSpPr>
            <a:xfrm>
              <a:off x="-1" y="0"/>
              <a:ext cx="12192001" cy="3804557"/>
              <a:chOff x="-1" y="0"/>
              <a:chExt cx="12192001" cy="4808409"/>
            </a:xfrm>
          </p:grpSpPr>
          <p:sp>
            <p:nvSpPr>
              <p:cNvPr id="4" name="Rectangle 3">
                <a:extLst>
                  <a:ext uri="{FF2B5EF4-FFF2-40B4-BE49-F238E27FC236}">
                    <a16:creationId xmlns:a16="http://schemas.microsoft.com/office/drawing/2014/main" id="{CAEF350D-D18D-4AD2-8DCC-2785EC7F7EAA}"/>
                  </a:ext>
                </a:extLst>
              </p:cNvPr>
              <p:cNvSpPr/>
              <p:nvPr/>
            </p:nvSpPr>
            <p:spPr>
              <a:xfrm>
                <a:off x="-1" y="0"/>
                <a:ext cx="12191999" cy="4659550"/>
              </a:xfrm>
              <a:prstGeom prst="rect">
                <a:avLst/>
              </a:prstGeom>
              <a:solidFill>
                <a:srgbClr val="F3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2" name="Rectangle 1">
                <a:extLst>
                  <a:ext uri="{FF2B5EF4-FFF2-40B4-BE49-F238E27FC236}">
                    <a16:creationId xmlns:a16="http://schemas.microsoft.com/office/drawing/2014/main" id="{22E76500-5855-43C7-9A09-301CF2A616A6}"/>
                  </a:ext>
                </a:extLst>
              </p:cNvPr>
              <p:cNvSpPr/>
              <p:nvPr/>
            </p:nvSpPr>
            <p:spPr>
              <a:xfrm>
                <a:off x="0" y="4572003"/>
                <a:ext cx="12192000" cy="2364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grpSp>
        <p:sp>
          <p:nvSpPr>
            <p:cNvPr id="37" name="Rectangle 36">
              <a:extLst>
                <a:ext uri="{FF2B5EF4-FFF2-40B4-BE49-F238E27FC236}">
                  <a16:creationId xmlns:a16="http://schemas.microsoft.com/office/drawing/2014/main" id="{20BA6EB0-B451-4BFD-95E3-48B554A34B29}"/>
                </a:ext>
              </a:extLst>
            </p:cNvPr>
            <p:cNvSpPr/>
            <p:nvPr/>
          </p:nvSpPr>
          <p:spPr>
            <a:xfrm>
              <a:off x="0" y="3804557"/>
              <a:ext cx="12192000" cy="1839525"/>
            </a:xfrm>
            <a:prstGeom prst="rect">
              <a:avLst/>
            </a:prstGeom>
            <a:solidFill>
              <a:srgbClr val="FFFF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grpSp>
      <p:grpSp>
        <p:nvGrpSpPr>
          <p:cNvPr id="19" name="Group 18">
            <a:extLst>
              <a:ext uri="{FF2B5EF4-FFF2-40B4-BE49-F238E27FC236}">
                <a16:creationId xmlns:a16="http://schemas.microsoft.com/office/drawing/2014/main" id="{E36D0E46-35AF-4195-B794-1D01ED99ED4B}"/>
              </a:ext>
            </a:extLst>
          </p:cNvPr>
          <p:cNvGrpSpPr/>
          <p:nvPr/>
        </p:nvGrpSpPr>
        <p:grpSpPr>
          <a:xfrm>
            <a:off x="4925846" y="24305"/>
            <a:ext cx="4301066" cy="1219200"/>
            <a:chOff x="5007836" y="507047"/>
            <a:chExt cx="1501614" cy="308638"/>
          </a:xfrm>
        </p:grpSpPr>
        <p:cxnSp>
          <p:nvCxnSpPr>
            <p:cNvPr id="20" name="Straight Connector 19">
              <a:extLst>
                <a:ext uri="{FF2B5EF4-FFF2-40B4-BE49-F238E27FC236}">
                  <a16:creationId xmlns:a16="http://schemas.microsoft.com/office/drawing/2014/main" id="{9F99856C-728B-4B86-AAA0-177F861AECC1}"/>
                </a:ext>
              </a:extLst>
            </p:cNvPr>
            <p:cNvCxnSpPr>
              <a:cxnSpLocks/>
            </p:cNvCxnSpPr>
            <p:nvPr/>
          </p:nvCxnSpPr>
          <p:spPr>
            <a:xfrm flipV="1">
              <a:off x="5187297" y="507047"/>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DC56635B-760C-4A53-A281-85EC1CA88F39}"/>
                </a:ext>
              </a:extLst>
            </p:cNvPr>
            <p:cNvCxnSpPr>
              <a:cxnSpLocks/>
            </p:cNvCxnSpPr>
            <p:nvPr/>
          </p:nvCxnSpPr>
          <p:spPr>
            <a:xfrm flipV="1">
              <a:off x="6352374" y="509182"/>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5888744A-D438-44F0-A5C6-BE491A03CE45}"/>
                </a:ext>
              </a:extLst>
            </p:cNvPr>
            <p:cNvCxnSpPr/>
            <p:nvPr/>
          </p:nvCxnSpPr>
          <p:spPr>
            <a:xfrm>
              <a:off x="5007836" y="756303"/>
              <a:ext cx="1491241" cy="0"/>
            </a:xfrm>
            <a:prstGeom prst="line">
              <a:avLst/>
            </a:prstGeom>
            <a:ln w="57150">
              <a:solidFill>
                <a:srgbClr val="816F61"/>
              </a:solidFill>
            </a:ln>
          </p:spPr>
          <p:style>
            <a:lnRef idx="1">
              <a:schemeClr val="accent1"/>
            </a:lnRef>
            <a:fillRef idx="0">
              <a:schemeClr val="accent1"/>
            </a:fillRef>
            <a:effectRef idx="0">
              <a:schemeClr val="accent1"/>
            </a:effectRef>
            <a:fontRef idx="minor">
              <a:schemeClr val="tx1"/>
            </a:fontRef>
          </p:style>
        </p:cxnSp>
        <p:sp>
          <p:nvSpPr>
            <p:cNvPr id="23" name="Rectangle: Rounded Corners 22">
              <a:extLst>
                <a:ext uri="{FF2B5EF4-FFF2-40B4-BE49-F238E27FC236}">
                  <a16:creationId xmlns:a16="http://schemas.microsoft.com/office/drawing/2014/main" id="{FA60BD5A-01E0-4060-9581-4A9C210A06C1}"/>
                </a:ext>
              </a:extLst>
            </p:cNvPr>
            <p:cNvSpPr/>
            <p:nvPr/>
          </p:nvSpPr>
          <p:spPr>
            <a:xfrm>
              <a:off x="5008420" y="766192"/>
              <a:ext cx="1501030" cy="4949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grpSp>
      <p:grpSp>
        <p:nvGrpSpPr>
          <p:cNvPr id="26" name="Group 25">
            <a:extLst>
              <a:ext uri="{FF2B5EF4-FFF2-40B4-BE49-F238E27FC236}">
                <a16:creationId xmlns:a16="http://schemas.microsoft.com/office/drawing/2014/main" id="{9630D08D-99D7-42C6-B781-FFD6BB96E0EF}"/>
              </a:ext>
            </a:extLst>
          </p:cNvPr>
          <p:cNvGrpSpPr/>
          <p:nvPr/>
        </p:nvGrpSpPr>
        <p:grpSpPr>
          <a:xfrm>
            <a:off x="13177165" y="26177"/>
            <a:ext cx="4301066" cy="1219200"/>
            <a:chOff x="5007836" y="507047"/>
            <a:chExt cx="1501614" cy="308638"/>
          </a:xfrm>
        </p:grpSpPr>
        <p:cxnSp>
          <p:nvCxnSpPr>
            <p:cNvPr id="27" name="Straight Connector 26">
              <a:extLst>
                <a:ext uri="{FF2B5EF4-FFF2-40B4-BE49-F238E27FC236}">
                  <a16:creationId xmlns:a16="http://schemas.microsoft.com/office/drawing/2014/main" id="{2796975A-3DF7-4DFB-98AB-BE33912435D9}"/>
                </a:ext>
              </a:extLst>
            </p:cNvPr>
            <p:cNvCxnSpPr>
              <a:cxnSpLocks/>
            </p:cNvCxnSpPr>
            <p:nvPr/>
          </p:nvCxnSpPr>
          <p:spPr>
            <a:xfrm flipV="1">
              <a:off x="5187297" y="507047"/>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C5B62388-A53D-41D2-BF8F-AF9F7C856736}"/>
                </a:ext>
              </a:extLst>
            </p:cNvPr>
            <p:cNvCxnSpPr>
              <a:cxnSpLocks/>
            </p:cNvCxnSpPr>
            <p:nvPr/>
          </p:nvCxnSpPr>
          <p:spPr>
            <a:xfrm flipV="1">
              <a:off x="6352374" y="509182"/>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7A387A37-5944-413E-98B6-8A26C042A13C}"/>
                </a:ext>
              </a:extLst>
            </p:cNvPr>
            <p:cNvCxnSpPr/>
            <p:nvPr/>
          </p:nvCxnSpPr>
          <p:spPr>
            <a:xfrm>
              <a:off x="5007836" y="756303"/>
              <a:ext cx="1491241" cy="0"/>
            </a:xfrm>
            <a:prstGeom prst="line">
              <a:avLst/>
            </a:prstGeom>
            <a:ln w="57150">
              <a:solidFill>
                <a:srgbClr val="816F61"/>
              </a:solidFill>
            </a:ln>
          </p:spPr>
          <p:style>
            <a:lnRef idx="1">
              <a:schemeClr val="accent1"/>
            </a:lnRef>
            <a:fillRef idx="0">
              <a:schemeClr val="accent1"/>
            </a:fillRef>
            <a:effectRef idx="0">
              <a:schemeClr val="accent1"/>
            </a:effectRef>
            <a:fontRef idx="minor">
              <a:schemeClr val="tx1"/>
            </a:fontRef>
          </p:style>
        </p:cxnSp>
        <p:sp>
          <p:nvSpPr>
            <p:cNvPr id="30" name="Rectangle: Rounded Corners 29">
              <a:extLst>
                <a:ext uri="{FF2B5EF4-FFF2-40B4-BE49-F238E27FC236}">
                  <a16:creationId xmlns:a16="http://schemas.microsoft.com/office/drawing/2014/main" id="{D6C252FB-2851-4B13-9CFB-E497028BB41A}"/>
                </a:ext>
              </a:extLst>
            </p:cNvPr>
            <p:cNvSpPr/>
            <p:nvPr/>
          </p:nvSpPr>
          <p:spPr>
            <a:xfrm>
              <a:off x="5008420" y="766192"/>
              <a:ext cx="1501030" cy="4949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grpSp>
      <p:grpSp>
        <p:nvGrpSpPr>
          <p:cNvPr id="36" name="Group 35">
            <a:extLst>
              <a:ext uri="{FF2B5EF4-FFF2-40B4-BE49-F238E27FC236}">
                <a16:creationId xmlns:a16="http://schemas.microsoft.com/office/drawing/2014/main" id="{AB42F68E-F931-4A6D-99F2-7BBCDDB87668}"/>
              </a:ext>
            </a:extLst>
          </p:cNvPr>
          <p:cNvGrpSpPr/>
          <p:nvPr/>
        </p:nvGrpSpPr>
        <p:grpSpPr>
          <a:xfrm>
            <a:off x="424984" y="815295"/>
            <a:ext cx="3969689" cy="7680018"/>
            <a:chOff x="8805333" y="1495260"/>
            <a:chExt cx="2646459" cy="5120012"/>
          </a:xfrm>
        </p:grpSpPr>
        <p:sp>
          <p:nvSpPr>
            <p:cNvPr id="24" name="Rectangle 23">
              <a:extLst>
                <a:ext uri="{FF2B5EF4-FFF2-40B4-BE49-F238E27FC236}">
                  <a16:creationId xmlns:a16="http://schemas.microsoft.com/office/drawing/2014/main" id="{28728CD7-21C6-4CED-8239-98ECDC036C88}"/>
                </a:ext>
              </a:extLst>
            </p:cNvPr>
            <p:cNvSpPr/>
            <p:nvPr/>
          </p:nvSpPr>
          <p:spPr>
            <a:xfrm>
              <a:off x="8805333" y="1495260"/>
              <a:ext cx="2646459" cy="5120012"/>
            </a:xfrm>
            <a:prstGeom prst="rect">
              <a:avLst/>
            </a:prstGeom>
            <a:solidFill>
              <a:schemeClr val="bg1"/>
            </a:solidFill>
            <a:ln>
              <a:noFill/>
            </a:ln>
            <a:effectLst>
              <a:outerShdw blurRad="50800" dist="38100" dir="8100000" algn="tr" rotWithShape="0">
                <a:prstClr val="black">
                  <a:alpha val="40000"/>
                </a:prst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25" name="Rectangle 24">
              <a:extLst>
                <a:ext uri="{FF2B5EF4-FFF2-40B4-BE49-F238E27FC236}">
                  <a16:creationId xmlns:a16="http://schemas.microsoft.com/office/drawing/2014/main" id="{48572647-7720-4673-9B82-EE298EDBCD03}"/>
                </a:ext>
              </a:extLst>
            </p:cNvPr>
            <p:cNvSpPr/>
            <p:nvPr/>
          </p:nvSpPr>
          <p:spPr>
            <a:xfrm>
              <a:off x="9008533" y="1693333"/>
              <a:ext cx="2178756" cy="4730046"/>
            </a:xfrm>
            <a:prstGeom prst="rect">
              <a:avLst/>
            </a:prstGeom>
            <a:solidFill>
              <a:schemeClr val="bg1"/>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31" name="Rectangle 30">
              <a:extLst>
                <a:ext uri="{FF2B5EF4-FFF2-40B4-BE49-F238E27FC236}">
                  <a16:creationId xmlns:a16="http://schemas.microsoft.com/office/drawing/2014/main" id="{A96A8D73-AAB4-44BD-A5D1-BECCAE6D800C}"/>
                </a:ext>
              </a:extLst>
            </p:cNvPr>
            <p:cNvSpPr/>
            <p:nvPr/>
          </p:nvSpPr>
          <p:spPr>
            <a:xfrm>
              <a:off x="9194799" y="4312356"/>
              <a:ext cx="857956" cy="1871776"/>
            </a:xfrm>
            <a:prstGeom prst="rect">
              <a:avLst/>
            </a:prstGeom>
            <a:solidFill>
              <a:schemeClr val="bg1"/>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34" name="Rectangle 33">
              <a:extLst>
                <a:ext uri="{FF2B5EF4-FFF2-40B4-BE49-F238E27FC236}">
                  <a16:creationId xmlns:a16="http://schemas.microsoft.com/office/drawing/2014/main" id="{F63E1604-004C-4D74-8C56-D502B81D954E}"/>
                </a:ext>
              </a:extLst>
            </p:cNvPr>
            <p:cNvSpPr/>
            <p:nvPr/>
          </p:nvSpPr>
          <p:spPr>
            <a:xfrm>
              <a:off x="10163404" y="4312356"/>
              <a:ext cx="857956" cy="1871776"/>
            </a:xfrm>
            <a:prstGeom prst="rect">
              <a:avLst/>
            </a:prstGeom>
            <a:solidFill>
              <a:schemeClr val="bg1"/>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32" name="Rectangle 31">
              <a:extLst>
                <a:ext uri="{FF2B5EF4-FFF2-40B4-BE49-F238E27FC236}">
                  <a16:creationId xmlns:a16="http://schemas.microsoft.com/office/drawing/2014/main" id="{A91E4EF6-3592-4672-AAB1-632035B491C8}"/>
                </a:ext>
              </a:extLst>
            </p:cNvPr>
            <p:cNvSpPr/>
            <p:nvPr/>
          </p:nvSpPr>
          <p:spPr>
            <a:xfrm>
              <a:off x="9222625" y="1853989"/>
              <a:ext cx="1750175" cy="2266474"/>
            </a:xfrm>
            <a:prstGeom prst="rect">
              <a:avLst/>
            </a:prstGeom>
            <a:solidFill>
              <a:schemeClr val="accent5">
                <a:lumMod val="20000"/>
                <a:lumOff val="80000"/>
              </a:schemeClr>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35" name="Oval 34">
              <a:extLst>
                <a:ext uri="{FF2B5EF4-FFF2-40B4-BE49-F238E27FC236}">
                  <a16:creationId xmlns:a16="http://schemas.microsoft.com/office/drawing/2014/main" id="{DA76BBF2-A9EB-482F-8F6D-91DDBA56ECED}"/>
                </a:ext>
              </a:extLst>
            </p:cNvPr>
            <p:cNvSpPr/>
            <p:nvPr/>
          </p:nvSpPr>
          <p:spPr>
            <a:xfrm>
              <a:off x="10916356" y="3601156"/>
              <a:ext cx="191911" cy="149456"/>
            </a:xfrm>
            <a:prstGeom prst="ellipse">
              <a:avLst/>
            </a:prstGeom>
            <a:solidFill>
              <a:srgbClr val="816F61"/>
            </a:solidFill>
            <a:ln>
              <a:solidFill>
                <a:srgbClr val="816F6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grpSp>
      <p:pic>
        <p:nvPicPr>
          <p:cNvPr id="50" name="Picture 49" descr="Calendar&#10;&#10;Description automatically generated">
            <a:extLst>
              <a:ext uri="{FF2B5EF4-FFF2-40B4-BE49-F238E27FC236}">
                <a16:creationId xmlns:a16="http://schemas.microsoft.com/office/drawing/2014/main" id="{9E67A563-7EA3-4C9D-8212-C6D7C1D209A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9856" t="2811" r="31733" b="3357"/>
          <a:stretch/>
        </p:blipFill>
        <p:spPr>
          <a:xfrm>
            <a:off x="8742859" y="1802224"/>
            <a:ext cx="1165742" cy="3270710"/>
          </a:xfrm>
          <a:prstGeom prst="rect">
            <a:avLst/>
          </a:prstGeom>
          <a:effectLst>
            <a:innerShdw blurRad="63500" dist="50800" dir="13500000">
              <a:prstClr val="black">
                <a:alpha val="50000"/>
              </a:prstClr>
            </a:innerShdw>
          </a:effectLst>
        </p:spPr>
      </p:pic>
      <p:grpSp>
        <p:nvGrpSpPr>
          <p:cNvPr id="14" name="Group 13">
            <a:extLst>
              <a:ext uri="{FF2B5EF4-FFF2-40B4-BE49-F238E27FC236}">
                <a16:creationId xmlns:a16="http://schemas.microsoft.com/office/drawing/2014/main" id="{2F233476-C239-4CF8-800A-DD6158201277}"/>
              </a:ext>
            </a:extLst>
          </p:cNvPr>
          <p:cNvGrpSpPr/>
          <p:nvPr/>
        </p:nvGrpSpPr>
        <p:grpSpPr>
          <a:xfrm>
            <a:off x="8066916" y="542926"/>
            <a:ext cx="10221084" cy="10313700"/>
            <a:chOff x="5197156" y="622700"/>
            <a:chExt cx="6840368" cy="6379332"/>
          </a:xfrm>
        </p:grpSpPr>
        <p:pic>
          <p:nvPicPr>
            <p:cNvPr id="13" name="Picture 12" descr="Graphical user interface&#10;&#10;Description automatically generated">
              <a:extLst>
                <a:ext uri="{FF2B5EF4-FFF2-40B4-BE49-F238E27FC236}">
                  <a16:creationId xmlns:a16="http://schemas.microsoft.com/office/drawing/2014/main" id="{FB2DFE36-E6AD-4A42-96B6-6ED7BBB9B62B}"/>
                </a:ext>
              </a:extLst>
            </p:cNvPr>
            <p:cNvPicPr>
              <a:picLocks noChangeAspect="1"/>
            </p:cNvPicPr>
            <p:nvPr/>
          </p:nvPicPr>
          <p:blipFill rotWithShape="1">
            <a:blip r:embed="rId4">
              <a:extLst>
                <a:ext uri="{28A0092B-C50C-407E-A947-70E740481C1C}">
                  <a14:useLocalDpi xmlns:a14="http://schemas.microsoft.com/office/drawing/2010/main" val="0"/>
                </a:ext>
              </a:extLst>
            </a:blip>
            <a:srcRect l="38135" t="52247" r="31565" b="26560"/>
            <a:stretch/>
          </p:blipFill>
          <p:spPr>
            <a:xfrm>
              <a:off x="5197156" y="622700"/>
              <a:ext cx="6840368" cy="6379332"/>
            </a:xfrm>
            <a:prstGeom prst="rect">
              <a:avLst/>
            </a:prstGeom>
          </p:spPr>
        </p:pic>
        <p:sp>
          <p:nvSpPr>
            <p:cNvPr id="45" name="TextBox 44">
              <a:extLst>
                <a:ext uri="{FF2B5EF4-FFF2-40B4-BE49-F238E27FC236}">
                  <a16:creationId xmlns:a16="http://schemas.microsoft.com/office/drawing/2014/main" id="{FDF7D723-3266-4B78-9522-843ED495AF7A}"/>
                </a:ext>
              </a:extLst>
            </p:cNvPr>
            <p:cNvSpPr txBox="1"/>
            <p:nvPr/>
          </p:nvSpPr>
          <p:spPr>
            <a:xfrm>
              <a:off x="6070973" y="2525653"/>
              <a:ext cx="5402405" cy="1427767"/>
            </a:xfrm>
            <a:prstGeom prst="rect">
              <a:avLst/>
            </a:prstGeom>
            <a:noFill/>
          </p:spPr>
          <p:txBody>
            <a:bodyPr wrap="square" rtlCol="0">
              <a:spAutoFit/>
            </a:bodyPr>
            <a:lstStyle/>
            <a:p>
              <a:pPr algn="ctr" defTabSz="1371600"/>
              <a:r>
                <a:rPr lang="en-US" sz="4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1 </a:t>
              </a:r>
              <a:r>
                <a:rPr lang="en-US" sz="4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bạn</a:t>
              </a:r>
              <a:r>
                <a:rPr lang="en-US" sz="4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làm</a:t>
              </a:r>
              <a:r>
                <a:rPr lang="en-US" sz="4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phóng</a:t>
              </a:r>
              <a:r>
                <a:rPr lang="en-US" sz="4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viên</a:t>
              </a:r>
              <a:r>
                <a:rPr lang="en-US" sz="4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nhí</a:t>
              </a:r>
              <a:r>
                <a:rPr lang="en-US" sz="4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phỏng</a:t>
              </a:r>
              <a:r>
                <a:rPr lang="en-US" sz="4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vấn</a:t>
              </a:r>
              <a:r>
                <a:rPr lang="en-US" sz="4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các</a:t>
              </a:r>
              <a:r>
                <a:rPr lang="en-US" sz="4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bạn</a:t>
              </a:r>
              <a:r>
                <a:rPr lang="en-US" sz="4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về</a:t>
              </a:r>
              <a:r>
                <a:rPr lang="en-US" sz="4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việc</a:t>
              </a:r>
              <a:r>
                <a:rPr lang="en-US" sz="4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sử</a:t>
              </a:r>
              <a:r>
                <a:rPr lang="en-US" sz="4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dụng</a:t>
              </a:r>
              <a:r>
                <a:rPr lang="en-US" sz="4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chất</a:t>
              </a:r>
              <a:r>
                <a:rPr lang="en-US" sz="4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đốt</a:t>
              </a:r>
              <a:r>
                <a:rPr lang="en-US" sz="4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ở </a:t>
              </a:r>
              <a:r>
                <a:rPr lang="en-US" sz="4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gia</a:t>
              </a:r>
              <a:r>
                <a:rPr lang="en-US" sz="4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đình</a:t>
              </a:r>
              <a:r>
                <a:rPr lang="en-US" sz="4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p>
          </p:txBody>
        </p:sp>
      </p:grpSp>
      <p:pic>
        <p:nvPicPr>
          <p:cNvPr id="39" name="Picture 38">
            <a:extLst>
              <a:ext uri="{FF2B5EF4-FFF2-40B4-BE49-F238E27FC236}">
                <a16:creationId xmlns:a16="http://schemas.microsoft.com/office/drawing/2014/main" id="{3089073F-6131-4678-98C8-FDE980DBA13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2439" y="4410784"/>
            <a:ext cx="8388911" cy="6063014"/>
          </a:xfrm>
          <a:prstGeom prst="rect">
            <a:avLst/>
          </a:prstGeom>
        </p:spPr>
      </p:pic>
      <p:pic>
        <p:nvPicPr>
          <p:cNvPr id="48" name="Picture 47" descr="A picture containing toy&#10;&#10;Description automatically generated">
            <a:extLst>
              <a:ext uri="{FF2B5EF4-FFF2-40B4-BE49-F238E27FC236}">
                <a16:creationId xmlns:a16="http://schemas.microsoft.com/office/drawing/2014/main" id="{35A7BA1F-79F5-42C5-A1D1-388C3A98F91F}"/>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7680" b="97549" l="9804" r="89706">
                        <a14:foregroundMark x1="53268" y1="46895" x2="52614" y2="57843"/>
                        <a14:foregroundMark x1="48693" y1="44118" x2="47549" y2="66993"/>
                        <a14:foregroundMark x1="51471" y1="74346" x2="49183" y2="97712"/>
                        <a14:foregroundMark x1="53268" y1="7680" x2="53268" y2="8170"/>
                      </a14:backgroundRemoval>
                    </a14:imgEffect>
                  </a14:imgLayer>
                </a14:imgProps>
              </a:ext>
              <a:ext uri="{28A0092B-C50C-407E-A947-70E740481C1C}">
                <a14:useLocalDpi xmlns:a14="http://schemas.microsoft.com/office/drawing/2010/main" val="0"/>
              </a:ext>
            </a:extLst>
          </a:blip>
          <a:stretch>
            <a:fillRect/>
          </a:stretch>
        </p:blipFill>
        <p:spPr>
          <a:xfrm>
            <a:off x="2409827" y="5321958"/>
            <a:ext cx="3947604" cy="3947604"/>
          </a:xfrm>
          <a:prstGeom prst="rect">
            <a:avLst/>
          </a:prstGeom>
        </p:spPr>
      </p:pic>
      <p:pic>
        <p:nvPicPr>
          <p:cNvPr id="3" name="Picture 2">
            <a:extLst>
              <a:ext uri="{FF2B5EF4-FFF2-40B4-BE49-F238E27FC236}">
                <a16:creationId xmlns:a16="http://schemas.microsoft.com/office/drawing/2014/main" id="{60BA93BD-5187-509B-6751-32CDCF211F6B}"/>
              </a:ext>
            </a:extLst>
          </p:cNvPr>
          <p:cNvPicPr>
            <a:picLocks noChangeAspect="1"/>
          </p:cNvPicPr>
          <p:nvPr/>
        </p:nvPicPr>
        <p:blipFill>
          <a:blip r:embed="rId8"/>
          <a:stretch>
            <a:fillRect/>
          </a:stretch>
        </p:blipFill>
        <p:spPr>
          <a:xfrm>
            <a:off x="189864" y="403943"/>
            <a:ext cx="10278747" cy="2478239"/>
          </a:xfrm>
          <a:prstGeom prst="rect">
            <a:avLst/>
          </a:prstGeom>
        </p:spPr>
      </p:pic>
    </p:spTree>
    <p:extLst>
      <p:ext uri="{BB962C8B-B14F-4D97-AF65-F5344CB8AC3E}">
        <p14:creationId xmlns:p14="http://schemas.microsoft.com/office/powerpoint/2010/main" val="281492199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1100" fill="hold"/>
                                        <p:tgtEl>
                                          <p:spTgt spid="14"/>
                                        </p:tgtEl>
                                        <p:attrNameLst>
                                          <p:attrName>ppt_x</p:attrName>
                                        </p:attrNameLst>
                                      </p:cBhvr>
                                      <p:tavLst>
                                        <p:tav tm="0">
                                          <p:val>
                                            <p:strVal val="#ppt_x"/>
                                          </p:val>
                                        </p:tav>
                                        <p:tav tm="100000">
                                          <p:val>
                                            <p:strVal val="#ppt_x"/>
                                          </p:val>
                                        </p:tav>
                                      </p:tavLst>
                                    </p:anim>
                                    <p:anim calcmode="lin" valueType="num">
                                      <p:cBhvr additive="base">
                                        <p:cTn id="8" dur="1100" fill="hold"/>
                                        <p:tgtEl>
                                          <p:spTgt spid="14"/>
                                        </p:tgtEl>
                                        <p:attrNameLst>
                                          <p:attrName>ppt_y</p:attrName>
                                        </p:attrNameLst>
                                      </p:cBhvr>
                                      <p:tavLst>
                                        <p:tav tm="0">
                                          <p:val>
                                            <p:strVal val="1+#ppt_h/2"/>
                                          </p:val>
                                        </p:tav>
                                        <p:tav tm="100000">
                                          <p:val>
                                            <p:strVal val="#ppt_y"/>
                                          </p:val>
                                        </p:tav>
                                      </p:tavLst>
                                    </p:anim>
                                  </p:childTnLst>
                                </p:cTn>
                              </p:par>
                              <p:par>
                                <p:cTn id="9" presetID="32" presetClass="emph" presetSubtype="0" repeatCount="3000" fill="hold" nodeType="withEffect">
                                  <p:stCondLst>
                                    <p:cond delay="0"/>
                                  </p:stCondLst>
                                  <p:childTnLst>
                                    <p:animRot by="120000">
                                      <p:cBhvr>
                                        <p:cTn id="10" dur="100" fill="hold">
                                          <p:stCondLst>
                                            <p:cond delay="0"/>
                                          </p:stCondLst>
                                        </p:cTn>
                                        <p:tgtEl>
                                          <p:spTgt spid="48"/>
                                        </p:tgtEl>
                                        <p:attrNameLst>
                                          <p:attrName>r</p:attrName>
                                        </p:attrNameLst>
                                      </p:cBhvr>
                                    </p:animRot>
                                    <p:animRot by="-240000">
                                      <p:cBhvr>
                                        <p:cTn id="11" dur="200" fill="hold">
                                          <p:stCondLst>
                                            <p:cond delay="200"/>
                                          </p:stCondLst>
                                        </p:cTn>
                                        <p:tgtEl>
                                          <p:spTgt spid="48"/>
                                        </p:tgtEl>
                                        <p:attrNameLst>
                                          <p:attrName>r</p:attrName>
                                        </p:attrNameLst>
                                      </p:cBhvr>
                                    </p:animRot>
                                    <p:animRot by="240000">
                                      <p:cBhvr>
                                        <p:cTn id="12" dur="200" fill="hold">
                                          <p:stCondLst>
                                            <p:cond delay="400"/>
                                          </p:stCondLst>
                                        </p:cTn>
                                        <p:tgtEl>
                                          <p:spTgt spid="48"/>
                                        </p:tgtEl>
                                        <p:attrNameLst>
                                          <p:attrName>r</p:attrName>
                                        </p:attrNameLst>
                                      </p:cBhvr>
                                    </p:animRot>
                                    <p:animRot by="-240000">
                                      <p:cBhvr>
                                        <p:cTn id="13" dur="200" fill="hold">
                                          <p:stCondLst>
                                            <p:cond delay="600"/>
                                          </p:stCondLst>
                                        </p:cTn>
                                        <p:tgtEl>
                                          <p:spTgt spid="48"/>
                                        </p:tgtEl>
                                        <p:attrNameLst>
                                          <p:attrName>r</p:attrName>
                                        </p:attrNameLst>
                                      </p:cBhvr>
                                    </p:animRot>
                                    <p:animRot by="120000">
                                      <p:cBhvr>
                                        <p:cTn id="14" dur="200" fill="hold">
                                          <p:stCondLst>
                                            <p:cond delay="800"/>
                                          </p:stCondLst>
                                        </p:cTn>
                                        <p:tgtEl>
                                          <p:spTgt spid="4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FF8DE"/>
        </a:solidFill>
        <a:effectLst/>
      </p:bgPr>
    </p:bg>
    <p:spTree>
      <p:nvGrpSpPr>
        <p:cNvPr id="1" name=""/>
        <p:cNvGrpSpPr/>
        <p:nvPr/>
      </p:nvGrpSpPr>
      <p:grpSpPr>
        <a:xfrm>
          <a:off x="0" y="0"/>
          <a:ext cx="0" cy="0"/>
          <a:chOff x="0" y="0"/>
          <a:chExt cx="0" cy="0"/>
        </a:xfrm>
      </p:grpSpPr>
      <p:sp>
        <p:nvSpPr>
          <p:cNvPr id="2" name="Freeform 2"/>
          <p:cNvSpPr/>
          <p:nvPr/>
        </p:nvSpPr>
        <p:spPr>
          <a:xfrm>
            <a:off x="8785064" y="348555"/>
            <a:ext cx="10509576" cy="10452251"/>
          </a:xfrm>
          <a:custGeom>
            <a:avLst/>
            <a:gdLst/>
            <a:ahLst/>
            <a:cxnLst/>
            <a:rect l="l" t="t" r="r" b="b"/>
            <a:pathLst>
              <a:path w="10509576" h="10452251">
                <a:moveTo>
                  <a:pt x="0" y="0"/>
                </a:moveTo>
                <a:lnTo>
                  <a:pt x="10509576" y="0"/>
                </a:lnTo>
                <a:lnTo>
                  <a:pt x="10509576" y="10452251"/>
                </a:lnTo>
                <a:lnTo>
                  <a:pt x="0" y="10452251"/>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rot="726921">
            <a:off x="11055714" y="1608370"/>
            <a:ext cx="665979" cy="634496"/>
          </a:xfrm>
          <a:custGeom>
            <a:avLst/>
            <a:gdLst/>
            <a:ahLst/>
            <a:cxnLst/>
            <a:rect l="l" t="t" r="r" b="b"/>
            <a:pathLst>
              <a:path w="665979" h="634496">
                <a:moveTo>
                  <a:pt x="0" y="0"/>
                </a:moveTo>
                <a:lnTo>
                  <a:pt x="665979" y="0"/>
                </a:lnTo>
                <a:lnTo>
                  <a:pt x="665979" y="634496"/>
                </a:lnTo>
                <a:lnTo>
                  <a:pt x="0" y="634496"/>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rot="726921">
            <a:off x="10428087" y="1071415"/>
            <a:ext cx="452824" cy="431418"/>
          </a:xfrm>
          <a:custGeom>
            <a:avLst/>
            <a:gdLst/>
            <a:ahLst/>
            <a:cxnLst/>
            <a:rect l="l" t="t" r="r" b="b"/>
            <a:pathLst>
              <a:path w="452824" h="431418">
                <a:moveTo>
                  <a:pt x="0" y="0"/>
                </a:moveTo>
                <a:lnTo>
                  <a:pt x="452824" y="0"/>
                </a:lnTo>
                <a:lnTo>
                  <a:pt x="452824" y="431418"/>
                </a:lnTo>
                <a:lnTo>
                  <a:pt x="0" y="43141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4" name="Picture 3" descr="A logo with a black background&#10;&#10;Description automatically generated">
            <a:extLst>
              <a:ext uri="{FF2B5EF4-FFF2-40B4-BE49-F238E27FC236}">
                <a16:creationId xmlns:a16="http://schemas.microsoft.com/office/drawing/2014/main" id="{5ACC64AB-6BBB-D88F-7D70-D04D62C991D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3400" y="2095500"/>
            <a:ext cx="10972800" cy="8478982"/>
          </a:xfrm>
          <a:prstGeom prst="rect">
            <a:avLst/>
          </a:prstGeom>
        </p:spPr>
      </p:pic>
    </p:spTree>
    <p:extLst>
      <p:ext uri="{BB962C8B-B14F-4D97-AF65-F5344CB8AC3E}">
        <p14:creationId xmlns:p14="http://schemas.microsoft.com/office/powerpoint/2010/main" val="3610493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FF8DE"/>
        </a:solidFill>
        <a:effectLst/>
      </p:bgPr>
    </p:bg>
    <p:spTree>
      <p:nvGrpSpPr>
        <p:cNvPr id="1" name=""/>
        <p:cNvGrpSpPr/>
        <p:nvPr/>
      </p:nvGrpSpPr>
      <p:grpSpPr>
        <a:xfrm>
          <a:off x="0" y="0"/>
          <a:ext cx="0" cy="0"/>
          <a:chOff x="0" y="0"/>
          <a:chExt cx="0" cy="0"/>
        </a:xfrm>
      </p:grpSpPr>
      <p:sp>
        <p:nvSpPr>
          <p:cNvPr id="2" name="Freeform 2"/>
          <p:cNvSpPr/>
          <p:nvPr/>
        </p:nvSpPr>
        <p:spPr>
          <a:xfrm>
            <a:off x="304800" y="4121335"/>
            <a:ext cx="4877306" cy="6149336"/>
          </a:xfrm>
          <a:custGeom>
            <a:avLst/>
            <a:gdLst/>
            <a:ahLst/>
            <a:cxnLst/>
            <a:rect l="l" t="t" r="r" b="b"/>
            <a:pathLst>
              <a:path w="7381948" h="9806936">
                <a:moveTo>
                  <a:pt x="0" y="0"/>
                </a:moveTo>
                <a:lnTo>
                  <a:pt x="7381948" y="0"/>
                </a:lnTo>
                <a:lnTo>
                  <a:pt x="7381948" y="9806936"/>
                </a:lnTo>
                <a:lnTo>
                  <a:pt x="0" y="980693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nvGrpSpPr>
          <p:cNvPr id="21" name="Group 20">
            <a:extLst>
              <a:ext uri="{FF2B5EF4-FFF2-40B4-BE49-F238E27FC236}">
                <a16:creationId xmlns:a16="http://schemas.microsoft.com/office/drawing/2014/main" id="{18245F60-24C4-7A8D-274D-CE491ED2AEB0}"/>
              </a:ext>
            </a:extLst>
          </p:cNvPr>
          <p:cNvGrpSpPr/>
          <p:nvPr/>
        </p:nvGrpSpPr>
        <p:grpSpPr>
          <a:xfrm>
            <a:off x="3733800" y="952500"/>
            <a:ext cx="13258800" cy="2057401"/>
            <a:chOff x="7596554" y="2451917"/>
            <a:chExt cx="3908808" cy="1648761"/>
          </a:xfrm>
        </p:grpSpPr>
        <p:sp>
          <p:nvSpPr>
            <p:cNvPr id="22" name="Rounded Rectangle 10">
              <a:extLst>
                <a:ext uri="{FF2B5EF4-FFF2-40B4-BE49-F238E27FC236}">
                  <a16:creationId xmlns:a16="http://schemas.microsoft.com/office/drawing/2014/main" id="{35850ACE-760F-2022-563D-E12AC8FAA81C}"/>
                </a:ext>
              </a:extLst>
            </p:cNvPr>
            <p:cNvSpPr/>
            <p:nvPr/>
          </p:nvSpPr>
          <p:spPr>
            <a:xfrm>
              <a:off x="7596554" y="2451917"/>
              <a:ext cx="3908808" cy="1648761"/>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23" name="TextBox 22">
              <a:extLst>
                <a:ext uri="{FF2B5EF4-FFF2-40B4-BE49-F238E27FC236}">
                  <a16:creationId xmlns:a16="http://schemas.microsoft.com/office/drawing/2014/main" id="{3F0B2A82-3DA8-0059-FC46-45127718D6C4}"/>
                </a:ext>
              </a:extLst>
            </p:cNvPr>
            <p:cNvSpPr txBox="1"/>
            <p:nvPr/>
          </p:nvSpPr>
          <p:spPr>
            <a:xfrm>
              <a:off x="7658913" y="2610389"/>
              <a:ext cx="3751071" cy="1429264"/>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1. Vì sao không sử dụng bếp than, củi để sưởi ấm trong phòng kín?</a:t>
              </a:r>
              <a:endParaRPr kumimoji="0" lang="en-US"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sp>
        <p:nvSpPr>
          <p:cNvPr id="25" name="Freeform 5">
            <a:extLst>
              <a:ext uri="{FF2B5EF4-FFF2-40B4-BE49-F238E27FC236}">
                <a16:creationId xmlns:a16="http://schemas.microsoft.com/office/drawing/2014/main" id="{0597F165-B2D8-072D-5B3F-8986D20AF489}"/>
              </a:ext>
            </a:extLst>
          </p:cNvPr>
          <p:cNvSpPr/>
          <p:nvPr/>
        </p:nvSpPr>
        <p:spPr>
          <a:xfrm>
            <a:off x="5410200" y="4762500"/>
            <a:ext cx="12496800" cy="2438400"/>
          </a:xfrm>
          <a:custGeom>
            <a:avLst/>
            <a:gdLst/>
            <a:ahLst/>
            <a:cxnLst/>
            <a:rect l="l" t="t" r="r" b="b"/>
            <a:pathLst>
              <a:path w="9411714" h="2800263">
                <a:moveTo>
                  <a:pt x="0" y="0"/>
                </a:moveTo>
                <a:lnTo>
                  <a:pt x="9411714" y="0"/>
                </a:lnTo>
                <a:lnTo>
                  <a:pt x="9411714" y="2800263"/>
                </a:lnTo>
                <a:lnTo>
                  <a:pt x="0" y="280026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6" name="TextBox 8">
            <a:extLst>
              <a:ext uri="{FF2B5EF4-FFF2-40B4-BE49-F238E27FC236}">
                <a16:creationId xmlns:a16="http://schemas.microsoft.com/office/drawing/2014/main" id="{F0C3A590-68DF-5FEF-DC4C-4B10B78062A0}"/>
              </a:ext>
            </a:extLst>
          </p:cNvPr>
          <p:cNvSpPr txBox="1"/>
          <p:nvPr/>
        </p:nvSpPr>
        <p:spPr>
          <a:xfrm>
            <a:off x="5791200" y="5219700"/>
            <a:ext cx="11887200" cy="1661993"/>
          </a:xfrm>
          <a:prstGeom prst="rect">
            <a:avLst/>
          </a:prstGeom>
        </p:spPr>
        <p:txBody>
          <a:bodyPr wrap="square" lIns="0" tIns="0" rIns="0" bIns="0" rtlCol="0" anchor="t">
            <a:spAutoFit/>
          </a:bodyPr>
          <a:lstStyle/>
          <a:p>
            <a:pPr lvl="0" algn="just"/>
            <a:r>
              <a:rPr lang="vi-VN" sz="5400" dirty="0">
                <a:solidFill>
                  <a:srgbClr val="FFFFFF"/>
                </a:solidFill>
                <a:latin typeface="Cambria" panose="02040503050406030204" pitchFamily="18" charset="0"/>
                <a:ea typeface="Cambria" panose="02040503050406030204" pitchFamily="18" charset="0"/>
                <a:cs typeface="Glacial Indifference"/>
                <a:sym typeface="Glacial Indifference"/>
              </a:rPr>
              <a:t>Khi cháy, than, củi sinh ra khí các-bô-níc có hại cho sức khoẻ con người.</a:t>
            </a:r>
            <a:endParaRPr kumimoji="0" lang="en-US" sz="5400" b="0"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Glacial Indifference"/>
              <a:sym typeface="Glacial Indifference"/>
            </a:endParaRPr>
          </a:p>
        </p:txBody>
      </p:sp>
      <p:sp>
        <p:nvSpPr>
          <p:cNvPr id="4" name="Freeform 9">
            <a:extLst>
              <a:ext uri="{FF2B5EF4-FFF2-40B4-BE49-F238E27FC236}">
                <a16:creationId xmlns:a16="http://schemas.microsoft.com/office/drawing/2014/main" id="{91EF5D2D-6B10-DACB-7B36-134181FE0D00}"/>
              </a:ext>
            </a:extLst>
          </p:cNvPr>
          <p:cNvSpPr>
            <a:spLocks/>
          </p:cNvSpPr>
          <p:nvPr/>
        </p:nvSpPr>
        <p:spPr bwMode="gray">
          <a:xfrm rot="1198535" flipH="1">
            <a:off x="3851000" y="3284485"/>
            <a:ext cx="1873166" cy="1508228"/>
          </a:xfrm>
          <a:custGeom>
            <a:avLst/>
            <a:gdLst>
              <a:gd name="T0" fmla="*/ 580 w 580"/>
              <a:gd name="T1" fmla="*/ 0 h 798"/>
              <a:gd name="T2" fmla="*/ 578 w 580"/>
              <a:gd name="T3" fmla="*/ 90 h 798"/>
              <a:gd name="T4" fmla="*/ 568 w 580"/>
              <a:gd name="T5" fmla="*/ 174 h 798"/>
              <a:gd name="T6" fmla="*/ 552 w 580"/>
              <a:gd name="T7" fmla="*/ 252 h 798"/>
              <a:gd name="T8" fmla="*/ 526 w 580"/>
              <a:gd name="T9" fmla="*/ 324 h 798"/>
              <a:gd name="T10" fmla="*/ 494 w 580"/>
              <a:gd name="T11" fmla="*/ 390 h 798"/>
              <a:gd name="T12" fmla="*/ 452 w 580"/>
              <a:gd name="T13" fmla="*/ 450 h 798"/>
              <a:gd name="T14" fmla="*/ 402 w 580"/>
              <a:gd name="T15" fmla="*/ 508 h 798"/>
              <a:gd name="T16" fmla="*/ 342 w 580"/>
              <a:gd name="T17" fmla="*/ 560 h 798"/>
              <a:gd name="T18" fmla="*/ 270 w 580"/>
              <a:gd name="T19" fmla="*/ 610 h 798"/>
              <a:gd name="T20" fmla="*/ 188 w 580"/>
              <a:gd name="T21" fmla="*/ 656 h 798"/>
              <a:gd name="T22" fmla="*/ 188 w 580"/>
              <a:gd name="T23" fmla="*/ 798 h 798"/>
              <a:gd name="T24" fmla="*/ 0 w 580"/>
              <a:gd name="T25" fmla="*/ 514 h 798"/>
              <a:gd name="T26" fmla="*/ 188 w 580"/>
              <a:gd name="T27" fmla="*/ 230 h 798"/>
              <a:gd name="T28" fmla="*/ 188 w 580"/>
              <a:gd name="T29" fmla="*/ 372 h 798"/>
              <a:gd name="T30" fmla="*/ 224 w 580"/>
              <a:gd name="T31" fmla="*/ 368 h 798"/>
              <a:gd name="T32" fmla="*/ 264 w 580"/>
              <a:gd name="T33" fmla="*/ 356 h 798"/>
              <a:gd name="T34" fmla="*/ 306 w 580"/>
              <a:gd name="T35" fmla="*/ 336 h 798"/>
              <a:gd name="T36" fmla="*/ 348 w 580"/>
              <a:gd name="T37" fmla="*/ 310 h 798"/>
              <a:gd name="T38" fmla="*/ 392 w 580"/>
              <a:gd name="T39" fmla="*/ 280 h 798"/>
              <a:gd name="T40" fmla="*/ 432 w 580"/>
              <a:gd name="T41" fmla="*/ 246 h 798"/>
              <a:gd name="T42" fmla="*/ 472 w 580"/>
              <a:gd name="T43" fmla="*/ 208 h 798"/>
              <a:gd name="T44" fmla="*/ 506 w 580"/>
              <a:gd name="T45" fmla="*/ 166 h 798"/>
              <a:gd name="T46" fmla="*/ 536 w 580"/>
              <a:gd name="T47" fmla="*/ 124 h 798"/>
              <a:gd name="T48" fmla="*/ 558 w 580"/>
              <a:gd name="T49" fmla="*/ 82 h 798"/>
              <a:gd name="T50" fmla="*/ 574 w 580"/>
              <a:gd name="T51" fmla="*/ 40 h 798"/>
              <a:gd name="T52" fmla="*/ 578 w 580"/>
              <a:gd name="T53" fmla="*/ 0 h 798"/>
              <a:gd name="T54" fmla="*/ 580 w 580"/>
              <a:gd name="T55" fmla="*/ 0 h 7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80" h="798">
                <a:moveTo>
                  <a:pt x="580" y="0"/>
                </a:moveTo>
                <a:lnTo>
                  <a:pt x="578" y="90"/>
                </a:lnTo>
                <a:lnTo>
                  <a:pt x="568" y="174"/>
                </a:lnTo>
                <a:lnTo>
                  <a:pt x="552" y="252"/>
                </a:lnTo>
                <a:lnTo>
                  <a:pt x="526" y="324"/>
                </a:lnTo>
                <a:lnTo>
                  <a:pt x="494" y="390"/>
                </a:lnTo>
                <a:lnTo>
                  <a:pt x="452" y="450"/>
                </a:lnTo>
                <a:lnTo>
                  <a:pt x="402" y="508"/>
                </a:lnTo>
                <a:lnTo>
                  <a:pt x="342" y="560"/>
                </a:lnTo>
                <a:lnTo>
                  <a:pt x="270" y="610"/>
                </a:lnTo>
                <a:lnTo>
                  <a:pt x="188" y="656"/>
                </a:lnTo>
                <a:lnTo>
                  <a:pt x="188" y="798"/>
                </a:lnTo>
                <a:lnTo>
                  <a:pt x="0" y="514"/>
                </a:lnTo>
                <a:lnTo>
                  <a:pt x="188" y="230"/>
                </a:lnTo>
                <a:lnTo>
                  <a:pt x="188" y="372"/>
                </a:lnTo>
                <a:lnTo>
                  <a:pt x="224" y="368"/>
                </a:lnTo>
                <a:lnTo>
                  <a:pt x="264" y="356"/>
                </a:lnTo>
                <a:lnTo>
                  <a:pt x="306" y="336"/>
                </a:lnTo>
                <a:lnTo>
                  <a:pt x="348" y="310"/>
                </a:lnTo>
                <a:lnTo>
                  <a:pt x="392" y="280"/>
                </a:lnTo>
                <a:lnTo>
                  <a:pt x="432" y="246"/>
                </a:lnTo>
                <a:lnTo>
                  <a:pt x="472" y="208"/>
                </a:lnTo>
                <a:lnTo>
                  <a:pt x="506" y="166"/>
                </a:lnTo>
                <a:lnTo>
                  <a:pt x="536" y="124"/>
                </a:lnTo>
                <a:lnTo>
                  <a:pt x="558" y="82"/>
                </a:lnTo>
                <a:lnTo>
                  <a:pt x="574" y="40"/>
                </a:lnTo>
                <a:lnTo>
                  <a:pt x="578" y="0"/>
                </a:lnTo>
                <a:lnTo>
                  <a:pt x="580" y="0"/>
                </a:lnTo>
                <a:close/>
              </a:path>
            </a:pathLst>
          </a:custGeom>
          <a:ln/>
        </p:spPr>
        <p:style>
          <a:lnRef idx="3">
            <a:schemeClr val="lt1"/>
          </a:lnRef>
          <a:fillRef idx="1">
            <a:schemeClr val="accent6"/>
          </a:fillRef>
          <a:effectRef idx="1">
            <a:schemeClr val="accent6"/>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2431672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wipe(down)">
                                      <p:cBhvr>
                                        <p:cTn id="13" dur="500"/>
                                        <p:tgtEl>
                                          <p:spTgt spid="25"/>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down)">
                                      <p:cBhvr>
                                        <p:cTn id="16" dur="500"/>
                                        <p:tgtEl>
                                          <p:spTgt spid="4"/>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wipe(down)">
                                      <p:cBhvr>
                                        <p:cTn id="19"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p:bldP spid="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FF8DE"/>
        </a:solidFill>
        <a:effectLst/>
      </p:bgPr>
    </p:bg>
    <p:spTree>
      <p:nvGrpSpPr>
        <p:cNvPr id="1" name=""/>
        <p:cNvGrpSpPr/>
        <p:nvPr/>
      </p:nvGrpSpPr>
      <p:grpSpPr>
        <a:xfrm>
          <a:off x="0" y="0"/>
          <a:ext cx="0" cy="0"/>
          <a:chOff x="0" y="0"/>
          <a:chExt cx="0" cy="0"/>
        </a:xfrm>
      </p:grpSpPr>
      <p:sp>
        <p:nvSpPr>
          <p:cNvPr id="2" name="Freeform 2"/>
          <p:cNvSpPr/>
          <p:nvPr/>
        </p:nvSpPr>
        <p:spPr>
          <a:xfrm>
            <a:off x="304800" y="4121335"/>
            <a:ext cx="4877306" cy="6149336"/>
          </a:xfrm>
          <a:custGeom>
            <a:avLst/>
            <a:gdLst/>
            <a:ahLst/>
            <a:cxnLst/>
            <a:rect l="l" t="t" r="r" b="b"/>
            <a:pathLst>
              <a:path w="7381948" h="9806936">
                <a:moveTo>
                  <a:pt x="0" y="0"/>
                </a:moveTo>
                <a:lnTo>
                  <a:pt x="7381948" y="0"/>
                </a:lnTo>
                <a:lnTo>
                  <a:pt x="7381948" y="9806936"/>
                </a:lnTo>
                <a:lnTo>
                  <a:pt x="0" y="980693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nvGrpSpPr>
          <p:cNvPr id="21" name="Group 20">
            <a:extLst>
              <a:ext uri="{FF2B5EF4-FFF2-40B4-BE49-F238E27FC236}">
                <a16:creationId xmlns:a16="http://schemas.microsoft.com/office/drawing/2014/main" id="{18245F60-24C4-7A8D-274D-CE491ED2AEB0}"/>
              </a:ext>
            </a:extLst>
          </p:cNvPr>
          <p:cNvGrpSpPr/>
          <p:nvPr/>
        </p:nvGrpSpPr>
        <p:grpSpPr>
          <a:xfrm>
            <a:off x="3733800" y="952500"/>
            <a:ext cx="13258800" cy="2057401"/>
            <a:chOff x="7596554" y="2451917"/>
            <a:chExt cx="3908808" cy="1648761"/>
          </a:xfrm>
        </p:grpSpPr>
        <p:sp>
          <p:nvSpPr>
            <p:cNvPr id="22" name="Rounded Rectangle 10">
              <a:extLst>
                <a:ext uri="{FF2B5EF4-FFF2-40B4-BE49-F238E27FC236}">
                  <a16:creationId xmlns:a16="http://schemas.microsoft.com/office/drawing/2014/main" id="{35850ACE-760F-2022-563D-E12AC8FAA81C}"/>
                </a:ext>
              </a:extLst>
            </p:cNvPr>
            <p:cNvSpPr/>
            <p:nvPr/>
          </p:nvSpPr>
          <p:spPr>
            <a:xfrm>
              <a:off x="7596554" y="2451917"/>
              <a:ext cx="3908808" cy="1648761"/>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23" name="TextBox 22">
              <a:extLst>
                <a:ext uri="{FF2B5EF4-FFF2-40B4-BE49-F238E27FC236}">
                  <a16:creationId xmlns:a16="http://schemas.microsoft.com/office/drawing/2014/main" id="{3F0B2A82-3DA8-0059-FC46-45127718D6C4}"/>
                </a:ext>
              </a:extLst>
            </p:cNvPr>
            <p:cNvSpPr txBox="1"/>
            <p:nvPr/>
          </p:nvSpPr>
          <p:spPr>
            <a:xfrm>
              <a:off x="7658913" y="2610389"/>
              <a:ext cx="3751071" cy="1429264"/>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2. Điều chỉnh ngọn lửa ở bếp ga khi đun nấu có tác dụng gì?</a:t>
              </a:r>
              <a:endParaRPr kumimoji="0" lang="en-US"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sp>
        <p:nvSpPr>
          <p:cNvPr id="25" name="Freeform 5">
            <a:extLst>
              <a:ext uri="{FF2B5EF4-FFF2-40B4-BE49-F238E27FC236}">
                <a16:creationId xmlns:a16="http://schemas.microsoft.com/office/drawing/2014/main" id="{0597F165-B2D8-072D-5B3F-8986D20AF489}"/>
              </a:ext>
            </a:extLst>
          </p:cNvPr>
          <p:cNvSpPr/>
          <p:nvPr/>
        </p:nvSpPr>
        <p:spPr>
          <a:xfrm>
            <a:off x="5410200" y="4762500"/>
            <a:ext cx="12344400" cy="4038600"/>
          </a:xfrm>
          <a:custGeom>
            <a:avLst/>
            <a:gdLst/>
            <a:ahLst/>
            <a:cxnLst/>
            <a:rect l="l" t="t" r="r" b="b"/>
            <a:pathLst>
              <a:path w="9411714" h="2800263">
                <a:moveTo>
                  <a:pt x="0" y="0"/>
                </a:moveTo>
                <a:lnTo>
                  <a:pt x="9411714" y="0"/>
                </a:lnTo>
                <a:lnTo>
                  <a:pt x="9411714" y="2800263"/>
                </a:lnTo>
                <a:lnTo>
                  <a:pt x="0" y="280026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6" name="TextBox 8">
            <a:extLst>
              <a:ext uri="{FF2B5EF4-FFF2-40B4-BE49-F238E27FC236}">
                <a16:creationId xmlns:a16="http://schemas.microsoft.com/office/drawing/2014/main" id="{F0C3A590-68DF-5FEF-DC4C-4B10B78062A0}"/>
              </a:ext>
            </a:extLst>
          </p:cNvPr>
          <p:cNvSpPr txBox="1"/>
          <p:nvPr/>
        </p:nvSpPr>
        <p:spPr>
          <a:xfrm>
            <a:off x="5791200" y="5219700"/>
            <a:ext cx="11582400" cy="3323987"/>
          </a:xfrm>
          <a:prstGeom prst="rect">
            <a:avLst/>
          </a:prstGeom>
        </p:spPr>
        <p:txBody>
          <a:bodyPr wrap="square" lIns="0" tIns="0" rIns="0" bIns="0" rtlCol="0" anchor="t">
            <a:spAutoFit/>
          </a:bodyPr>
          <a:lstStyle/>
          <a:p>
            <a:pPr lvl="0" algn="just"/>
            <a:r>
              <a:rPr lang="vi-VN" sz="5400" dirty="0">
                <a:solidFill>
                  <a:srgbClr val="FFFFFF"/>
                </a:solidFill>
                <a:latin typeface="Cambria" panose="02040503050406030204" pitchFamily="18" charset="0"/>
                <a:ea typeface="Cambria" panose="02040503050406030204" pitchFamily="18" charset="0"/>
                <a:cs typeface="Glacial Indifference"/>
                <a:sym typeface="Glacial Indifference"/>
              </a:rPr>
              <a:t>Điều chỉnh ngọn lửa bếp ga khi đun nấu giúp tiết kiệm ga và còn tránh được tính trạng thức ăn  bị trào ra ngoài hoặc bị cháy.</a:t>
            </a:r>
            <a:endParaRPr kumimoji="0" lang="en-US" sz="5400" b="0"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Glacial Indifference"/>
              <a:sym typeface="Glacial Indifference"/>
            </a:endParaRPr>
          </a:p>
        </p:txBody>
      </p:sp>
      <p:sp>
        <p:nvSpPr>
          <p:cNvPr id="4" name="Freeform 9">
            <a:extLst>
              <a:ext uri="{FF2B5EF4-FFF2-40B4-BE49-F238E27FC236}">
                <a16:creationId xmlns:a16="http://schemas.microsoft.com/office/drawing/2014/main" id="{91EF5D2D-6B10-DACB-7B36-134181FE0D00}"/>
              </a:ext>
            </a:extLst>
          </p:cNvPr>
          <p:cNvSpPr>
            <a:spLocks/>
          </p:cNvSpPr>
          <p:nvPr/>
        </p:nvSpPr>
        <p:spPr bwMode="gray">
          <a:xfrm rot="1198535" flipH="1">
            <a:off x="3851000" y="3284485"/>
            <a:ext cx="1873166" cy="1508228"/>
          </a:xfrm>
          <a:custGeom>
            <a:avLst/>
            <a:gdLst>
              <a:gd name="T0" fmla="*/ 580 w 580"/>
              <a:gd name="T1" fmla="*/ 0 h 798"/>
              <a:gd name="T2" fmla="*/ 578 w 580"/>
              <a:gd name="T3" fmla="*/ 90 h 798"/>
              <a:gd name="T4" fmla="*/ 568 w 580"/>
              <a:gd name="T5" fmla="*/ 174 h 798"/>
              <a:gd name="T6" fmla="*/ 552 w 580"/>
              <a:gd name="T7" fmla="*/ 252 h 798"/>
              <a:gd name="T8" fmla="*/ 526 w 580"/>
              <a:gd name="T9" fmla="*/ 324 h 798"/>
              <a:gd name="T10" fmla="*/ 494 w 580"/>
              <a:gd name="T11" fmla="*/ 390 h 798"/>
              <a:gd name="T12" fmla="*/ 452 w 580"/>
              <a:gd name="T13" fmla="*/ 450 h 798"/>
              <a:gd name="T14" fmla="*/ 402 w 580"/>
              <a:gd name="T15" fmla="*/ 508 h 798"/>
              <a:gd name="T16" fmla="*/ 342 w 580"/>
              <a:gd name="T17" fmla="*/ 560 h 798"/>
              <a:gd name="T18" fmla="*/ 270 w 580"/>
              <a:gd name="T19" fmla="*/ 610 h 798"/>
              <a:gd name="T20" fmla="*/ 188 w 580"/>
              <a:gd name="T21" fmla="*/ 656 h 798"/>
              <a:gd name="T22" fmla="*/ 188 w 580"/>
              <a:gd name="T23" fmla="*/ 798 h 798"/>
              <a:gd name="T24" fmla="*/ 0 w 580"/>
              <a:gd name="T25" fmla="*/ 514 h 798"/>
              <a:gd name="T26" fmla="*/ 188 w 580"/>
              <a:gd name="T27" fmla="*/ 230 h 798"/>
              <a:gd name="T28" fmla="*/ 188 w 580"/>
              <a:gd name="T29" fmla="*/ 372 h 798"/>
              <a:gd name="T30" fmla="*/ 224 w 580"/>
              <a:gd name="T31" fmla="*/ 368 h 798"/>
              <a:gd name="T32" fmla="*/ 264 w 580"/>
              <a:gd name="T33" fmla="*/ 356 h 798"/>
              <a:gd name="T34" fmla="*/ 306 w 580"/>
              <a:gd name="T35" fmla="*/ 336 h 798"/>
              <a:gd name="T36" fmla="*/ 348 w 580"/>
              <a:gd name="T37" fmla="*/ 310 h 798"/>
              <a:gd name="T38" fmla="*/ 392 w 580"/>
              <a:gd name="T39" fmla="*/ 280 h 798"/>
              <a:gd name="T40" fmla="*/ 432 w 580"/>
              <a:gd name="T41" fmla="*/ 246 h 798"/>
              <a:gd name="T42" fmla="*/ 472 w 580"/>
              <a:gd name="T43" fmla="*/ 208 h 798"/>
              <a:gd name="T44" fmla="*/ 506 w 580"/>
              <a:gd name="T45" fmla="*/ 166 h 798"/>
              <a:gd name="T46" fmla="*/ 536 w 580"/>
              <a:gd name="T47" fmla="*/ 124 h 798"/>
              <a:gd name="T48" fmla="*/ 558 w 580"/>
              <a:gd name="T49" fmla="*/ 82 h 798"/>
              <a:gd name="T50" fmla="*/ 574 w 580"/>
              <a:gd name="T51" fmla="*/ 40 h 798"/>
              <a:gd name="T52" fmla="*/ 578 w 580"/>
              <a:gd name="T53" fmla="*/ 0 h 798"/>
              <a:gd name="T54" fmla="*/ 580 w 580"/>
              <a:gd name="T55" fmla="*/ 0 h 7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80" h="798">
                <a:moveTo>
                  <a:pt x="580" y="0"/>
                </a:moveTo>
                <a:lnTo>
                  <a:pt x="578" y="90"/>
                </a:lnTo>
                <a:lnTo>
                  <a:pt x="568" y="174"/>
                </a:lnTo>
                <a:lnTo>
                  <a:pt x="552" y="252"/>
                </a:lnTo>
                <a:lnTo>
                  <a:pt x="526" y="324"/>
                </a:lnTo>
                <a:lnTo>
                  <a:pt x="494" y="390"/>
                </a:lnTo>
                <a:lnTo>
                  <a:pt x="452" y="450"/>
                </a:lnTo>
                <a:lnTo>
                  <a:pt x="402" y="508"/>
                </a:lnTo>
                <a:lnTo>
                  <a:pt x="342" y="560"/>
                </a:lnTo>
                <a:lnTo>
                  <a:pt x="270" y="610"/>
                </a:lnTo>
                <a:lnTo>
                  <a:pt x="188" y="656"/>
                </a:lnTo>
                <a:lnTo>
                  <a:pt x="188" y="798"/>
                </a:lnTo>
                <a:lnTo>
                  <a:pt x="0" y="514"/>
                </a:lnTo>
                <a:lnTo>
                  <a:pt x="188" y="230"/>
                </a:lnTo>
                <a:lnTo>
                  <a:pt x="188" y="372"/>
                </a:lnTo>
                <a:lnTo>
                  <a:pt x="224" y="368"/>
                </a:lnTo>
                <a:lnTo>
                  <a:pt x="264" y="356"/>
                </a:lnTo>
                <a:lnTo>
                  <a:pt x="306" y="336"/>
                </a:lnTo>
                <a:lnTo>
                  <a:pt x="348" y="310"/>
                </a:lnTo>
                <a:lnTo>
                  <a:pt x="392" y="280"/>
                </a:lnTo>
                <a:lnTo>
                  <a:pt x="432" y="246"/>
                </a:lnTo>
                <a:lnTo>
                  <a:pt x="472" y="208"/>
                </a:lnTo>
                <a:lnTo>
                  <a:pt x="506" y="166"/>
                </a:lnTo>
                <a:lnTo>
                  <a:pt x="536" y="124"/>
                </a:lnTo>
                <a:lnTo>
                  <a:pt x="558" y="82"/>
                </a:lnTo>
                <a:lnTo>
                  <a:pt x="574" y="40"/>
                </a:lnTo>
                <a:lnTo>
                  <a:pt x="578" y="0"/>
                </a:lnTo>
                <a:lnTo>
                  <a:pt x="580" y="0"/>
                </a:lnTo>
                <a:close/>
              </a:path>
            </a:pathLst>
          </a:custGeom>
          <a:ln/>
        </p:spPr>
        <p:style>
          <a:lnRef idx="3">
            <a:schemeClr val="lt1"/>
          </a:lnRef>
          <a:fillRef idx="1">
            <a:schemeClr val="accent6"/>
          </a:fillRef>
          <a:effectRef idx="1">
            <a:schemeClr val="accent6"/>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983338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wipe(down)">
                                      <p:cBhvr>
                                        <p:cTn id="13" dur="500"/>
                                        <p:tgtEl>
                                          <p:spTgt spid="25"/>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down)">
                                      <p:cBhvr>
                                        <p:cTn id="16" dur="500"/>
                                        <p:tgtEl>
                                          <p:spTgt spid="4"/>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wipe(down)">
                                      <p:cBhvr>
                                        <p:cTn id="19"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p:bldP spid="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8DE"/>
        </a:solidFill>
        <a:effectLst/>
      </p:bgPr>
    </p:bg>
    <p:spTree>
      <p:nvGrpSpPr>
        <p:cNvPr id="1" name=""/>
        <p:cNvGrpSpPr/>
        <p:nvPr/>
      </p:nvGrpSpPr>
      <p:grpSpPr>
        <a:xfrm>
          <a:off x="0" y="0"/>
          <a:ext cx="0" cy="0"/>
          <a:chOff x="0" y="0"/>
          <a:chExt cx="0" cy="0"/>
        </a:xfrm>
      </p:grpSpPr>
      <p:sp>
        <p:nvSpPr>
          <p:cNvPr id="2" name="Freeform 2"/>
          <p:cNvSpPr/>
          <p:nvPr/>
        </p:nvSpPr>
        <p:spPr>
          <a:xfrm rot="-1114005">
            <a:off x="2636224" y="835652"/>
            <a:ext cx="626729" cy="689660"/>
          </a:xfrm>
          <a:custGeom>
            <a:avLst/>
            <a:gdLst/>
            <a:ahLst/>
            <a:cxnLst/>
            <a:rect l="l" t="t" r="r" b="b"/>
            <a:pathLst>
              <a:path w="626729" h="689660">
                <a:moveTo>
                  <a:pt x="0" y="0"/>
                </a:moveTo>
                <a:lnTo>
                  <a:pt x="626728" y="0"/>
                </a:lnTo>
                <a:lnTo>
                  <a:pt x="626728" y="689660"/>
                </a:lnTo>
                <a:lnTo>
                  <a:pt x="0" y="68966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3" name="Freeform 3"/>
          <p:cNvSpPr/>
          <p:nvPr/>
        </p:nvSpPr>
        <p:spPr>
          <a:xfrm rot="2785810">
            <a:off x="1957877" y="1493585"/>
            <a:ext cx="470423" cy="517660"/>
          </a:xfrm>
          <a:custGeom>
            <a:avLst/>
            <a:gdLst/>
            <a:ahLst/>
            <a:cxnLst/>
            <a:rect l="l" t="t" r="r" b="b"/>
            <a:pathLst>
              <a:path w="470423" h="517660">
                <a:moveTo>
                  <a:pt x="0" y="0"/>
                </a:moveTo>
                <a:lnTo>
                  <a:pt x="470423" y="0"/>
                </a:lnTo>
                <a:lnTo>
                  <a:pt x="470423" y="517659"/>
                </a:lnTo>
                <a:lnTo>
                  <a:pt x="0" y="517659"/>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4" name="Freeform 4"/>
          <p:cNvSpPr/>
          <p:nvPr/>
        </p:nvSpPr>
        <p:spPr>
          <a:xfrm>
            <a:off x="-1335247" y="1925879"/>
            <a:ext cx="8261265" cy="9329971"/>
          </a:xfrm>
          <a:custGeom>
            <a:avLst/>
            <a:gdLst/>
            <a:ahLst/>
            <a:cxnLst/>
            <a:rect l="l" t="t" r="r" b="b"/>
            <a:pathLst>
              <a:path w="8261265" h="9329971">
                <a:moveTo>
                  <a:pt x="0" y="0"/>
                </a:moveTo>
                <a:lnTo>
                  <a:pt x="8261265" y="0"/>
                </a:lnTo>
                <a:lnTo>
                  <a:pt x="8261265" y="9329972"/>
                </a:lnTo>
                <a:lnTo>
                  <a:pt x="0" y="932997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5" name="Freeform 5"/>
          <p:cNvSpPr/>
          <p:nvPr/>
        </p:nvSpPr>
        <p:spPr>
          <a:xfrm>
            <a:off x="6934200" y="1866900"/>
            <a:ext cx="9411714" cy="2800263"/>
          </a:xfrm>
          <a:custGeom>
            <a:avLst/>
            <a:gdLst/>
            <a:ahLst/>
            <a:cxnLst/>
            <a:rect l="l" t="t" r="r" b="b"/>
            <a:pathLst>
              <a:path w="9411714" h="2800263">
                <a:moveTo>
                  <a:pt x="0" y="0"/>
                </a:moveTo>
                <a:lnTo>
                  <a:pt x="9411714" y="0"/>
                </a:lnTo>
                <a:lnTo>
                  <a:pt x="9411714" y="2800263"/>
                </a:lnTo>
                <a:lnTo>
                  <a:pt x="0" y="2800263"/>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8" name="TextBox 8"/>
          <p:cNvSpPr txBox="1"/>
          <p:nvPr/>
        </p:nvSpPr>
        <p:spPr>
          <a:xfrm>
            <a:off x="7239000" y="2095500"/>
            <a:ext cx="8593516" cy="2031325"/>
          </a:xfrm>
          <a:prstGeom prst="rect">
            <a:avLst/>
          </a:prstGeom>
        </p:spPr>
        <p:txBody>
          <a:bodyPr lIns="0" tIns="0" rIns="0" bIns="0" rtlCol="0" anchor="t">
            <a:spAutoFit/>
          </a:bodyPr>
          <a:lstStyle/>
          <a:p>
            <a:pPr algn="ctr"/>
            <a:r>
              <a:rPr lang="vi-VN" sz="6600" dirty="0">
                <a:solidFill>
                  <a:srgbClr val="FFFFFF"/>
                </a:solidFill>
                <a:latin typeface="Cambria" panose="02040503050406030204" pitchFamily="18" charset="0"/>
                <a:ea typeface="Cambria" panose="02040503050406030204" pitchFamily="18" charset="0"/>
                <a:cs typeface="Glacial Indifference"/>
                <a:sym typeface="Glacial Indifference"/>
              </a:rPr>
              <a:t>Nguyên nhân nào gây ra vụ hoả hoạn?</a:t>
            </a:r>
            <a:endParaRPr lang="en-US" sz="6600" dirty="0">
              <a:solidFill>
                <a:srgbClr val="FFFFFF"/>
              </a:solidFill>
              <a:latin typeface="Cambria" panose="02040503050406030204" pitchFamily="18" charset="0"/>
              <a:ea typeface="Cambria" panose="02040503050406030204" pitchFamily="18" charset="0"/>
              <a:cs typeface="Glacial Indifference"/>
              <a:sym typeface="Glacial Indifference"/>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FF8DE"/>
        </a:solidFill>
        <a:effectLst/>
      </p:bgPr>
    </p:bg>
    <p:spTree>
      <p:nvGrpSpPr>
        <p:cNvPr id="1" name=""/>
        <p:cNvGrpSpPr/>
        <p:nvPr/>
      </p:nvGrpSpPr>
      <p:grpSpPr>
        <a:xfrm>
          <a:off x="0" y="0"/>
          <a:ext cx="0" cy="0"/>
          <a:chOff x="0" y="0"/>
          <a:chExt cx="0" cy="0"/>
        </a:xfrm>
      </p:grpSpPr>
      <p:sp>
        <p:nvSpPr>
          <p:cNvPr id="2" name="Freeform 2"/>
          <p:cNvSpPr/>
          <p:nvPr/>
        </p:nvSpPr>
        <p:spPr>
          <a:xfrm>
            <a:off x="304800" y="4121335"/>
            <a:ext cx="4877306" cy="6149336"/>
          </a:xfrm>
          <a:custGeom>
            <a:avLst/>
            <a:gdLst/>
            <a:ahLst/>
            <a:cxnLst/>
            <a:rect l="l" t="t" r="r" b="b"/>
            <a:pathLst>
              <a:path w="7381948" h="9806936">
                <a:moveTo>
                  <a:pt x="0" y="0"/>
                </a:moveTo>
                <a:lnTo>
                  <a:pt x="7381948" y="0"/>
                </a:lnTo>
                <a:lnTo>
                  <a:pt x="7381948" y="9806936"/>
                </a:lnTo>
                <a:lnTo>
                  <a:pt x="0" y="980693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nvGrpSpPr>
          <p:cNvPr id="21" name="Group 20">
            <a:extLst>
              <a:ext uri="{FF2B5EF4-FFF2-40B4-BE49-F238E27FC236}">
                <a16:creationId xmlns:a16="http://schemas.microsoft.com/office/drawing/2014/main" id="{18245F60-24C4-7A8D-274D-CE491ED2AEB0}"/>
              </a:ext>
            </a:extLst>
          </p:cNvPr>
          <p:cNvGrpSpPr/>
          <p:nvPr/>
        </p:nvGrpSpPr>
        <p:grpSpPr>
          <a:xfrm>
            <a:off x="3733800" y="723900"/>
            <a:ext cx="13258800" cy="2819400"/>
            <a:chOff x="7596554" y="2268721"/>
            <a:chExt cx="3908808" cy="2259412"/>
          </a:xfrm>
        </p:grpSpPr>
        <p:sp>
          <p:nvSpPr>
            <p:cNvPr id="22" name="Rounded Rectangle 10">
              <a:extLst>
                <a:ext uri="{FF2B5EF4-FFF2-40B4-BE49-F238E27FC236}">
                  <a16:creationId xmlns:a16="http://schemas.microsoft.com/office/drawing/2014/main" id="{35850ACE-760F-2022-563D-E12AC8FAA81C}"/>
                </a:ext>
              </a:extLst>
            </p:cNvPr>
            <p:cNvSpPr/>
            <p:nvPr/>
          </p:nvSpPr>
          <p:spPr>
            <a:xfrm>
              <a:off x="7596554" y="2268721"/>
              <a:ext cx="3908808" cy="2259412"/>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23" name="TextBox 22">
              <a:extLst>
                <a:ext uri="{FF2B5EF4-FFF2-40B4-BE49-F238E27FC236}">
                  <a16:creationId xmlns:a16="http://schemas.microsoft.com/office/drawing/2014/main" id="{3F0B2A82-3DA8-0059-FC46-45127718D6C4}"/>
                </a:ext>
              </a:extLst>
            </p:cNvPr>
            <p:cNvSpPr txBox="1"/>
            <p:nvPr/>
          </p:nvSpPr>
          <p:spPr>
            <a:xfrm>
              <a:off x="7619018" y="2268721"/>
              <a:ext cx="3751071" cy="2139604"/>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3. Việc đi bộ, đi xe đạp hoặc đi phương tiện công cộng chạy bằng điện trong thành phố đã mang lại lợi ích gì?</a:t>
              </a:r>
            </a:p>
          </p:txBody>
        </p:sp>
      </p:grpSp>
      <p:sp>
        <p:nvSpPr>
          <p:cNvPr id="25" name="Freeform 5">
            <a:extLst>
              <a:ext uri="{FF2B5EF4-FFF2-40B4-BE49-F238E27FC236}">
                <a16:creationId xmlns:a16="http://schemas.microsoft.com/office/drawing/2014/main" id="{0597F165-B2D8-072D-5B3F-8986D20AF489}"/>
              </a:ext>
            </a:extLst>
          </p:cNvPr>
          <p:cNvSpPr/>
          <p:nvPr/>
        </p:nvSpPr>
        <p:spPr>
          <a:xfrm>
            <a:off x="5410200" y="4762500"/>
            <a:ext cx="12344400" cy="4953000"/>
          </a:xfrm>
          <a:custGeom>
            <a:avLst/>
            <a:gdLst/>
            <a:ahLst/>
            <a:cxnLst/>
            <a:rect l="l" t="t" r="r" b="b"/>
            <a:pathLst>
              <a:path w="9411714" h="2800263">
                <a:moveTo>
                  <a:pt x="0" y="0"/>
                </a:moveTo>
                <a:lnTo>
                  <a:pt x="9411714" y="0"/>
                </a:lnTo>
                <a:lnTo>
                  <a:pt x="9411714" y="2800263"/>
                </a:lnTo>
                <a:lnTo>
                  <a:pt x="0" y="280026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6" name="TextBox 8">
            <a:extLst>
              <a:ext uri="{FF2B5EF4-FFF2-40B4-BE49-F238E27FC236}">
                <a16:creationId xmlns:a16="http://schemas.microsoft.com/office/drawing/2014/main" id="{F0C3A590-68DF-5FEF-DC4C-4B10B78062A0}"/>
              </a:ext>
            </a:extLst>
          </p:cNvPr>
          <p:cNvSpPr txBox="1"/>
          <p:nvPr/>
        </p:nvSpPr>
        <p:spPr>
          <a:xfrm>
            <a:off x="5791200" y="5219700"/>
            <a:ext cx="11582400" cy="4154984"/>
          </a:xfrm>
          <a:prstGeom prst="rect">
            <a:avLst/>
          </a:prstGeom>
        </p:spPr>
        <p:txBody>
          <a:bodyPr wrap="square" lIns="0" tIns="0" rIns="0" bIns="0" rtlCol="0" anchor="t">
            <a:spAutoFit/>
          </a:bodyPr>
          <a:lstStyle/>
          <a:p>
            <a:pPr lvl="0" algn="just"/>
            <a:r>
              <a:rPr lang="vi-VN" sz="5400" dirty="0">
                <a:solidFill>
                  <a:srgbClr val="FFFFFF"/>
                </a:solidFill>
                <a:latin typeface="Cambria" panose="02040503050406030204" pitchFamily="18" charset="0"/>
                <a:ea typeface="Cambria" panose="02040503050406030204" pitchFamily="18" charset="0"/>
                <a:cs typeface="Glacial Indifference"/>
                <a:sym typeface="Glacial Indifference"/>
              </a:rPr>
              <a:t>Việc đi bộ, đi xe đạp hoặc đi các phương tiện công cộng chạy bằng điện trong thành phố giúp tiết kiệm năng lượng chất đốt và giảm ô nhiễm môi trường.</a:t>
            </a:r>
            <a:endParaRPr kumimoji="0" lang="en-US" sz="5400" b="0"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Glacial Indifference"/>
              <a:sym typeface="Glacial Indifference"/>
            </a:endParaRPr>
          </a:p>
        </p:txBody>
      </p:sp>
      <p:sp>
        <p:nvSpPr>
          <p:cNvPr id="4" name="Freeform 9">
            <a:extLst>
              <a:ext uri="{FF2B5EF4-FFF2-40B4-BE49-F238E27FC236}">
                <a16:creationId xmlns:a16="http://schemas.microsoft.com/office/drawing/2014/main" id="{91EF5D2D-6B10-DACB-7B36-134181FE0D00}"/>
              </a:ext>
            </a:extLst>
          </p:cNvPr>
          <p:cNvSpPr>
            <a:spLocks/>
          </p:cNvSpPr>
          <p:nvPr/>
        </p:nvSpPr>
        <p:spPr bwMode="gray">
          <a:xfrm rot="1198535" flipH="1">
            <a:off x="3706473" y="3741687"/>
            <a:ext cx="1873166" cy="1508228"/>
          </a:xfrm>
          <a:custGeom>
            <a:avLst/>
            <a:gdLst>
              <a:gd name="T0" fmla="*/ 580 w 580"/>
              <a:gd name="T1" fmla="*/ 0 h 798"/>
              <a:gd name="T2" fmla="*/ 578 w 580"/>
              <a:gd name="T3" fmla="*/ 90 h 798"/>
              <a:gd name="T4" fmla="*/ 568 w 580"/>
              <a:gd name="T5" fmla="*/ 174 h 798"/>
              <a:gd name="T6" fmla="*/ 552 w 580"/>
              <a:gd name="T7" fmla="*/ 252 h 798"/>
              <a:gd name="T8" fmla="*/ 526 w 580"/>
              <a:gd name="T9" fmla="*/ 324 h 798"/>
              <a:gd name="T10" fmla="*/ 494 w 580"/>
              <a:gd name="T11" fmla="*/ 390 h 798"/>
              <a:gd name="T12" fmla="*/ 452 w 580"/>
              <a:gd name="T13" fmla="*/ 450 h 798"/>
              <a:gd name="T14" fmla="*/ 402 w 580"/>
              <a:gd name="T15" fmla="*/ 508 h 798"/>
              <a:gd name="T16" fmla="*/ 342 w 580"/>
              <a:gd name="T17" fmla="*/ 560 h 798"/>
              <a:gd name="T18" fmla="*/ 270 w 580"/>
              <a:gd name="T19" fmla="*/ 610 h 798"/>
              <a:gd name="T20" fmla="*/ 188 w 580"/>
              <a:gd name="T21" fmla="*/ 656 h 798"/>
              <a:gd name="T22" fmla="*/ 188 w 580"/>
              <a:gd name="T23" fmla="*/ 798 h 798"/>
              <a:gd name="T24" fmla="*/ 0 w 580"/>
              <a:gd name="T25" fmla="*/ 514 h 798"/>
              <a:gd name="T26" fmla="*/ 188 w 580"/>
              <a:gd name="T27" fmla="*/ 230 h 798"/>
              <a:gd name="T28" fmla="*/ 188 w 580"/>
              <a:gd name="T29" fmla="*/ 372 h 798"/>
              <a:gd name="T30" fmla="*/ 224 w 580"/>
              <a:gd name="T31" fmla="*/ 368 h 798"/>
              <a:gd name="T32" fmla="*/ 264 w 580"/>
              <a:gd name="T33" fmla="*/ 356 h 798"/>
              <a:gd name="T34" fmla="*/ 306 w 580"/>
              <a:gd name="T35" fmla="*/ 336 h 798"/>
              <a:gd name="T36" fmla="*/ 348 w 580"/>
              <a:gd name="T37" fmla="*/ 310 h 798"/>
              <a:gd name="T38" fmla="*/ 392 w 580"/>
              <a:gd name="T39" fmla="*/ 280 h 798"/>
              <a:gd name="T40" fmla="*/ 432 w 580"/>
              <a:gd name="T41" fmla="*/ 246 h 798"/>
              <a:gd name="T42" fmla="*/ 472 w 580"/>
              <a:gd name="T43" fmla="*/ 208 h 798"/>
              <a:gd name="T44" fmla="*/ 506 w 580"/>
              <a:gd name="T45" fmla="*/ 166 h 798"/>
              <a:gd name="T46" fmla="*/ 536 w 580"/>
              <a:gd name="T47" fmla="*/ 124 h 798"/>
              <a:gd name="T48" fmla="*/ 558 w 580"/>
              <a:gd name="T49" fmla="*/ 82 h 798"/>
              <a:gd name="T50" fmla="*/ 574 w 580"/>
              <a:gd name="T51" fmla="*/ 40 h 798"/>
              <a:gd name="T52" fmla="*/ 578 w 580"/>
              <a:gd name="T53" fmla="*/ 0 h 798"/>
              <a:gd name="T54" fmla="*/ 580 w 580"/>
              <a:gd name="T55" fmla="*/ 0 h 7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80" h="798">
                <a:moveTo>
                  <a:pt x="580" y="0"/>
                </a:moveTo>
                <a:lnTo>
                  <a:pt x="578" y="90"/>
                </a:lnTo>
                <a:lnTo>
                  <a:pt x="568" y="174"/>
                </a:lnTo>
                <a:lnTo>
                  <a:pt x="552" y="252"/>
                </a:lnTo>
                <a:lnTo>
                  <a:pt x="526" y="324"/>
                </a:lnTo>
                <a:lnTo>
                  <a:pt x="494" y="390"/>
                </a:lnTo>
                <a:lnTo>
                  <a:pt x="452" y="450"/>
                </a:lnTo>
                <a:lnTo>
                  <a:pt x="402" y="508"/>
                </a:lnTo>
                <a:lnTo>
                  <a:pt x="342" y="560"/>
                </a:lnTo>
                <a:lnTo>
                  <a:pt x="270" y="610"/>
                </a:lnTo>
                <a:lnTo>
                  <a:pt x="188" y="656"/>
                </a:lnTo>
                <a:lnTo>
                  <a:pt x="188" y="798"/>
                </a:lnTo>
                <a:lnTo>
                  <a:pt x="0" y="514"/>
                </a:lnTo>
                <a:lnTo>
                  <a:pt x="188" y="230"/>
                </a:lnTo>
                <a:lnTo>
                  <a:pt x="188" y="372"/>
                </a:lnTo>
                <a:lnTo>
                  <a:pt x="224" y="368"/>
                </a:lnTo>
                <a:lnTo>
                  <a:pt x="264" y="356"/>
                </a:lnTo>
                <a:lnTo>
                  <a:pt x="306" y="336"/>
                </a:lnTo>
                <a:lnTo>
                  <a:pt x="348" y="310"/>
                </a:lnTo>
                <a:lnTo>
                  <a:pt x="392" y="280"/>
                </a:lnTo>
                <a:lnTo>
                  <a:pt x="432" y="246"/>
                </a:lnTo>
                <a:lnTo>
                  <a:pt x="472" y="208"/>
                </a:lnTo>
                <a:lnTo>
                  <a:pt x="506" y="166"/>
                </a:lnTo>
                <a:lnTo>
                  <a:pt x="536" y="124"/>
                </a:lnTo>
                <a:lnTo>
                  <a:pt x="558" y="82"/>
                </a:lnTo>
                <a:lnTo>
                  <a:pt x="574" y="40"/>
                </a:lnTo>
                <a:lnTo>
                  <a:pt x="578" y="0"/>
                </a:lnTo>
                <a:lnTo>
                  <a:pt x="580" y="0"/>
                </a:lnTo>
                <a:close/>
              </a:path>
            </a:pathLst>
          </a:custGeom>
          <a:ln/>
        </p:spPr>
        <p:style>
          <a:lnRef idx="3">
            <a:schemeClr val="lt1"/>
          </a:lnRef>
          <a:fillRef idx="1">
            <a:schemeClr val="accent6"/>
          </a:fillRef>
          <a:effectRef idx="1">
            <a:schemeClr val="accent6"/>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4167359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wipe(down)">
                                      <p:cBhvr>
                                        <p:cTn id="13" dur="500"/>
                                        <p:tgtEl>
                                          <p:spTgt spid="25"/>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down)">
                                      <p:cBhvr>
                                        <p:cTn id="16" dur="500"/>
                                        <p:tgtEl>
                                          <p:spTgt spid="4"/>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wipe(down)">
                                      <p:cBhvr>
                                        <p:cTn id="19"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p:bldP spid="4"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FF8DE"/>
        </a:solidFill>
        <a:effectLst/>
      </p:bgPr>
    </p:bg>
    <p:spTree>
      <p:nvGrpSpPr>
        <p:cNvPr id="1" name=""/>
        <p:cNvGrpSpPr/>
        <p:nvPr/>
      </p:nvGrpSpPr>
      <p:grpSpPr>
        <a:xfrm>
          <a:off x="0" y="0"/>
          <a:ext cx="0" cy="0"/>
          <a:chOff x="0" y="0"/>
          <a:chExt cx="0" cy="0"/>
        </a:xfrm>
      </p:grpSpPr>
      <p:sp>
        <p:nvSpPr>
          <p:cNvPr id="2" name="Freeform 2"/>
          <p:cNvSpPr/>
          <p:nvPr/>
        </p:nvSpPr>
        <p:spPr>
          <a:xfrm>
            <a:off x="304800" y="4121335"/>
            <a:ext cx="4877306" cy="6149336"/>
          </a:xfrm>
          <a:custGeom>
            <a:avLst/>
            <a:gdLst/>
            <a:ahLst/>
            <a:cxnLst/>
            <a:rect l="l" t="t" r="r" b="b"/>
            <a:pathLst>
              <a:path w="7381948" h="9806936">
                <a:moveTo>
                  <a:pt x="0" y="0"/>
                </a:moveTo>
                <a:lnTo>
                  <a:pt x="7381948" y="0"/>
                </a:lnTo>
                <a:lnTo>
                  <a:pt x="7381948" y="9806936"/>
                </a:lnTo>
                <a:lnTo>
                  <a:pt x="0" y="980693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nvGrpSpPr>
          <p:cNvPr id="21" name="Group 20">
            <a:extLst>
              <a:ext uri="{FF2B5EF4-FFF2-40B4-BE49-F238E27FC236}">
                <a16:creationId xmlns:a16="http://schemas.microsoft.com/office/drawing/2014/main" id="{18245F60-24C4-7A8D-274D-CE491ED2AEB0}"/>
              </a:ext>
            </a:extLst>
          </p:cNvPr>
          <p:cNvGrpSpPr/>
          <p:nvPr/>
        </p:nvGrpSpPr>
        <p:grpSpPr>
          <a:xfrm>
            <a:off x="3733800" y="723900"/>
            <a:ext cx="13258800" cy="2819400"/>
            <a:chOff x="7596554" y="2268721"/>
            <a:chExt cx="3908808" cy="2259412"/>
          </a:xfrm>
        </p:grpSpPr>
        <p:sp>
          <p:nvSpPr>
            <p:cNvPr id="22" name="Rounded Rectangle 10">
              <a:extLst>
                <a:ext uri="{FF2B5EF4-FFF2-40B4-BE49-F238E27FC236}">
                  <a16:creationId xmlns:a16="http://schemas.microsoft.com/office/drawing/2014/main" id="{35850ACE-760F-2022-563D-E12AC8FAA81C}"/>
                </a:ext>
              </a:extLst>
            </p:cNvPr>
            <p:cNvSpPr/>
            <p:nvPr/>
          </p:nvSpPr>
          <p:spPr>
            <a:xfrm>
              <a:off x="7596554" y="2268721"/>
              <a:ext cx="3908808" cy="2259412"/>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23" name="TextBox 22">
              <a:extLst>
                <a:ext uri="{FF2B5EF4-FFF2-40B4-BE49-F238E27FC236}">
                  <a16:creationId xmlns:a16="http://schemas.microsoft.com/office/drawing/2014/main" id="{3F0B2A82-3DA8-0059-FC46-45127718D6C4}"/>
                </a:ext>
              </a:extLst>
            </p:cNvPr>
            <p:cNvSpPr txBox="1"/>
            <p:nvPr/>
          </p:nvSpPr>
          <p:spPr>
            <a:xfrm>
              <a:off x="7619018" y="2268721"/>
              <a:ext cx="3751071" cy="2139604"/>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4. Đề xuất thêm một số biện pháp phòng chống, chảy, nổ, ô nhiễm môi trường khi sử dụng chất đốt.</a:t>
              </a:r>
            </a:p>
          </p:txBody>
        </p:sp>
      </p:grpSp>
      <p:sp>
        <p:nvSpPr>
          <p:cNvPr id="25" name="Freeform 5">
            <a:extLst>
              <a:ext uri="{FF2B5EF4-FFF2-40B4-BE49-F238E27FC236}">
                <a16:creationId xmlns:a16="http://schemas.microsoft.com/office/drawing/2014/main" id="{0597F165-B2D8-072D-5B3F-8986D20AF489}"/>
              </a:ext>
            </a:extLst>
          </p:cNvPr>
          <p:cNvSpPr/>
          <p:nvPr/>
        </p:nvSpPr>
        <p:spPr>
          <a:xfrm>
            <a:off x="5410200" y="4762500"/>
            <a:ext cx="12344400" cy="4953000"/>
          </a:xfrm>
          <a:custGeom>
            <a:avLst/>
            <a:gdLst/>
            <a:ahLst/>
            <a:cxnLst/>
            <a:rect l="l" t="t" r="r" b="b"/>
            <a:pathLst>
              <a:path w="9411714" h="2800263">
                <a:moveTo>
                  <a:pt x="0" y="0"/>
                </a:moveTo>
                <a:lnTo>
                  <a:pt x="9411714" y="0"/>
                </a:lnTo>
                <a:lnTo>
                  <a:pt x="9411714" y="2800263"/>
                </a:lnTo>
                <a:lnTo>
                  <a:pt x="0" y="280026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6" name="TextBox 8">
            <a:extLst>
              <a:ext uri="{FF2B5EF4-FFF2-40B4-BE49-F238E27FC236}">
                <a16:creationId xmlns:a16="http://schemas.microsoft.com/office/drawing/2014/main" id="{F0C3A590-68DF-5FEF-DC4C-4B10B78062A0}"/>
              </a:ext>
            </a:extLst>
          </p:cNvPr>
          <p:cNvSpPr txBox="1"/>
          <p:nvPr/>
        </p:nvSpPr>
        <p:spPr>
          <a:xfrm>
            <a:off x="5791200" y="5219700"/>
            <a:ext cx="11582400" cy="3693319"/>
          </a:xfrm>
          <a:prstGeom prst="rect">
            <a:avLst/>
          </a:prstGeom>
        </p:spPr>
        <p:txBody>
          <a:bodyPr wrap="square" lIns="0" tIns="0" rIns="0" bIns="0" rtlCol="0" anchor="t">
            <a:spAutoFit/>
          </a:bodyPr>
          <a:lstStyle/>
          <a:p>
            <a:pPr lvl="0" algn="just"/>
            <a:r>
              <a:rPr lang="vi-VN" sz="4000" dirty="0">
                <a:solidFill>
                  <a:srgbClr val="FFFFFF"/>
                </a:solidFill>
                <a:latin typeface="Cambria" panose="02040503050406030204" pitchFamily="18" charset="0"/>
                <a:ea typeface="Cambria" panose="02040503050406030204" pitchFamily="18" charset="0"/>
                <a:cs typeface="Glacial Indifference"/>
                <a:sym typeface="Glacial Indifference"/>
              </a:rPr>
              <a:t>- Thường xuyên kiểm tra hệ thống sử dụng chất đốt theo định kì.</a:t>
            </a:r>
          </a:p>
          <a:p>
            <a:pPr lvl="0" algn="just"/>
            <a:r>
              <a:rPr lang="vi-VN" sz="4000" dirty="0">
                <a:solidFill>
                  <a:srgbClr val="FFFFFF"/>
                </a:solidFill>
                <a:latin typeface="Cambria" panose="02040503050406030204" pitchFamily="18" charset="0"/>
                <a:ea typeface="Cambria" panose="02040503050406030204" pitchFamily="18" charset="0"/>
                <a:cs typeface="Glacial Indifference"/>
                <a:sym typeface="Glacial Indifference"/>
              </a:rPr>
              <a:t>- Nhắc nhở mọi người trong gia đình về an toàn, cẩn thận khi sử dụng chất đốt.</a:t>
            </a:r>
          </a:p>
          <a:p>
            <a:pPr lvl="0" algn="just"/>
            <a:r>
              <a:rPr lang="vi-VN" sz="4000" dirty="0">
                <a:solidFill>
                  <a:srgbClr val="FFFFFF"/>
                </a:solidFill>
                <a:latin typeface="Cambria" panose="02040503050406030204" pitchFamily="18" charset="0"/>
                <a:ea typeface="Cambria" panose="02040503050406030204" pitchFamily="18" charset="0"/>
                <a:cs typeface="Glacial Indifference"/>
                <a:sym typeface="Glacial Indifference"/>
              </a:rPr>
              <a:t>- Tuyên truyền, vận động để nâng cao ý thức sử dụng phương tiện công cộng.</a:t>
            </a:r>
            <a:endParaRPr kumimoji="0" lang="en-US" sz="4000" b="0"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Glacial Indifference"/>
              <a:sym typeface="Glacial Indifference"/>
            </a:endParaRPr>
          </a:p>
        </p:txBody>
      </p:sp>
      <p:sp>
        <p:nvSpPr>
          <p:cNvPr id="4" name="Freeform 9">
            <a:extLst>
              <a:ext uri="{FF2B5EF4-FFF2-40B4-BE49-F238E27FC236}">
                <a16:creationId xmlns:a16="http://schemas.microsoft.com/office/drawing/2014/main" id="{91EF5D2D-6B10-DACB-7B36-134181FE0D00}"/>
              </a:ext>
            </a:extLst>
          </p:cNvPr>
          <p:cNvSpPr>
            <a:spLocks/>
          </p:cNvSpPr>
          <p:nvPr/>
        </p:nvSpPr>
        <p:spPr bwMode="gray">
          <a:xfrm rot="1198535" flipH="1">
            <a:off x="3706473" y="3741687"/>
            <a:ext cx="1873166" cy="1508228"/>
          </a:xfrm>
          <a:custGeom>
            <a:avLst/>
            <a:gdLst>
              <a:gd name="T0" fmla="*/ 580 w 580"/>
              <a:gd name="T1" fmla="*/ 0 h 798"/>
              <a:gd name="T2" fmla="*/ 578 w 580"/>
              <a:gd name="T3" fmla="*/ 90 h 798"/>
              <a:gd name="T4" fmla="*/ 568 w 580"/>
              <a:gd name="T5" fmla="*/ 174 h 798"/>
              <a:gd name="T6" fmla="*/ 552 w 580"/>
              <a:gd name="T7" fmla="*/ 252 h 798"/>
              <a:gd name="T8" fmla="*/ 526 w 580"/>
              <a:gd name="T9" fmla="*/ 324 h 798"/>
              <a:gd name="T10" fmla="*/ 494 w 580"/>
              <a:gd name="T11" fmla="*/ 390 h 798"/>
              <a:gd name="T12" fmla="*/ 452 w 580"/>
              <a:gd name="T13" fmla="*/ 450 h 798"/>
              <a:gd name="T14" fmla="*/ 402 w 580"/>
              <a:gd name="T15" fmla="*/ 508 h 798"/>
              <a:gd name="T16" fmla="*/ 342 w 580"/>
              <a:gd name="T17" fmla="*/ 560 h 798"/>
              <a:gd name="T18" fmla="*/ 270 w 580"/>
              <a:gd name="T19" fmla="*/ 610 h 798"/>
              <a:gd name="T20" fmla="*/ 188 w 580"/>
              <a:gd name="T21" fmla="*/ 656 h 798"/>
              <a:gd name="T22" fmla="*/ 188 w 580"/>
              <a:gd name="T23" fmla="*/ 798 h 798"/>
              <a:gd name="T24" fmla="*/ 0 w 580"/>
              <a:gd name="T25" fmla="*/ 514 h 798"/>
              <a:gd name="T26" fmla="*/ 188 w 580"/>
              <a:gd name="T27" fmla="*/ 230 h 798"/>
              <a:gd name="T28" fmla="*/ 188 w 580"/>
              <a:gd name="T29" fmla="*/ 372 h 798"/>
              <a:gd name="T30" fmla="*/ 224 w 580"/>
              <a:gd name="T31" fmla="*/ 368 h 798"/>
              <a:gd name="T32" fmla="*/ 264 w 580"/>
              <a:gd name="T33" fmla="*/ 356 h 798"/>
              <a:gd name="T34" fmla="*/ 306 w 580"/>
              <a:gd name="T35" fmla="*/ 336 h 798"/>
              <a:gd name="T36" fmla="*/ 348 w 580"/>
              <a:gd name="T37" fmla="*/ 310 h 798"/>
              <a:gd name="T38" fmla="*/ 392 w 580"/>
              <a:gd name="T39" fmla="*/ 280 h 798"/>
              <a:gd name="T40" fmla="*/ 432 w 580"/>
              <a:gd name="T41" fmla="*/ 246 h 798"/>
              <a:gd name="T42" fmla="*/ 472 w 580"/>
              <a:gd name="T43" fmla="*/ 208 h 798"/>
              <a:gd name="T44" fmla="*/ 506 w 580"/>
              <a:gd name="T45" fmla="*/ 166 h 798"/>
              <a:gd name="T46" fmla="*/ 536 w 580"/>
              <a:gd name="T47" fmla="*/ 124 h 798"/>
              <a:gd name="T48" fmla="*/ 558 w 580"/>
              <a:gd name="T49" fmla="*/ 82 h 798"/>
              <a:gd name="T50" fmla="*/ 574 w 580"/>
              <a:gd name="T51" fmla="*/ 40 h 798"/>
              <a:gd name="T52" fmla="*/ 578 w 580"/>
              <a:gd name="T53" fmla="*/ 0 h 798"/>
              <a:gd name="T54" fmla="*/ 580 w 580"/>
              <a:gd name="T55" fmla="*/ 0 h 7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80" h="798">
                <a:moveTo>
                  <a:pt x="580" y="0"/>
                </a:moveTo>
                <a:lnTo>
                  <a:pt x="578" y="90"/>
                </a:lnTo>
                <a:lnTo>
                  <a:pt x="568" y="174"/>
                </a:lnTo>
                <a:lnTo>
                  <a:pt x="552" y="252"/>
                </a:lnTo>
                <a:lnTo>
                  <a:pt x="526" y="324"/>
                </a:lnTo>
                <a:lnTo>
                  <a:pt x="494" y="390"/>
                </a:lnTo>
                <a:lnTo>
                  <a:pt x="452" y="450"/>
                </a:lnTo>
                <a:lnTo>
                  <a:pt x="402" y="508"/>
                </a:lnTo>
                <a:lnTo>
                  <a:pt x="342" y="560"/>
                </a:lnTo>
                <a:lnTo>
                  <a:pt x="270" y="610"/>
                </a:lnTo>
                <a:lnTo>
                  <a:pt x="188" y="656"/>
                </a:lnTo>
                <a:lnTo>
                  <a:pt x="188" y="798"/>
                </a:lnTo>
                <a:lnTo>
                  <a:pt x="0" y="514"/>
                </a:lnTo>
                <a:lnTo>
                  <a:pt x="188" y="230"/>
                </a:lnTo>
                <a:lnTo>
                  <a:pt x="188" y="372"/>
                </a:lnTo>
                <a:lnTo>
                  <a:pt x="224" y="368"/>
                </a:lnTo>
                <a:lnTo>
                  <a:pt x="264" y="356"/>
                </a:lnTo>
                <a:lnTo>
                  <a:pt x="306" y="336"/>
                </a:lnTo>
                <a:lnTo>
                  <a:pt x="348" y="310"/>
                </a:lnTo>
                <a:lnTo>
                  <a:pt x="392" y="280"/>
                </a:lnTo>
                <a:lnTo>
                  <a:pt x="432" y="246"/>
                </a:lnTo>
                <a:lnTo>
                  <a:pt x="472" y="208"/>
                </a:lnTo>
                <a:lnTo>
                  <a:pt x="506" y="166"/>
                </a:lnTo>
                <a:lnTo>
                  <a:pt x="536" y="124"/>
                </a:lnTo>
                <a:lnTo>
                  <a:pt x="558" y="82"/>
                </a:lnTo>
                <a:lnTo>
                  <a:pt x="574" y="40"/>
                </a:lnTo>
                <a:lnTo>
                  <a:pt x="578" y="0"/>
                </a:lnTo>
                <a:lnTo>
                  <a:pt x="580" y="0"/>
                </a:lnTo>
                <a:close/>
              </a:path>
            </a:pathLst>
          </a:custGeom>
          <a:ln/>
        </p:spPr>
        <p:style>
          <a:lnRef idx="3">
            <a:schemeClr val="lt1"/>
          </a:lnRef>
          <a:fillRef idx="1">
            <a:schemeClr val="accent6"/>
          </a:fillRef>
          <a:effectRef idx="1">
            <a:schemeClr val="accent6"/>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257774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wipe(down)">
                                      <p:cBhvr>
                                        <p:cTn id="13" dur="500"/>
                                        <p:tgtEl>
                                          <p:spTgt spid="25"/>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down)">
                                      <p:cBhvr>
                                        <p:cTn id="16" dur="500"/>
                                        <p:tgtEl>
                                          <p:spTgt spid="4"/>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wipe(down)">
                                      <p:cBhvr>
                                        <p:cTn id="19"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p:bldP spid="4"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FF8DE"/>
        </a:solidFill>
        <a:effectLst/>
      </p:bgPr>
    </p:bg>
    <p:spTree>
      <p:nvGrpSpPr>
        <p:cNvPr id="1" name=""/>
        <p:cNvGrpSpPr/>
        <p:nvPr/>
      </p:nvGrpSpPr>
      <p:grpSpPr>
        <a:xfrm>
          <a:off x="0" y="0"/>
          <a:ext cx="0" cy="0"/>
          <a:chOff x="0" y="0"/>
          <a:chExt cx="0" cy="0"/>
        </a:xfrm>
      </p:grpSpPr>
      <p:sp>
        <p:nvSpPr>
          <p:cNvPr id="2" name="Freeform 2"/>
          <p:cNvSpPr/>
          <p:nvPr/>
        </p:nvSpPr>
        <p:spPr>
          <a:xfrm>
            <a:off x="8785064" y="348555"/>
            <a:ext cx="10509576" cy="10452251"/>
          </a:xfrm>
          <a:custGeom>
            <a:avLst/>
            <a:gdLst/>
            <a:ahLst/>
            <a:cxnLst/>
            <a:rect l="l" t="t" r="r" b="b"/>
            <a:pathLst>
              <a:path w="10509576" h="10452251">
                <a:moveTo>
                  <a:pt x="0" y="0"/>
                </a:moveTo>
                <a:lnTo>
                  <a:pt x="10509576" y="0"/>
                </a:lnTo>
                <a:lnTo>
                  <a:pt x="10509576" y="10452251"/>
                </a:lnTo>
                <a:lnTo>
                  <a:pt x="0" y="10452251"/>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rot="726921">
            <a:off x="11055714" y="1608370"/>
            <a:ext cx="665979" cy="634496"/>
          </a:xfrm>
          <a:custGeom>
            <a:avLst/>
            <a:gdLst/>
            <a:ahLst/>
            <a:cxnLst/>
            <a:rect l="l" t="t" r="r" b="b"/>
            <a:pathLst>
              <a:path w="665979" h="634496">
                <a:moveTo>
                  <a:pt x="0" y="0"/>
                </a:moveTo>
                <a:lnTo>
                  <a:pt x="665979" y="0"/>
                </a:lnTo>
                <a:lnTo>
                  <a:pt x="665979" y="634496"/>
                </a:lnTo>
                <a:lnTo>
                  <a:pt x="0" y="634496"/>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rot="726921">
            <a:off x="10428087" y="1071415"/>
            <a:ext cx="452824" cy="431418"/>
          </a:xfrm>
          <a:custGeom>
            <a:avLst/>
            <a:gdLst/>
            <a:ahLst/>
            <a:cxnLst/>
            <a:rect l="l" t="t" r="r" b="b"/>
            <a:pathLst>
              <a:path w="452824" h="431418">
                <a:moveTo>
                  <a:pt x="0" y="0"/>
                </a:moveTo>
                <a:lnTo>
                  <a:pt x="452824" y="0"/>
                </a:lnTo>
                <a:lnTo>
                  <a:pt x="452824" y="431418"/>
                </a:lnTo>
                <a:lnTo>
                  <a:pt x="0" y="43141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7" name="Picture 6" descr="A yellow letters on a black background&#10;&#10;Description automatically generated">
            <a:extLst>
              <a:ext uri="{FF2B5EF4-FFF2-40B4-BE49-F238E27FC236}">
                <a16:creationId xmlns:a16="http://schemas.microsoft.com/office/drawing/2014/main" id="{357A229D-21CC-0F97-9867-2A10AFFF0D5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66800" y="2019300"/>
            <a:ext cx="9753600" cy="3238500"/>
          </a:xfrm>
          <a:prstGeom prst="rect">
            <a:avLst/>
          </a:prstGeom>
        </p:spPr>
      </p:pic>
    </p:spTree>
    <p:extLst>
      <p:ext uri="{BB962C8B-B14F-4D97-AF65-F5344CB8AC3E}">
        <p14:creationId xmlns:p14="http://schemas.microsoft.com/office/powerpoint/2010/main" val="2573375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FF8DE"/>
        </a:solidFill>
        <a:effectLst/>
      </p:bgPr>
    </p:bg>
    <p:spTree>
      <p:nvGrpSpPr>
        <p:cNvPr id="1" name=""/>
        <p:cNvGrpSpPr/>
        <p:nvPr/>
      </p:nvGrpSpPr>
      <p:grpSpPr>
        <a:xfrm>
          <a:off x="0" y="0"/>
          <a:ext cx="0" cy="0"/>
          <a:chOff x="0" y="0"/>
          <a:chExt cx="0" cy="0"/>
        </a:xfrm>
      </p:grpSpPr>
      <p:sp>
        <p:nvSpPr>
          <p:cNvPr id="14" name="矩形: 圆角 1">
            <a:extLst>
              <a:ext uri="{FF2B5EF4-FFF2-40B4-BE49-F238E27FC236}">
                <a16:creationId xmlns:a16="http://schemas.microsoft.com/office/drawing/2014/main" id="{70DB7572-1694-635F-F5AA-5156D550940B}"/>
              </a:ext>
            </a:extLst>
          </p:cNvPr>
          <p:cNvSpPr/>
          <p:nvPr/>
        </p:nvSpPr>
        <p:spPr>
          <a:xfrm>
            <a:off x="845820" y="304800"/>
            <a:ext cx="16596360" cy="9022080"/>
          </a:xfrm>
          <a:prstGeom prst="round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zh-CN" altLang="en-US" sz="2700" b="0" i="0" u="none" strike="noStrike" kern="1200" cap="none" spc="0" normalizeH="0" baseline="0" noProof="0">
              <a:ln>
                <a:noFill/>
              </a:ln>
              <a:solidFill>
                <a:prstClr val="white"/>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pic>
        <p:nvPicPr>
          <p:cNvPr id="4" name="Picture 3">
            <a:extLst>
              <a:ext uri="{FF2B5EF4-FFF2-40B4-BE49-F238E27FC236}">
                <a16:creationId xmlns:a16="http://schemas.microsoft.com/office/drawing/2014/main" id="{20C633A0-40E4-5756-E202-21F40B30CA52}"/>
              </a:ext>
            </a:extLst>
          </p:cNvPr>
          <p:cNvPicPr>
            <a:picLocks noChangeAspect="1"/>
          </p:cNvPicPr>
          <p:nvPr/>
        </p:nvPicPr>
        <p:blipFill>
          <a:blip r:embed="rId2"/>
          <a:stretch>
            <a:fillRect/>
          </a:stretch>
        </p:blipFill>
        <p:spPr>
          <a:xfrm>
            <a:off x="2895600" y="1333500"/>
            <a:ext cx="12039600" cy="6696799"/>
          </a:xfrm>
          <a:prstGeom prst="rect">
            <a:avLst/>
          </a:prstGeom>
        </p:spPr>
      </p:pic>
    </p:spTree>
    <p:extLst>
      <p:ext uri="{BB962C8B-B14F-4D97-AF65-F5344CB8AC3E}">
        <p14:creationId xmlns:p14="http://schemas.microsoft.com/office/powerpoint/2010/main" val="41434403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FF8DE"/>
        </a:solidFill>
        <a:effectLst/>
      </p:bgPr>
    </p:bg>
    <p:spTree>
      <p:nvGrpSpPr>
        <p:cNvPr id="1" name=""/>
        <p:cNvGrpSpPr/>
        <p:nvPr/>
      </p:nvGrpSpPr>
      <p:grpSpPr>
        <a:xfrm>
          <a:off x="0" y="0"/>
          <a:ext cx="0" cy="0"/>
          <a:chOff x="0" y="0"/>
          <a:chExt cx="0" cy="0"/>
        </a:xfrm>
      </p:grpSpPr>
      <p:sp>
        <p:nvSpPr>
          <p:cNvPr id="14" name="矩形: 圆角 1">
            <a:extLst>
              <a:ext uri="{FF2B5EF4-FFF2-40B4-BE49-F238E27FC236}">
                <a16:creationId xmlns:a16="http://schemas.microsoft.com/office/drawing/2014/main" id="{70DB7572-1694-635F-F5AA-5156D550940B}"/>
              </a:ext>
            </a:extLst>
          </p:cNvPr>
          <p:cNvSpPr/>
          <p:nvPr/>
        </p:nvSpPr>
        <p:spPr>
          <a:xfrm>
            <a:off x="381000" y="304800"/>
            <a:ext cx="17061180" cy="9022080"/>
          </a:xfrm>
          <a:prstGeom prst="round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zh-CN" altLang="en-US" sz="2700" b="0" i="0" u="none" strike="noStrike" kern="1200" cap="none" spc="0" normalizeH="0" baseline="0" noProof="0">
              <a:ln>
                <a:noFill/>
              </a:ln>
              <a:solidFill>
                <a:prstClr val="white"/>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5" name="Rectangle 4">
            <a:extLst>
              <a:ext uri="{FF2B5EF4-FFF2-40B4-BE49-F238E27FC236}">
                <a16:creationId xmlns:a16="http://schemas.microsoft.com/office/drawing/2014/main" id="{5B6D4AF0-BFBB-567C-C0A5-D67BCB28ACB7}"/>
              </a:ext>
            </a:extLst>
          </p:cNvPr>
          <p:cNvSpPr/>
          <p:nvPr/>
        </p:nvSpPr>
        <p:spPr>
          <a:xfrm>
            <a:off x="8458200" y="1257300"/>
            <a:ext cx="9220200" cy="1938992"/>
          </a:xfrm>
          <a:prstGeom prst="rect">
            <a:avLst/>
          </a:prstGeom>
        </p:spPr>
        <p:style>
          <a:lnRef idx="3">
            <a:schemeClr val="lt1"/>
          </a:lnRef>
          <a:fillRef idx="1">
            <a:schemeClr val="accent6"/>
          </a:fillRef>
          <a:effectRef idx="1">
            <a:schemeClr val="accent6"/>
          </a:effectRef>
          <a:fontRef idx="minor">
            <a:schemeClr val="lt1"/>
          </a:fontRef>
        </p:style>
        <p:txBody>
          <a:bodyPr wrap="square">
            <a:spAutoFit/>
          </a:bodyPr>
          <a:lstStyle/>
          <a:p>
            <a:pPr lvl="0" algn="just"/>
            <a:r>
              <a:rPr lang="vi-VN" sz="4000" b="1" dirty="0">
                <a:solidFill>
                  <a:prstClr val="black"/>
                </a:solidFill>
                <a:cs typeface="Arial" panose="020B0604020202020204" pitchFamily="34" charset="0"/>
              </a:rPr>
              <a:t>Ưu điểm: </a:t>
            </a:r>
            <a:r>
              <a:rPr lang="vi-VN" sz="4000" dirty="0">
                <a:solidFill>
                  <a:prstClr val="black"/>
                </a:solidFill>
                <a:cs typeface="Arial" panose="020B0604020202020204" pitchFamily="34" charset="0"/>
              </a:rPr>
              <a:t>Giúp che khói, bảo vệ bộ đội khỏi bị máy bay địch phát hiện, tiết kiệm nhiên liệu, nấu ăn nhanh hơn</a:t>
            </a:r>
            <a:r>
              <a:rPr lang="en-US" sz="4000" dirty="0">
                <a:solidFill>
                  <a:prstClr val="black"/>
                </a:solidFill>
                <a:cs typeface="Arial" panose="020B0604020202020204" pitchFamily="34" charset="0"/>
              </a:rPr>
              <a:t>.</a:t>
            </a:r>
            <a:endParaRPr kumimoji="0" lang="en-US" sz="4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pic>
        <p:nvPicPr>
          <p:cNvPr id="2050" name="Picture 2" descr="Bếp Hoàng Cầm - huyền thoại ra đời từ Chiến dịch Hòa Bình">
            <a:extLst>
              <a:ext uri="{FF2B5EF4-FFF2-40B4-BE49-F238E27FC236}">
                <a16:creationId xmlns:a16="http://schemas.microsoft.com/office/drawing/2014/main" id="{EEFFF370-ABD6-1390-188C-C82C7610B32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3162300"/>
            <a:ext cx="6791864" cy="449961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C431C284-8969-9BD1-AFB8-EE7F1C42BC9E}"/>
              </a:ext>
            </a:extLst>
          </p:cNvPr>
          <p:cNvSpPr/>
          <p:nvPr/>
        </p:nvSpPr>
        <p:spPr>
          <a:xfrm>
            <a:off x="8458200" y="3848100"/>
            <a:ext cx="9220200" cy="5632311"/>
          </a:xfrm>
          <a:prstGeom prst="rect">
            <a:avLst/>
          </a:prstGeom>
        </p:spPr>
        <p:style>
          <a:lnRef idx="3">
            <a:schemeClr val="lt1"/>
          </a:lnRef>
          <a:fillRef idx="1">
            <a:schemeClr val="accent6"/>
          </a:fillRef>
          <a:effectRef idx="1">
            <a:schemeClr val="accent6"/>
          </a:effectRef>
          <a:fontRef idx="minor">
            <a:schemeClr val="lt1"/>
          </a:fontRef>
        </p:style>
        <p:txBody>
          <a:bodyPr wrap="square">
            <a:spAutoFit/>
          </a:bodyPr>
          <a:lstStyle/>
          <a:p>
            <a:pPr lvl="0" algn="just"/>
            <a:r>
              <a:rPr lang="vi-VN" sz="4000" b="1" dirty="0">
                <a:solidFill>
                  <a:prstClr val="black"/>
                </a:solidFill>
                <a:cs typeface="Arial" panose="020B0604020202020204" pitchFamily="34" charset="0"/>
              </a:rPr>
              <a:t>Ý nghĩa: </a:t>
            </a:r>
            <a:r>
              <a:rPr lang="vi-VN" sz="4000" dirty="0">
                <a:solidFill>
                  <a:prstClr val="black"/>
                </a:solidFill>
                <a:cs typeface="Arial" panose="020B0604020202020204" pitchFamily="34" charset="0"/>
              </a:rPr>
              <a:t>Bếp Hoàng Cầm là một sáng tạo độc đáo và có ý nghĩa quan trọng trong chiến tranh. Loại bếp này đã góp phần bảo vệ tính mạng của bộ đội và giúp họ hoàn thành nhiệm vụ chiến đấu. Bếp Hoàng Cầm là một biểu tượng cho sự sáng tạo, trí tuệ và tinh thần dũng cảm của người Việt Nam trong chiến tranh.</a:t>
            </a:r>
            <a:endParaRPr kumimoji="0" lang="en-US" sz="400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525305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FF8DE"/>
        </a:solidFill>
        <a:effectLst/>
      </p:bgPr>
    </p:bg>
    <p:spTree>
      <p:nvGrpSpPr>
        <p:cNvPr id="1" name=""/>
        <p:cNvGrpSpPr/>
        <p:nvPr/>
      </p:nvGrpSpPr>
      <p:grpSpPr>
        <a:xfrm>
          <a:off x="0" y="0"/>
          <a:ext cx="0" cy="0"/>
          <a:chOff x="0" y="0"/>
          <a:chExt cx="0" cy="0"/>
        </a:xfrm>
      </p:grpSpPr>
      <p:sp>
        <p:nvSpPr>
          <p:cNvPr id="2" name="Freeform 2"/>
          <p:cNvSpPr/>
          <p:nvPr/>
        </p:nvSpPr>
        <p:spPr>
          <a:xfrm>
            <a:off x="304800" y="4121335"/>
            <a:ext cx="4877306" cy="6149336"/>
          </a:xfrm>
          <a:custGeom>
            <a:avLst/>
            <a:gdLst/>
            <a:ahLst/>
            <a:cxnLst/>
            <a:rect l="l" t="t" r="r" b="b"/>
            <a:pathLst>
              <a:path w="7381948" h="9806936">
                <a:moveTo>
                  <a:pt x="0" y="0"/>
                </a:moveTo>
                <a:lnTo>
                  <a:pt x="7381948" y="0"/>
                </a:lnTo>
                <a:lnTo>
                  <a:pt x="7381948" y="9806936"/>
                </a:lnTo>
                <a:lnTo>
                  <a:pt x="0" y="980693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nvGrpSpPr>
          <p:cNvPr id="21" name="Group 20">
            <a:extLst>
              <a:ext uri="{FF2B5EF4-FFF2-40B4-BE49-F238E27FC236}">
                <a16:creationId xmlns:a16="http://schemas.microsoft.com/office/drawing/2014/main" id="{18245F60-24C4-7A8D-274D-CE491ED2AEB0}"/>
              </a:ext>
            </a:extLst>
          </p:cNvPr>
          <p:cNvGrpSpPr/>
          <p:nvPr/>
        </p:nvGrpSpPr>
        <p:grpSpPr>
          <a:xfrm>
            <a:off x="3657600" y="495300"/>
            <a:ext cx="13258800" cy="3279498"/>
            <a:chOff x="7596554" y="2268721"/>
            <a:chExt cx="3908808" cy="2729840"/>
          </a:xfrm>
        </p:grpSpPr>
        <p:sp>
          <p:nvSpPr>
            <p:cNvPr id="22" name="Rounded Rectangle 10">
              <a:extLst>
                <a:ext uri="{FF2B5EF4-FFF2-40B4-BE49-F238E27FC236}">
                  <a16:creationId xmlns:a16="http://schemas.microsoft.com/office/drawing/2014/main" id="{35850ACE-760F-2022-563D-E12AC8FAA81C}"/>
                </a:ext>
              </a:extLst>
            </p:cNvPr>
            <p:cNvSpPr/>
            <p:nvPr/>
          </p:nvSpPr>
          <p:spPr>
            <a:xfrm>
              <a:off x="7596554" y="2268721"/>
              <a:ext cx="3908808" cy="2259412"/>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23" name="TextBox 22">
              <a:extLst>
                <a:ext uri="{FF2B5EF4-FFF2-40B4-BE49-F238E27FC236}">
                  <a16:creationId xmlns:a16="http://schemas.microsoft.com/office/drawing/2014/main" id="{3F0B2A82-3DA8-0059-FC46-45127718D6C4}"/>
                </a:ext>
              </a:extLst>
            </p:cNvPr>
            <p:cNvSpPr txBox="1"/>
            <p:nvPr/>
          </p:nvSpPr>
          <p:spPr>
            <a:xfrm>
              <a:off x="7619018" y="2268721"/>
              <a:ext cx="3751071" cy="2729840"/>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Qua bài học này, em biết những nguồn năng lượng chất đốt nào? Con người sử dụng năng lượng chất đốt vào những việc gì?</a:t>
              </a:r>
            </a:p>
          </p:txBody>
        </p:sp>
      </p:grpSp>
      <p:sp>
        <p:nvSpPr>
          <p:cNvPr id="25" name="Freeform 5">
            <a:extLst>
              <a:ext uri="{FF2B5EF4-FFF2-40B4-BE49-F238E27FC236}">
                <a16:creationId xmlns:a16="http://schemas.microsoft.com/office/drawing/2014/main" id="{0597F165-B2D8-072D-5B3F-8986D20AF489}"/>
              </a:ext>
            </a:extLst>
          </p:cNvPr>
          <p:cNvSpPr/>
          <p:nvPr/>
        </p:nvSpPr>
        <p:spPr>
          <a:xfrm>
            <a:off x="5410200" y="4762500"/>
            <a:ext cx="12344400" cy="4953000"/>
          </a:xfrm>
          <a:custGeom>
            <a:avLst/>
            <a:gdLst/>
            <a:ahLst/>
            <a:cxnLst/>
            <a:rect l="l" t="t" r="r" b="b"/>
            <a:pathLst>
              <a:path w="9411714" h="2800263">
                <a:moveTo>
                  <a:pt x="0" y="0"/>
                </a:moveTo>
                <a:lnTo>
                  <a:pt x="9411714" y="0"/>
                </a:lnTo>
                <a:lnTo>
                  <a:pt x="9411714" y="2800263"/>
                </a:lnTo>
                <a:lnTo>
                  <a:pt x="0" y="280026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6" name="TextBox 8">
            <a:extLst>
              <a:ext uri="{FF2B5EF4-FFF2-40B4-BE49-F238E27FC236}">
                <a16:creationId xmlns:a16="http://schemas.microsoft.com/office/drawing/2014/main" id="{F0C3A590-68DF-5FEF-DC4C-4B10B78062A0}"/>
              </a:ext>
            </a:extLst>
          </p:cNvPr>
          <p:cNvSpPr txBox="1"/>
          <p:nvPr/>
        </p:nvSpPr>
        <p:spPr>
          <a:xfrm>
            <a:off x="5715000" y="5219700"/>
            <a:ext cx="11658600" cy="5170646"/>
          </a:xfrm>
          <a:prstGeom prst="rect">
            <a:avLst/>
          </a:prstGeom>
        </p:spPr>
        <p:txBody>
          <a:bodyPr wrap="square" lIns="0" tIns="0" rIns="0" bIns="0" rtlCol="0" anchor="t">
            <a:spAutoFit/>
          </a:bodyPr>
          <a:lstStyle/>
          <a:p>
            <a:pPr marL="685800" lvl="0" indent="-685800" algn="just">
              <a:buFont typeface="Arial" panose="020B0604020202020204" pitchFamily="34" charset="0"/>
              <a:buChar char="•"/>
            </a:pPr>
            <a:r>
              <a:rPr lang="vi-VN" sz="4800" dirty="0">
                <a:solidFill>
                  <a:srgbClr val="FFFFFF"/>
                </a:solidFill>
                <a:latin typeface="Cambria" panose="02040503050406030204" pitchFamily="18" charset="0"/>
                <a:ea typeface="Cambria" panose="02040503050406030204" pitchFamily="18" charset="0"/>
                <a:cs typeface="Glacial Indifference"/>
                <a:sym typeface="Glacial Indifference"/>
              </a:rPr>
              <a:t>Có những nguồn năng lượng chất đốt như củi, ga, xăng, dầu, khí tự nhiên,…</a:t>
            </a:r>
            <a:endParaRPr lang="en-US" sz="4800" dirty="0">
              <a:solidFill>
                <a:srgbClr val="FFFFFF"/>
              </a:solidFill>
              <a:latin typeface="Cambria" panose="02040503050406030204" pitchFamily="18" charset="0"/>
              <a:ea typeface="Cambria" panose="02040503050406030204" pitchFamily="18" charset="0"/>
              <a:cs typeface="Glacial Indifference"/>
              <a:sym typeface="Glacial Indifference"/>
            </a:endParaRPr>
          </a:p>
          <a:p>
            <a:pPr marL="685800" lvl="0" indent="-685800" algn="just">
              <a:buFont typeface="Arial" panose="020B0604020202020204" pitchFamily="34" charset="0"/>
              <a:buChar char="•"/>
            </a:pPr>
            <a:r>
              <a:rPr lang="vi-VN" sz="4800" dirty="0">
                <a:solidFill>
                  <a:srgbClr val="FFFFFF"/>
                </a:solidFill>
                <a:latin typeface="Cambria" panose="02040503050406030204" pitchFamily="18" charset="0"/>
                <a:ea typeface="Cambria" panose="02040503050406030204" pitchFamily="18" charset="0"/>
                <a:cs typeface="Glacial Indifference"/>
                <a:sym typeface="Glacial Indifference"/>
              </a:rPr>
              <a:t>Năng lượng chất đốt được sử dụng để nấu thức ăn, đun nước uống, sưởi ấm, thắp sáng; vận hành một số máy móc, sản xuất điện,...</a:t>
            </a:r>
          </a:p>
          <a:p>
            <a:pPr marL="685800" lvl="0" indent="-685800" algn="just">
              <a:buFont typeface="Arial" panose="020B0604020202020204" pitchFamily="34" charset="0"/>
              <a:buChar char="•"/>
            </a:pPr>
            <a:endParaRPr kumimoji="0" lang="en-US" sz="4800" b="0"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Glacial Indifference"/>
              <a:sym typeface="Glacial Indifference"/>
            </a:endParaRPr>
          </a:p>
        </p:txBody>
      </p:sp>
      <p:sp>
        <p:nvSpPr>
          <p:cNvPr id="4" name="Freeform 9">
            <a:extLst>
              <a:ext uri="{FF2B5EF4-FFF2-40B4-BE49-F238E27FC236}">
                <a16:creationId xmlns:a16="http://schemas.microsoft.com/office/drawing/2014/main" id="{91EF5D2D-6B10-DACB-7B36-134181FE0D00}"/>
              </a:ext>
            </a:extLst>
          </p:cNvPr>
          <p:cNvSpPr>
            <a:spLocks/>
          </p:cNvSpPr>
          <p:nvPr/>
        </p:nvSpPr>
        <p:spPr bwMode="gray">
          <a:xfrm rot="1198535" flipH="1">
            <a:off x="3706473" y="3741687"/>
            <a:ext cx="1873166" cy="1508228"/>
          </a:xfrm>
          <a:custGeom>
            <a:avLst/>
            <a:gdLst>
              <a:gd name="T0" fmla="*/ 580 w 580"/>
              <a:gd name="T1" fmla="*/ 0 h 798"/>
              <a:gd name="T2" fmla="*/ 578 w 580"/>
              <a:gd name="T3" fmla="*/ 90 h 798"/>
              <a:gd name="T4" fmla="*/ 568 w 580"/>
              <a:gd name="T5" fmla="*/ 174 h 798"/>
              <a:gd name="T6" fmla="*/ 552 w 580"/>
              <a:gd name="T7" fmla="*/ 252 h 798"/>
              <a:gd name="T8" fmla="*/ 526 w 580"/>
              <a:gd name="T9" fmla="*/ 324 h 798"/>
              <a:gd name="T10" fmla="*/ 494 w 580"/>
              <a:gd name="T11" fmla="*/ 390 h 798"/>
              <a:gd name="T12" fmla="*/ 452 w 580"/>
              <a:gd name="T13" fmla="*/ 450 h 798"/>
              <a:gd name="T14" fmla="*/ 402 w 580"/>
              <a:gd name="T15" fmla="*/ 508 h 798"/>
              <a:gd name="T16" fmla="*/ 342 w 580"/>
              <a:gd name="T17" fmla="*/ 560 h 798"/>
              <a:gd name="T18" fmla="*/ 270 w 580"/>
              <a:gd name="T19" fmla="*/ 610 h 798"/>
              <a:gd name="T20" fmla="*/ 188 w 580"/>
              <a:gd name="T21" fmla="*/ 656 h 798"/>
              <a:gd name="T22" fmla="*/ 188 w 580"/>
              <a:gd name="T23" fmla="*/ 798 h 798"/>
              <a:gd name="T24" fmla="*/ 0 w 580"/>
              <a:gd name="T25" fmla="*/ 514 h 798"/>
              <a:gd name="T26" fmla="*/ 188 w 580"/>
              <a:gd name="T27" fmla="*/ 230 h 798"/>
              <a:gd name="T28" fmla="*/ 188 w 580"/>
              <a:gd name="T29" fmla="*/ 372 h 798"/>
              <a:gd name="T30" fmla="*/ 224 w 580"/>
              <a:gd name="T31" fmla="*/ 368 h 798"/>
              <a:gd name="T32" fmla="*/ 264 w 580"/>
              <a:gd name="T33" fmla="*/ 356 h 798"/>
              <a:gd name="T34" fmla="*/ 306 w 580"/>
              <a:gd name="T35" fmla="*/ 336 h 798"/>
              <a:gd name="T36" fmla="*/ 348 w 580"/>
              <a:gd name="T37" fmla="*/ 310 h 798"/>
              <a:gd name="T38" fmla="*/ 392 w 580"/>
              <a:gd name="T39" fmla="*/ 280 h 798"/>
              <a:gd name="T40" fmla="*/ 432 w 580"/>
              <a:gd name="T41" fmla="*/ 246 h 798"/>
              <a:gd name="T42" fmla="*/ 472 w 580"/>
              <a:gd name="T43" fmla="*/ 208 h 798"/>
              <a:gd name="T44" fmla="*/ 506 w 580"/>
              <a:gd name="T45" fmla="*/ 166 h 798"/>
              <a:gd name="T46" fmla="*/ 536 w 580"/>
              <a:gd name="T47" fmla="*/ 124 h 798"/>
              <a:gd name="T48" fmla="*/ 558 w 580"/>
              <a:gd name="T49" fmla="*/ 82 h 798"/>
              <a:gd name="T50" fmla="*/ 574 w 580"/>
              <a:gd name="T51" fmla="*/ 40 h 798"/>
              <a:gd name="T52" fmla="*/ 578 w 580"/>
              <a:gd name="T53" fmla="*/ 0 h 798"/>
              <a:gd name="T54" fmla="*/ 580 w 580"/>
              <a:gd name="T55" fmla="*/ 0 h 7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80" h="798">
                <a:moveTo>
                  <a:pt x="580" y="0"/>
                </a:moveTo>
                <a:lnTo>
                  <a:pt x="578" y="90"/>
                </a:lnTo>
                <a:lnTo>
                  <a:pt x="568" y="174"/>
                </a:lnTo>
                <a:lnTo>
                  <a:pt x="552" y="252"/>
                </a:lnTo>
                <a:lnTo>
                  <a:pt x="526" y="324"/>
                </a:lnTo>
                <a:lnTo>
                  <a:pt x="494" y="390"/>
                </a:lnTo>
                <a:lnTo>
                  <a:pt x="452" y="450"/>
                </a:lnTo>
                <a:lnTo>
                  <a:pt x="402" y="508"/>
                </a:lnTo>
                <a:lnTo>
                  <a:pt x="342" y="560"/>
                </a:lnTo>
                <a:lnTo>
                  <a:pt x="270" y="610"/>
                </a:lnTo>
                <a:lnTo>
                  <a:pt x="188" y="656"/>
                </a:lnTo>
                <a:lnTo>
                  <a:pt x="188" y="798"/>
                </a:lnTo>
                <a:lnTo>
                  <a:pt x="0" y="514"/>
                </a:lnTo>
                <a:lnTo>
                  <a:pt x="188" y="230"/>
                </a:lnTo>
                <a:lnTo>
                  <a:pt x="188" y="372"/>
                </a:lnTo>
                <a:lnTo>
                  <a:pt x="224" y="368"/>
                </a:lnTo>
                <a:lnTo>
                  <a:pt x="264" y="356"/>
                </a:lnTo>
                <a:lnTo>
                  <a:pt x="306" y="336"/>
                </a:lnTo>
                <a:lnTo>
                  <a:pt x="348" y="310"/>
                </a:lnTo>
                <a:lnTo>
                  <a:pt x="392" y="280"/>
                </a:lnTo>
                <a:lnTo>
                  <a:pt x="432" y="246"/>
                </a:lnTo>
                <a:lnTo>
                  <a:pt x="472" y="208"/>
                </a:lnTo>
                <a:lnTo>
                  <a:pt x="506" y="166"/>
                </a:lnTo>
                <a:lnTo>
                  <a:pt x="536" y="124"/>
                </a:lnTo>
                <a:lnTo>
                  <a:pt x="558" y="82"/>
                </a:lnTo>
                <a:lnTo>
                  <a:pt x="574" y="40"/>
                </a:lnTo>
                <a:lnTo>
                  <a:pt x="578" y="0"/>
                </a:lnTo>
                <a:lnTo>
                  <a:pt x="580" y="0"/>
                </a:lnTo>
                <a:close/>
              </a:path>
            </a:pathLst>
          </a:custGeom>
          <a:ln/>
        </p:spPr>
        <p:style>
          <a:lnRef idx="3">
            <a:schemeClr val="lt1"/>
          </a:lnRef>
          <a:fillRef idx="1">
            <a:schemeClr val="accent6"/>
          </a:fillRef>
          <a:effectRef idx="1">
            <a:schemeClr val="accent6"/>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3701429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wipe(down)">
                                      <p:cBhvr>
                                        <p:cTn id="13" dur="500"/>
                                        <p:tgtEl>
                                          <p:spTgt spid="25"/>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down)">
                                      <p:cBhvr>
                                        <p:cTn id="16" dur="500"/>
                                        <p:tgtEl>
                                          <p:spTgt spid="4"/>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wipe(down)">
                                      <p:cBhvr>
                                        <p:cTn id="19"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p:bldP spid="4"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FF8DE"/>
        </a:solidFill>
        <a:effectLst/>
      </p:bgPr>
    </p:bg>
    <p:spTree>
      <p:nvGrpSpPr>
        <p:cNvPr id="1" name=""/>
        <p:cNvGrpSpPr/>
        <p:nvPr/>
      </p:nvGrpSpPr>
      <p:grpSpPr>
        <a:xfrm>
          <a:off x="0" y="0"/>
          <a:ext cx="0" cy="0"/>
          <a:chOff x="0" y="0"/>
          <a:chExt cx="0" cy="0"/>
        </a:xfrm>
      </p:grpSpPr>
      <p:sp>
        <p:nvSpPr>
          <p:cNvPr id="2" name="Freeform 2"/>
          <p:cNvSpPr/>
          <p:nvPr/>
        </p:nvSpPr>
        <p:spPr>
          <a:xfrm>
            <a:off x="304800" y="4121335"/>
            <a:ext cx="4877306" cy="6149336"/>
          </a:xfrm>
          <a:custGeom>
            <a:avLst/>
            <a:gdLst/>
            <a:ahLst/>
            <a:cxnLst/>
            <a:rect l="l" t="t" r="r" b="b"/>
            <a:pathLst>
              <a:path w="7381948" h="9806936">
                <a:moveTo>
                  <a:pt x="0" y="0"/>
                </a:moveTo>
                <a:lnTo>
                  <a:pt x="7381948" y="0"/>
                </a:lnTo>
                <a:lnTo>
                  <a:pt x="7381948" y="9806936"/>
                </a:lnTo>
                <a:lnTo>
                  <a:pt x="0" y="980693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nvGrpSpPr>
          <p:cNvPr id="21" name="Group 20">
            <a:extLst>
              <a:ext uri="{FF2B5EF4-FFF2-40B4-BE49-F238E27FC236}">
                <a16:creationId xmlns:a16="http://schemas.microsoft.com/office/drawing/2014/main" id="{18245F60-24C4-7A8D-274D-CE491ED2AEB0}"/>
              </a:ext>
            </a:extLst>
          </p:cNvPr>
          <p:cNvGrpSpPr/>
          <p:nvPr/>
        </p:nvGrpSpPr>
        <p:grpSpPr>
          <a:xfrm>
            <a:off x="3657600" y="1104900"/>
            <a:ext cx="13258800" cy="2209800"/>
            <a:chOff x="7596554" y="2268721"/>
            <a:chExt cx="3908808" cy="2259412"/>
          </a:xfrm>
        </p:grpSpPr>
        <p:sp>
          <p:nvSpPr>
            <p:cNvPr id="22" name="Rounded Rectangle 10">
              <a:extLst>
                <a:ext uri="{FF2B5EF4-FFF2-40B4-BE49-F238E27FC236}">
                  <a16:creationId xmlns:a16="http://schemas.microsoft.com/office/drawing/2014/main" id="{35850ACE-760F-2022-563D-E12AC8FAA81C}"/>
                </a:ext>
              </a:extLst>
            </p:cNvPr>
            <p:cNvSpPr/>
            <p:nvPr/>
          </p:nvSpPr>
          <p:spPr>
            <a:xfrm>
              <a:off x="7596554" y="2268721"/>
              <a:ext cx="3908808" cy="2259412"/>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23" name="TextBox 22">
              <a:extLst>
                <a:ext uri="{FF2B5EF4-FFF2-40B4-BE49-F238E27FC236}">
                  <a16:creationId xmlns:a16="http://schemas.microsoft.com/office/drawing/2014/main" id="{3F0B2A82-3DA8-0059-FC46-45127718D6C4}"/>
                </a:ext>
              </a:extLst>
            </p:cNvPr>
            <p:cNvSpPr txBox="1"/>
            <p:nvPr/>
          </p:nvSpPr>
          <p:spPr>
            <a:xfrm>
              <a:off x="7619018" y="2268721"/>
              <a:ext cx="3751071" cy="1823543"/>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Chúng ta cần lựa ý gì khi sử dụng năng lượng chất đốt?</a:t>
              </a:r>
            </a:p>
          </p:txBody>
        </p:sp>
      </p:grpSp>
      <p:sp>
        <p:nvSpPr>
          <p:cNvPr id="25" name="Freeform 5">
            <a:extLst>
              <a:ext uri="{FF2B5EF4-FFF2-40B4-BE49-F238E27FC236}">
                <a16:creationId xmlns:a16="http://schemas.microsoft.com/office/drawing/2014/main" id="{0597F165-B2D8-072D-5B3F-8986D20AF489}"/>
              </a:ext>
            </a:extLst>
          </p:cNvPr>
          <p:cNvSpPr/>
          <p:nvPr/>
        </p:nvSpPr>
        <p:spPr>
          <a:xfrm>
            <a:off x="5410200" y="4762500"/>
            <a:ext cx="12344400" cy="4038600"/>
          </a:xfrm>
          <a:custGeom>
            <a:avLst/>
            <a:gdLst/>
            <a:ahLst/>
            <a:cxnLst/>
            <a:rect l="l" t="t" r="r" b="b"/>
            <a:pathLst>
              <a:path w="9411714" h="2800263">
                <a:moveTo>
                  <a:pt x="0" y="0"/>
                </a:moveTo>
                <a:lnTo>
                  <a:pt x="9411714" y="0"/>
                </a:lnTo>
                <a:lnTo>
                  <a:pt x="9411714" y="2800263"/>
                </a:lnTo>
                <a:lnTo>
                  <a:pt x="0" y="280026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6" name="TextBox 8">
            <a:extLst>
              <a:ext uri="{FF2B5EF4-FFF2-40B4-BE49-F238E27FC236}">
                <a16:creationId xmlns:a16="http://schemas.microsoft.com/office/drawing/2014/main" id="{F0C3A590-68DF-5FEF-DC4C-4B10B78062A0}"/>
              </a:ext>
            </a:extLst>
          </p:cNvPr>
          <p:cNvSpPr txBox="1"/>
          <p:nvPr/>
        </p:nvSpPr>
        <p:spPr>
          <a:xfrm>
            <a:off x="5791200" y="5372100"/>
            <a:ext cx="11582400" cy="2492990"/>
          </a:xfrm>
          <a:prstGeom prst="rect">
            <a:avLst/>
          </a:prstGeom>
        </p:spPr>
        <p:txBody>
          <a:bodyPr wrap="square" lIns="0" tIns="0" rIns="0" bIns="0" rtlCol="0" anchor="t">
            <a:spAutoFit/>
          </a:bodyPr>
          <a:lstStyle/>
          <a:p>
            <a:pPr lvl="0" algn="just"/>
            <a:r>
              <a:rPr lang="vi-VN" sz="5400" dirty="0">
                <a:solidFill>
                  <a:srgbClr val="FFFFFF"/>
                </a:solidFill>
                <a:latin typeface="Cambria" panose="02040503050406030204" pitchFamily="18" charset="0"/>
                <a:ea typeface="Cambria" panose="02040503050406030204" pitchFamily="18" charset="0"/>
                <a:cs typeface="Glacial Indifference"/>
                <a:sym typeface="Glacial Indifference"/>
              </a:rPr>
              <a:t>Cần tránh lãng phí, phóng chống ô nhiễm môi trường và đảm bảo an toàn khi sử dụng năng lượng chất đốt.</a:t>
            </a:r>
            <a:endParaRPr kumimoji="0" lang="en-US" sz="5400" b="0"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Glacial Indifference"/>
              <a:sym typeface="Glacial Indifference"/>
            </a:endParaRPr>
          </a:p>
        </p:txBody>
      </p:sp>
      <p:sp>
        <p:nvSpPr>
          <p:cNvPr id="4" name="Freeform 9">
            <a:extLst>
              <a:ext uri="{FF2B5EF4-FFF2-40B4-BE49-F238E27FC236}">
                <a16:creationId xmlns:a16="http://schemas.microsoft.com/office/drawing/2014/main" id="{91EF5D2D-6B10-DACB-7B36-134181FE0D00}"/>
              </a:ext>
            </a:extLst>
          </p:cNvPr>
          <p:cNvSpPr>
            <a:spLocks/>
          </p:cNvSpPr>
          <p:nvPr/>
        </p:nvSpPr>
        <p:spPr bwMode="gray">
          <a:xfrm rot="1198535" flipH="1">
            <a:off x="3706473" y="3741687"/>
            <a:ext cx="1873166" cy="1508228"/>
          </a:xfrm>
          <a:custGeom>
            <a:avLst/>
            <a:gdLst>
              <a:gd name="T0" fmla="*/ 580 w 580"/>
              <a:gd name="T1" fmla="*/ 0 h 798"/>
              <a:gd name="T2" fmla="*/ 578 w 580"/>
              <a:gd name="T3" fmla="*/ 90 h 798"/>
              <a:gd name="T4" fmla="*/ 568 w 580"/>
              <a:gd name="T5" fmla="*/ 174 h 798"/>
              <a:gd name="T6" fmla="*/ 552 w 580"/>
              <a:gd name="T7" fmla="*/ 252 h 798"/>
              <a:gd name="T8" fmla="*/ 526 w 580"/>
              <a:gd name="T9" fmla="*/ 324 h 798"/>
              <a:gd name="T10" fmla="*/ 494 w 580"/>
              <a:gd name="T11" fmla="*/ 390 h 798"/>
              <a:gd name="T12" fmla="*/ 452 w 580"/>
              <a:gd name="T13" fmla="*/ 450 h 798"/>
              <a:gd name="T14" fmla="*/ 402 w 580"/>
              <a:gd name="T15" fmla="*/ 508 h 798"/>
              <a:gd name="T16" fmla="*/ 342 w 580"/>
              <a:gd name="T17" fmla="*/ 560 h 798"/>
              <a:gd name="T18" fmla="*/ 270 w 580"/>
              <a:gd name="T19" fmla="*/ 610 h 798"/>
              <a:gd name="T20" fmla="*/ 188 w 580"/>
              <a:gd name="T21" fmla="*/ 656 h 798"/>
              <a:gd name="T22" fmla="*/ 188 w 580"/>
              <a:gd name="T23" fmla="*/ 798 h 798"/>
              <a:gd name="T24" fmla="*/ 0 w 580"/>
              <a:gd name="T25" fmla="*/ 514 h 798"/>
              <a:gd name="T26" fmla="*/ 188 w 580"/>
              <a:gd name="T27" fmla="*/ 230 h 798"/>
              <a:gd name="T28" fmla="*/ 188 w 580"/>
              <a:gd name="T29" fmla="*/ 372 h 798"/>
              <a:gd name="T30" fmla="*/ 224 w 580"/>
              <a:gd name="T31" fmla="*/ 368 h 798"/>
              <a:gd name="T32" fmla="*/ 264 w 580"/>
              <a:gd name="T33" fmla="*/ 356 h 798"/>
              <a:gd name="T34" fmla="*/ 306 w 580"/>
              <a:gd name="T35" fmla="*/ 336 h 798"/>
              <a:gd name="T36" fmla="*/ 348 w 580"/>
              <a:gd name="T37" fmla="*/ 310 h 798"/>
              <a:gd name="T38" fmla="*/ 392 w 580"/>
              <a:gd name="T39" fmla="*/ 280 h 798"/>
              <a:gd name="T40" fmla="*/ 432 w 580"/>
              <a:gd name="T41" fmla="*/ 246 h 798"/>
              <a:gd name="T42" fmla="*/ 472 w 580"/>
              <a:gd name="T43" fmla="*/ 208 h 798"/>
              <a:gd name="T44" fmla="*/ 506 w 580"/>
              <a:gd name="T45" fmla="*/ 166 h 798"/>
              <a:gd name="T46" fmla="*/ 536 w 580"/>
              <a:gd name="T47" fmla="*/ 124 h 798"/>
              <a:gd name="T48" fmla="*/ 558 w 580"/>
              <a:gd name="T49" fmla="*/ 82 h 798"/>
              <a:gd name="T50" fmla="*/ 574 w 580"/>
              <a:gd name="T51" fmla="*/ 40 h 798"/>
              <a:gd name="T52" fmla="*/ 578 w 580"/>
              <a:gd name="T53" fmla="*/ 0 h 798"/>
              <a:gd name="T54" fmla="*/ 580 w 580"/>
              <a:gd name="T55" fmla="*/ 0 h 7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80" h="798">
                <a:moveTo>
                  <a:pt x="580" y="0"/>
                </a:moveTo>
                <a:lnTo>
                  <a:pt x="578" y="90"/>
                </a:lnTo>
                <a:lnTo>
                  <a:pt x="568" y="174"/>
                </a:lnTo>
                <a:lnTo>
                  <a:pt x="552" y="252"/>
                </a:lnTo>
                <a:lnTo>
                  <a:pt x="526" y="324"/>
                </a:lnTo>
                <a:lnTo>
                  <a:pt x="494" y="390"/>
                </a:lnTo>
                <a:lnTo>
                  <a:pt x="452" y="450"/>
                </a:lnTo>
                <a:lnTo>
                  <a:pt x="402" y="508"/>
                </a:lnTo>
                <a:lnTo>
                  <a:pt x="342" y="560"/>
                </a:lnTo>
                <a:lnTo>
                  <a:pt x="270" y="610"/>
                </a:lnTo>
                <a:lnTo>
                  <a:pt x="188" y="656"/>
                </a:lnTo>
                <a:lnTo>
                  <a:pt x="188" y="798"/>
                </a:lnTo>
                <a:lnTo>
                  <a:pt x="0" y="514"/>
                </a:lnTo>
                <a:lnTo>
                  <a:pt x="188" y="230"/>
                </a:lnTo>
                <a:lnTo>
                  <a:pt x="188" y="372"/>
                </a:lnTo>
                <a:lnTo>
                  <a:pt x="224" y="368"/>
                </a:lnTo>
                <a:lnTo>
                  <a:pt x="264" y="356"/>
                </a:lnTo>
                <a:lnTo>
                  <a:pt x="306" y="336"/>
                </a:lnTo>
                <a:lnTo>
                  <a:pt x="348" y="310"/>
                </a:lnTo>
                <a:lnTo>
                  <a:pt x="392" y="280"/>
                </a:lnTo>
                <a:lnTo>
                  <a:pt x="432" y="246"/>
                </a:lnTo>
                <a:lnTo>
                  <a:pt x="472" y="208"/>
                </a:lnTo>
                <a:lnTo>
                  <a:pt x="506" y="166"/>
                </a:lnTo>
                <a:lnTo>
                  <a:pt x="536" y="124"/>
                </a:lnTo>
                <a:lnTo>
                  <a:pt x="558" y="82"/>
                </a:lnTo>
                <a:lnTo>
                  <a:pt x="574" y="40"/>
                </a:lnTo>
                <a:lnTo>
                  <a:pt x="578" y="0"/>
                </a:lnTo>
                <a:lnTo>
                  <a:pt x="580" y="0"/>
                </a:lnTo>
                <a:close/>
              </a:path>
            </a:pathLst>
          </a:custGeom>
          <a:ln/>
        </p:spPr>
        <p:style>
          <a:lnRef idx="3">
            <a:schemeClr val="lt1"/>
          </a:lnRef>
          <a:fillRef idx="1">
            <a:schemeClr val="accent6"/>
          </a:fillRef>
          <a:effectRef idx="1">
            <a:schemeClr val="accent6"/>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1189457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wipe(down)">
                                      <p:cBhvr>
                                        <p:cTn id="13" dur="500"/>
                                        <p:tgtEl>
                                          <p:spTgt spid="25"/>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down)">
                                      <p:cBhvr>
                                        <p:cTn id="16" dur="500"/>
                                        <p:tgtEl>
                                          <p:spTgt spid="4"/>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wipe(down)">
                                      <p:cBhvr>
                                        <p:cTn id="19"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p:bldP spid="4"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FFF8DE"/>
        </a:solidFill>
        <a:effectLst/>
      </p:bgPr>
    </p:bg>
    <p:spTree>
      <p:nvGrpSpPr>
        <p:cNvPr id="1" name=""/>
        <p:cNvGrpSpPr/>
        <p:nvPr/>
      </p:nvGrpSpPr>
      <p:grpSpPr>
        <a:xfrm>
          <a:off x="0" y="0"/>
          <a:ext cx="0" cy="0"/>
          <a:chOff x="0" y="0"/>
          <a:chExt cx="0" cy="0"/>
        </a:xfrm>
      </p:grpSpPr>
      <p:sp>
        <p:nvSpPr>
          <p:cNvPr id="2" name="Freeform 2"/>
          <p:cNvSpPr/>
          <p:nvPr/>
        </p:nvSpPr>
        <p:spPr>
          <a:xfrm>
            <a:off x="1869079" y="1764499"/>
            <a:ext cx="14549843" cy="6428385"/>
          </a:xfrm>
          <a:custGeom>
            <a:avLst/>
            <a:gdLst/>
            <a:ahLst/>
            <a:cxnLst/>
            <a:rect l="l" t="t" r="r" b="b"/>
            <a:pathLst>
              <a:path w="14549843" h="6428385">
                <a:moveTo>
                  <a:pt x="0" y="0"/>
                </a:moveTo>
                <a:lnTo>
                  <a:pt x="14549842" y="0"/>
                </a:lnTo>
                <a:lnTo>
                  <a:pt x="14549842" y="6428385"/>
                </a:lnTo>
                <a:lnTo>
                  <a:pt x="0" y="6428385"/>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3" name="Freeform 3"/>
          <p:cNvSpPr/>
          <p:nvPr/>
        </p:nvSpPr>
        <p:spPr>
          <a:xfrm rot="726921">
            <a:off x="1924150" y="1469214"/>
            <a:ext cx="619873" cy="590570"/>
          </a:xfrm>
          <a:custGeom>
            <a:avLst/>
            <a:gdLst/>
            <a:ahLst/>
            <a:cxnLst/>
            <a:rect l="l" t="t" r="r" b="b"/>
            <a:pathLst>
              <a:path w="619873" h="590570">
                <a:moveTo>
                  <a:pt x="0" y="0"/>
                </a:moveTo>
                <a:lnTo>
                  <a:pt x="619873" y="0"/>
                </a:lnTo>
                <a:lnTo>
                  <a:pt x="619873" y="590570"/>
                </a:lnTo>
                <a:lnTo>
                  <a:pt x="0" y="59057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4" name="Freeform 4"/>
          <p:cNvSpPr/>
          <p:nvPr/>
        </p:nvSpPr>
        <p:spPr>
          <a:xfrm>
            <a:off x="1029362" y="2005029"/>
            <a:ext cx="668266" cy="727365"/>
          </a:xfrm>
          <a:custGeom>
            <a:avLst/>
            <a:gdLst/>
            <a:ahLst/>
            <a:cxnLst/>
            <a:rect l="l" t="t" r="r" b="b"/>
            <a:pathLst>
              <a:path w="668266" h="727365">
                <a:moveTo>
                  <a:pt x="0" y="0"/>
                </a:moveTo>
                <a:lnTo>
                  <a:pt x="668267" y="0"/>
                </a:lnTo>
                <a:lnTo>
                  <a:pt x="668267" y="727365"/>
                </a:lnTo>
                <a:lnTo>
                  <a:pt x="0" y="727365"/>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5" name="Freeform 5"/>
          <p:cNvSpPr/>
          <p:nvPr/>
        </p:nvSpPr>
        <p:spPr>
          <a:xfrm>
            <a:off x="9413570" y="2368711"/>
            <a:ext cx="9219774" cy="8566009"/>
          </a:xfrm>
          <a:custGeom>
            <a:avLst/>
            <a:gdLst/>
            <a:ahLst/>
            <a:cxnLst/>
            <a:rect l="l" t="t" r="r" b="b"/>
            <a:pathLst>
              <a:path w="9219774" h="8566009">
                <a:moveTo>
                  <a:pt x="0" y="0"/>
                </a:moveTo>
                <a:lnTo>
                  <a:pt x="9219774" y="0"/>
                </a:lnTo>
                <a:lnTo>
                  <a:pt x="9219774" y="8566009"/>
                </a:lnTo>
                <a:lnTo>
                  <a:pt x="0" y="8566009"/>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pic>
        <p:nvPicPr>
          <p:cNvPr id="10" name="Picture 9">
            <a:extLst>
              <a:ext uri="{FF2B5EF4-FFF2-40B4-BE49-F238E27FC236}">
                <a16:creationId xmlns:a16="http://schemas.microsoft.com/office/drawing/2014/main" id="{F1ABDFAD-307E-D045-D0EA-01048F2645D0}"/>
              </a:ext>
            </a:extLst>
          </p:cNvPr>
          <p:cNvPicPr>
            <a:picLocks noChangeAspect="1"/>
          </p:cNvPicPr>
          <p:nvPr/>
        </p:nvPicPr>
        <p:blipFill>
          <a:blip r:embed="rId10"/>
          <a:stretch>
            <a:fillRect/>
          </a:stretch>
        </p:blipFill>
        <p:spPr>
          <a:xfrm>
            <a:off x="2514600" y="3009900"/>
            <a:ext cx="8382727" cy="348721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FFF8DE"/>
        </a:solidFill>
        <a:effectLst/>
      </p:bgPr>
    </p:bg>
    <p:spTree>
      <p:nvGrpSpPr>
        <p:cNvPr id="1" name=""/>
        <p:cNvGrpSpPr/>
        <p:nvPr/>
      </p:nvGrpSpPr>
      <p:grpSpPr>
        <a:xfrm>
          <a:off x="0" y="0"/>
          <a:ext cx="0" cy="0"/>
          <a:chOff x="0" y="0"/>
          <a:chExt cx="0" cy="0"/>
        </a:xfrm>
      </p:grpSpPr>
      <p:sp>
        <p:nvSpPr>
          <p:cNvPr id="14" name="矩形: 圆角 1">
            <a:extLst>
              <a:ext uri="{FF2B5EF4-FFF2-40B4-BE49-F238E27FC236}">
                <a16:creationId xmlns:a16="http://schemas.microsoft.com/office/drawing/2014/main" id="{70DB7572-1694-635F-F5AA-5156D550940B}"/>
              </a:ext>
            </a:extLst>
          </p:cNvPr>
          <p:cNvSpPr/>
          <p:nvPr/>
        </p:nvSpPr>
        <p:spPr>
          <a:xfrm>
            <a:off x="845820" y="304800"/>
            <a:ext cx="16596360" cy="9022080"/>
          </a:xfrm>
          <a:prstGeom prst="round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zh-CN" altLang="en-US" sz="2700" b="0" i="0" u="none" strike="noStrike" kern="1200" cap="none" spc="0" normalizeH="0" baseline="0" noProof="0">
              <a:ln>
                <a:noFill/>
              </a:ln>
              <a:solidFill>
                <a:prstClr val="white"/>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pic>
        <p:nvPicPr>
          <p:cNvPr id="2" name="Picture 1" descr="A picture containing toy, doll, vector graphics&#10;&#10;Description automatically generated">
            <a:extLst>
              <a:ext uri="{FF2B5EF4-FFF2-40B4-BE49-F238E27FC236}">
                <a16:creationId xmlns:a16="http://schemas.microsoft.com/office/drawing/2014/main" id="{D9C0BCC3-D945-FF9F-29EF-A4C548A5FF0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43600" y="3467100"/>
            <a:ext cx="6315768" cy="5857875"/>
          </a:xfrm>
          <a:prstGeom prst="rect">
            <a:avLst/>
          </a:prstGeom>
        </p:spPr>
      </p:pic>
      <p:sp>
        <p:nvSpPr>
          <p:cNvPr id="6" name="Speech Bubble: Rectangle with Corners Rounded 5">
            <a:extLst>
              <a:ext uri="{FF2B5EF4-FFF2-40B4-BE49-F238E27FC236}">
                <a16:creationId xmlns:a16="http://schemas.microsoft.com/office/drawing/2014/main" id="{01BB81A5-6022-1233-75C0-61D56A2AFDF8}"/>
              </a:ext>
            </a:extLst>
          </p:cNvPr>
          <p:cNvSpPr/>
          <p:nvPr/>
        </p:nvSpPr>
        <p:spPr>
          <a:xfrm>
            <a:off x="1752600" y="1485900"/>
            <a:ext cx="5638800" cy="2438400"/>
          </a:xfrm>
          <a:prstGeom prst="wedgeRoundRectCallout">
            <a:avLst>
              <a:gd name="adj1" fmla="val 36416"/>
              <a:gd name="adj2" fmla="val 57005"/>
              <a:gd name="adj3" fmla="val 16667"/>
            </a:avLst>
          </a:prstGeom>
          <a:ln w="76200"/>
        </p:spPr>
        <p:style>
          <a:lnRef idx="2">
            <a:schemeClr val="accent6"/>
          </a:lnRef>
          <a:fillRef idx="1">
            <a:schemeClr val="lt1"/>
          </a:fillRef>
          <a:effectRef idx="0">
            <a:schemeClr val="accent6"/>
          </a:effectRef>
          <a:fontRef idx="minor">
            <a:schemeClr val="dk1"/>
          </a:fontRef>
        </p:style>
        <p:txBody>
          <a:bodyPr rtlCol="0" anchor="ctr"/>
          <a:lstStyle/>
          <a:p>
            <a:pPr algn="ctr"/>
            <a:r>
              <a:rPr lang="vi-VN" sz="4000" b="1" dirty="0"/>
              <a:t>Năng lượng chất đốt mà gia đình bạn sử dụng?</a:t>
            </a:r>
            <a:endParaRPr lang="en-US" sz="4000" b="1" dirty="0"/>
          </a:p>
        </p:txBody>
      </p:sp>
      <p:sp>
        <p:nvSpPr>
          <p:cNvPr id="7" name="Speech Bubble: Rectangle with Corners Rounded 6">
            <a:extLst>
              <a:ext uri="{FF2B5EF4-FFF2-40B4-BE49-F238E27FC236}">
                <a16:creationId xmlns:a16="http://schemas.microsoft.com/office/drawing/2014/main" id="{738460D5-A931-A748-AFC0-90A5F7042A2D}"/>
              </a:ext>
            </a:extLst>
          </p:cNvPr>
          <p:cNvSpPr/>
          <p:nvPr/>
        </p:nvSpPr>
        <p:spPr>
          <a:xfrm>
            <a:off x="10515600" y="1562100"/>
            <a:ext cx="6553200" cy="2438400"/>
          </a:xfrm>
          <a:prstGeom prst="wedgeRoundRectCallout">
            <a:avLst>
              <a:gd name="adj1" fmla="val -38584"/>
              <a:gd name="adj2" fmla="val 75755"/>
              <a:gd name="adj3" fmla="val 16667"/>
            </a:avLst>
          </a:prstGeom>
          <a:ln w="76200"/>
        </p:spPr>
        <p:style>
          <a:lnRef idx="2">
            <a:schemeClr val="accent6"/>
          </a:lnRef>
          <a:fillRef idx="1">
            <a:schemeClr val="lt1"/>
          </a:fillRef>
          <a:effectRef idx="0">
            <a:schemeClr val="accent6"/>
          </a:effectRef>
          <a:fontRef idx="minor">
            <a:schemeClr val="dk1"/>
          </a:fontRef>
        </p:style>
        <p:txBody>
          <a:bodyPr rtlCol="0" anchor="ctr"/>
          <a:lstStyle/>
          <a:p>
            <a:pPr algn="ctr"/>
            <a:r>
              <a:rPr lang="vi-VN" sz="4000" b="1"/>
              <a:t>Năng lượng chất đốt mà gia đình sử dụng đó là bếp ga, bếp củi,..</a:t>
            </a:r>
            <a:endParaRPr lang="en-US" sz="4000" b="1" dirty="0"/>
          </a:p>
        </p:txBody>
      </p:sp>
    </p:spTree>
    <p:extLst>
      <p:ext uri="{BB962C8B-B14F-4D97-AF65-F5344CB8AC3E}">
        <p14:creationId xmlns:p14="http://schemas.microsoft.com/office/powerpoint/2010/main" val="41747365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3000" fill="hold" nodeType="withEffect">
                                  <p:stCondLst>
                                    <p:cond delay="0"/>
                                  </p:st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down)">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FFF8DE"/>
        </a:solidFill>
        <a:effectLst/>
      </p:bgPr>
    </p:bg>
    <p:spTree>
      <p:nvGrpSpPr>
        <p:cNvPr id="1" name=""/>
        <p:cNvGrpSpPr/>
        <p:nvPr/>
      </p:nvGrpSpPr>
      <p:grpSpPr>
        <a:xfrm>
          <a:off x="0" y="0"/>
          <a:ext cx="0" cy="0"/>
          <a:chOff x="0" y="0"/>
          <a:chExt cx="0" cy="0"/>
        </a:xfrm>
      </p:grpSpPr>
      <p:sp>
        <p:nvSpPr>
          <p:cNvPr id="14" name="矩形: 圆角 1">
            <a:extLst>
              <a:ext uri="{FF2B5EF4-FFF2-40B4-BE49-F238E27FC236}">
                <a16:creationId xmlns:a16="http://schemas.microsoft.com/office/drawing/2014/main" id="{70DB7572-1694-635F-F5AA-5156D550940B}"/>
              </a:ext>
            </a:extLst>
          </p:cNvPr>
          <p:cNvSpPr/>
          <p:nvPr/>
        </p:nvSpPr>
        <p:spPr>
          <a:xfrm>
            <a:off x="845820" y="304800"/>
            <a:ext cx="16596360" cy="9022080"/>
          </a:xfrm>
          <a:prstGeom prst="round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zh-CN" altLang="en-US" sz="2700" b="0" i="0" u="none" strike="noStrike" kern="1200" cap="none" spc="0" normalizeH="0" baseline="0" noProof="0">
              <a:ln>
                <a:noFill/>
              </a:ln>
              <a:solidFill>
                <a:prstClr val="white"/>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pic>
        <p:nvPicPr>
          <p:cNvPr id="2" name="Picture 1" descr="A picture containing toy, doll, vector graphics&#10;&#10;Description automatically generated">
            <a:extLst>
              <a:ext uri="{FF2B5EF4-FFF2-40B4-BE49-F238E27FC236}">
                <a16:creationId xmlns:a16="http://schemas.microsoft.com/office/drawing/2014/main" id="{D9C0BCC3-D945-FF9F-29EF-A4C548A5FF0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43600" y="4152900"/>
            <a:ext cx="6315768" cy="5857875"/>
          </a:xfrm>
          <a:prstGeom prst="rect">
            <a:avLst/>
          </a:prstGeom>
        </p:spPr>
      </p:pic>
      <p:sp>
        <p:nvSpPr>
          <p:cNvPr id="6" name="Speech Bubble: Rectangle with Corners Rounded 5">
            <a:extLst>
              <a:ext uri="{FF2B5EF4-FFF2-40B4-BE49-F238E27FC236}">
                <a16:creationId xmlns:a16="http://schemas.microsoft.com/office/drawing/2014/main" id="{01BB81A5-6022-1233-75C0-61D56A2AFDF8}"/>
              </a:ext>
            </a:extLst>
          </p:cNvPr>
          <p:cNvSpPr/>
          <p:nvPr/>
        </p:nvSpPr>
        <p:spPr>
          <a:xfrm>
            <a:off x="1752600" y="1485900"/>
            <a:ext cx="5638800" cy="2438400"/>
          </a:xfrm>
          <a:prstGeom prst="wedgeRoundRectCallout">
            <a:avLst>
              <a:gd name="adj1" fmla="val 38153"/>
              <a:gd name="adj2" fmla="val 83121"/>
              <a:gd name="adj3" fmla="val 16667"/>
            </a:avLst>
          </a:prstGeom>
          <a:ln w="76200"/>
        </p:spPr>
        <p:style>
          <a:lnRef idx="2">
            <a:schemeClr val="accent6"/>
          </a:lnRef>
          <a:fillRef idx="1">
            <a:schemeClr val="lt1"/>
          </a:fillRef>
          <a:effectRef idx="0">
            <a:schemeClr val="accent6"/>
          </a:effectRef>
          <a:fontRef idx="minor">
            <a:schemeClr val="dk1"/>
          </a:fontRef>
        </p:style>
        <p:txBody>
          <a:bodyPr rtlCol="0" anchor="ctr"/>
          <a:lstStyle/>
          <a:p>
            <a:pPr lvl="0" algn="ctr"/>
            <a:r>
              <a:rPr lang="vi-VN" sz="4000" b="1" dirty="0">
                <a:solidFill>
                  <a:prstClr val="black"/>
                </a:solidFill>
              </a:rPr>
              <a:t>Những việc bạn và gia đình đã làm để tiết kiệm năng lượng chất đốt?</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p:sp>
        <p:nvSpPr>
          <p:cNvPr id="7" name="Speech Bubble: Rectangle with Corners Rounded 6">
            <a:extLst>
              <a:ext uri="{FF2B5EF4-FFF2-40B4-BE49-F238E27FC236}">
                <a16:creationId xmlns:a16="http://schemas.microsoft.com/office/drawing/2014/main" id="{738460D5-A931-A748-AFC0-90A5F7042A2D}"/>
              </a:ext>
            </a:extLst>
          </p:cNvPr>
          <p:cNvSpPr/>
          <p:nvPr/>
        </p:nvSpPr>
        <p:spPr>
          <a:xfrm>
            <a:off x="9372600" y="495300"/>
            <a:ext cx="7696200" cy="4419600"/>
          </a:xfrm>
          <a:prstGeom prst="wedgeRoundRectCallout">
            <a:avLst>
              <a:gd name="adj1" fmla="val -23208"/>
              <a:gd name="adj2" fmla="val 67997"/>
              <a:gd name="adj3" fmla="val 16667"/>
            </a:avLst>
          </a:prstGeom>
          <a:ln w="76200"/>
        </p:spPr>
        <p:style>
          <a:lnRef idx="2">
            <a:schemeClr val="accent6"/>
          </a:lnRef>
          <a:fillRef idx="1">
            <a:schemeClr val="lt1"/>
          </a:fillRef>
          <a:effectRef idx="0">
            <a:schemeClr val="accent6"/>
          </a:effectRef>
          <a:fontRef idx="minor">
            <a:schemeClr val="dk1"/>
          </a:fontRef>
        </p:style>
        <p:txBody>
          <a:bodyPr rtlCol="0" anchor="ctr"/>
          <a:lstStyle/>
          <a:p>
            <a:pPr lvl="0" algn="just"/>
            <a:r>
              <a:rPr lang="vi-VN" sz="3200" b="1" dirty="0">
                <a:solidFill>
                  <a:prstClr val="black"/>
                </a:solidFill>
              </a:rPr>
              <a:t>Để tiết kiệm năng lượng chất đốt gia đình mình đã: </a:t>
            </a:r>
            <a:r>
              <a:rPr lang="vi-VN" sz="3200" dirty="0">
                <a:solidFill>
                  <a:prstClr val="black"/>
                </a:solidFill>
              </a:rPr>
              <a:t>Điều chỉnh ngọn lửa khi đun nấu phù hợp với diện tích đáy nỗi và phủ hợp với món ăn; Tắt thiết bị ngay khi sử dụng xong; Sử dụng các loại đồ dùng, thiết bị có tính năng tiết kiệm năng lượng.</a:t>
            </a:r>
            <a:endParaRPr kumimoji="0" lang="en-US" sz="3200" i="0" u="none" strike="noStrike" kern="1200" cap="none" spc="0" normalizeH="0" baseline="0" noProof="0" dirty="0">
              <a:ln>
                <a:noFill/>
              </a:ln>
              <a:solidFill>
                <a:prstClr val="black"/>
              </a:solidFill>
              <a:effectLst/>
              <a:uLnTx/>
              <a:uFillTx/>
              <a:latin typeface="Calibri"/>
            </a:endParaRPr>
          </a:p>
        </p:txBody>
      </p:sp>
    </p:spTree>
    <p:extLst>
      <p:ext uri="{BB962C8B-B14F-4D97-AF65-F5344CB8AC3E}">
        <p14:creationId xmlns:p14="http://schemas.microsoft.com/office/powerpoint/2010/main" val="18771495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3000" fill="hold" nodeType="withEffect">
                                  <p:stCondLst>
                                    <p:cond delay="0"/>
                                  </p:st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down)">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8DE"/>
        </a:solidFill>
        <a:effectLst/>
      </p:bgPr>
    </p:bg>
    <p:spTree>
      <p:nvGrpSpPr>
        <p:cNvPr id="1" name=""/>
        <p:cNvGrpSpPr/>
        <p:nvPr/>
      </p:nvGrpSpPr>
      <p:grpSpPr>
        <a:xfrm>
          <a:off x="0" y="0"/>
          <a:ext cx="0" cy="0"/>
          <a:chOff x="0" y="0"/>
          <a:chExt cx="0" cy="0"/>
        </a:xfrm>
      </p:grpSpPr>
      <p:sp>
        <p:nvSpPr>
          <p:cNvPr id="2" name="Freeform 2"/>
          <p:cNvSpPr/>
          <p:nvPr/>
        </p:nvSpPr>
        <p:spPr>
          <a:xfrm>
            <a:off x="1869079" y="1764499"/>
            <a:ext cx="14549843" cy="6428385"/>
          </a:xfrm>
          <a:custGeom>
            <a:avLst/>
            <a:gdLst/>
            <a:ahLst/>
            <a:cxnLst/>
            <a:rect l="l" t="t" r="r" b="b"/>
            <a:pathLst>
              <a:path w="14549843" h="6428385">
                <a:moveTo>
                  <a:pt x="0" y="0"/>
                </a:moveTo>
                <a:lnTo>
                  <a:pt x="14549842" y="0"/>
                </a:lnTo>
                <a:lnTo>
                  <a:pt x="14549842" y="6428385"/>
                </a:lnTo>
                <a:lnTo>
                  <a:pt x="0" y="6428385"/>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3" name="Freeform 3"/>
          <p:cNvSpPr/>
          <p:nvPr/>
        </p:nvSpPr>
        <p:spPr>
          <a:xfrm rot="726921">
            <a:off x="1924150" y="1469214"/>
            <a:ext cx="619873" cy="590570"/>
          </a:xfrm>
          <a:custGeom>
            <a:avLst/>
            <a:gdLst/>
            <a:ahLst/>
            <a:cxnLst/>
            <a:rect l="l" t="t" r="r" b="b"/>
            <a:pathLst>
              <a:path w="619873" h="590570">
                <a:moveTo>
                  <a:pt x="0" y="0"/>
                </a:moveTo>
                <a:lnTo>
                  <a:pt x="619873" y="0"/>
                </a:lnTo>
                <a:lnTo>
                  <a:pt x="619873" y="590570"/>
                </a:lnTo>
                <a:lnTo>
                  <a:pt x="0" y="59057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4" name="Freeform 4"/>
          <p:cNvSpPr/>
          <p:nvPr/>
        </p:nvSpPr>
        <p:spPr>
          <a:xfrm rot="726921">
            <a:off x="16229688" y="1564863"/>
            <a:ext cx="963809" cy="918247"/>
          </a:xfrm>
          <a:custGeom>
            <a:avLst/>
            <a:gdLst/>
            <a:ahLst/>
            <a:cxnLst/>
            <a:rect l="l" t="t" r="r" b="b"/>
            <a:pathLst>
              <a:path w="963809" h="918247">
                <a:moveTo>
                  <a:pt x="0" y="0"/>
                </a:moveTo>
                <a:lnTo>
                  <a:pt x="963809" y="0"/>
                </a:lnTo>
                <a:lnTo>
                  <a:pt x="963809" y="918247"/>
                </a:lnTo>
                <a:lnTo>
                  <a:pt x="0" y="918247"/>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5" name="Freeform 5"/>
          <p:cNvSpPr/>
          <p:nvPr/>
        </p:nvSpPr>
        <p:spPr>
          <a:xfrm rot="-892200">
            <a:off x="11043390" y="8010356"/>
            <a:ext cx="611311" cy="582413"/>
          </a:xfrm>
          <a:custGeom>
            <a:avLst/>
            <a:gdLst/>
            <a:ahLst/>
            <a:cxnLst/>
            <a:rect l="l" t="t" r="r" b="b"/>
            <a:pathLst>
              <a:path w="611311" h="582413">
                <a:moveTo>
                  <a:pt x="0" y="0"/>
                </a:moveTo>
                <a:lnTo>
                  <a:pt x="611311" y="0"/>
                </a:lnTo>
                <a:lnTo>
                  <a:pt x="611311" y="582412"/>
                </a:lnTo>
                <a:lnTo>
                  <a:pt x="0" y="582412"/>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6" name="Freeform 6"/>
          <p:cNvSpPr/>
          <p:nvPr/>
        </p:nvSpPr>
        <p:spPr>
          <a:xfrm rot="2785810">
            <a:off x="15672373" y="698315"/>
            <a:ext cx="600475" cy="660771"/>
          </a:xfrm>
          <a:custGeom>
            <a:avLst/>
            <a:gdLst/>
            <a:ahLst/>
            <a:cxnLst/>
            <a:rect l="l" t="t" r="r" b="b"/>
            <a:pathLst>
              <a:path w="600475" h="660771">
                <a:moveTo>
                  <a:pt x="0" y="0"/>
                </a:moveTo>
                <a:lnTo>
                  <a:pt x="600475" y="0"/>
                </a:lnTo>
                <a:lnTo>
                  <a:pt x="600475" y="660770"/>
                </a:lnTo>
                <a:lnTo>
                  <a:pt x="0" y="660770"/>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7" name="Freeform 7"/>
          <p:cNvSpPr/>
          <p:nvPr/>
        </p:nvSpPr>
        <p:spPr>
          <a:xfrm>
            <a:off x="11719196" y="8661455"/>
            <a:ext cx="272955" cy="297094"/>
          </a:xfrm>
          <a:custGeom>
            <a:avLst/>
            <a:gdLst/>
            <a:ahLst/>
            <a:cxnLst/>
            <a:rect l="l" t="t" r="r" b="b"/>
            <a:pathLst>
              <a:path w="272955" h="297094">
                <a:moveTo>
                  <a:pt x="0" y="0"/>
                </a:moveTo>
                <a:lnTo>
                  <a:pt x="272955" y="0"/>
                </a:lnTo>
                <a:lnTo>
                  <a:pt x="272955" y="297094"/>
                </a:lnTo>
                <a:lnTo>
                  <a:pt x="0" y="297094"/>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en-US"/>
          </a:p>
        </p:txBody>
      </p:sp>
      <p:sp>
        <p:nvSpPr>
          <p:cNvPr id="8" name="Freeform 8"/>
          <p:cNvSpPr/>
          <p:nvPr/>
        </p:nvSpPr>
        <p:spPr>
          <a:xfrm>
            <a:off x="1029362" y="2005029"/>
            <a:ext cx="668266" cy="727365"/>
          </a:xfrm>
          <a:custGeom>
            <a:avLst/>
            <a:gdLst/>
            <a:ahLst/>
            <a:cxnLst/>
            <a:rect l="l" t="t" r="r" b="b"/>
            <a:pathLst>
              <a:path w="668266" h="727365">
                <a:moveTo>
                  <a:pt x="0" y="0"/>
                </a:moveTo>
                <a:lnTo>
                  <a:pt x="668267" y="0"/>
                </a:lnTo>
                <a:lnTo>
                  <a:pt x="668267" y="727365"/>
                </a:lnTo>
                <a:lnTo>
                  <a:pt x="0" y="727365"/>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en-US"/>
          </a:p>
        </p:txBody>
      </p:sp>
      <p:sp>
        <p:nvSpPr>
          <p:cNvPr id="10" name="Freeform 10"/>
          <p:cNvSpPr/>
          <p:nvPr/>
        </p:nvSpPr>
        <p:spPr>
          <a:xfrm>
            <a:off x="-15240" y="4381500"/>
            <a:ext cx="6360894" cy="7273371"/>
          </a:xfrm>
          <a:custGeom>
            <a:avLst/>
            <a:gdLst/>
            <a:ahLst/>
            <a:cxnLst/>
            <a:rect l="l" t="t" r="r" b="b"/>
            <a:pathLst>
              <a:path w="6360894" h="7273371">
                <a:moveTo>
                  <a:pt x="0" y="0"/>
                </a:moveTo>
                <a:lnTo>
                  <a:pt x="6360893" y="0"/>
                </a:lnTo>
                <a:lnTo>
                  <a:pt x="6360893" y="7273371"/>
                </a:lnTo>
                <a:lnTo>
                  <a:pt x="0" y="7273371"/>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endParaRPr lang="en-US"/>
          </a:p>
        </p:txBody>
      </p:sp>
      <p:sp>
        <p:nvSpPr>
          <p:cNvPr id="14" name="Freeform 3">
            <a:extLst>
              <a:ext uri="{FF2B5EF4-FFF2-40B4-BE49-F238E27FC236}">
                <a16:creationId xmlns:a16="http://schemas.microsoft.com/office/drawing/2014/main" id="{8F284975-E20C-62D1-5F84-315375778447}"/>
              </a:ext>
            </a:extLst>
          </p:cNvPr>
          <p:cNvSpPr/>
          <p:nvPr/>
        </p:nvSpPr>
        <p:spPr>
          <a:xfrm>
            <a:off x="11887200" y="6057900"/>
            <a:ext cx="6084732" cy="4114800"/>
          </a:xfrm>
          <a:custGeom>
            <a:avLst/>
            <a:gdLst/>
            <a:ahLst/>
            <a:cxnLst/>
            <a:rect l="l" t="t" r="r" b="b"/>
            <a:pathLst>
              <a:path w="6084732" h="4114800">
                <a:moveTo>
                  <a:pt x="0" y="0"/>
                </a:moveTo>
                <a:lnTo>
                  <a:pt x="6084732" y="0"/>
                </a:lnTo>
                <a:lnTo>
                  <a:pt x="6084732" y="4114800"/>
                </a:lnTo>
                <a:lnTo>
                  <a:pt x="0" y="4114800"/>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txBody>
          <a:bodyPr/>
          <a:lstStyle/>
          <a:p>
            <a:endParaRPr lang="en-US"/>
          </a:p>
        </p:txBody>
      </p:sp>
      <p:pic>
        <p:nvPicPr>
          <p:cNvPr id="15" name="Picture 14">
            <a:extLst>
              <a:ext uri="{FF2B5EF4-FFF2-40B4-BE49-F238E27FC236}">
                <a16:creationId xmlns:a16="http://schemas.microsoft.com/office/drawing/2014/main" id="{4BB656E9-364C-8D6C-BD38-4C524867AF77}"/>
              </a:ext>
            </a:extLst>
          </p:cNvPr>
          <p:cNvPicPr>
            <a:picLocks noChangeAspect="1"/>
          </p:cNvPicPr>
          <p:nvPr/>
        </p:nvPicPr>
        <p:blipFill>
          <a:blip r:embed="rId15"/>
          <a:stretch>
            <a:fillRect/>
          </a:stretch>
        </p:blipFill>
        <p:spPr>
          <a:xfrm rot="21381855">
            <a:off x="5867400" y="342900"/>
            <a:ext cx="5279594" cy="1487553"/>
          </a:xfrm>
          <a:prstGeom prst="rect">
            <a:avLst/>
          </a:prstGeom>
        </p:spPr>
      </p:pic>
      <p:pic>
        <p:nvPicPr>
          <p:cNvPr id="17" name="Picture 16">
            <a:extLst>
              <a:ext uri="{FF2B5EF4-FFF2-40B4-BE49-F238E27FC236}">
                <a16:creationId xmlns:a16="http://schemas.microsoft.com/office/drawing/2014/main" id="{6AD63865-0E06-5B47-52EB-DADC9C327715}"/>
              </a:ext>
            </a:extLst>
          </p:cNvPr>
          <p:cNvPicPr>
            <a:picLocks noChangeAspect="1"/>
          </p:cNvPicPr>
          <p:nvPr/>
        </p:nvPicPr>
        <p:blipFill>
          <a:blip r:embed="rId16"/>
          <a:stretch>
            <a:fillRect/>
          </a:stretch>
        </p:blipFill>
        <p:spPr>
          <a:xfrm>
            <a:off x="3657600" y="800100"/>
            <a:ext cx="10763507" cy="7067738"/>
          </a:xfrm>
          <a:prstGeom prst="rect">
            <a:avLst/>
          </a:prstGeom>
        </p:spPr>
      </p:pic>
      <p:pic>
        <p:nvPicPr>
          <p:cNvPr id="11" name="Picture 10">
            <a:extLst>
              <a:ext uri="{FF2B5EF4-FFF2-40B4-BE49-F238E27FC236}">
                <a16:creationId xmlns:a16="http://schemas.microsoft.com/office/drawing/2014/main" id="{00FE85FF-9CBD-145C-6EF2-FAD45E9E6774}"/>
              </a:ext>
            </a:extLst>
          </p:cNvPr>
          <p:cNvPicPr>
            <a:picLocks noChangeAspect="1"/>
          </p:cNvPicPr>
          <p:nvPr/>
        </p:nvPicPr>
        <p:blipFill>
          <a:blip r:embed="rId17"/>
          <a:stretch>
            <a:fillRect/>
          </a:stretch>
        </p:blipFill>
        <p:spPr>
          <a:xfrm>
            <a:off x="7543800" y="5905500"/>
            <a:ext cx="4304149" cy="220084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down)">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8DE"/>
        </a:solidFill>
        <a:effectLst/>
      </p:bgPr>
    </p:bg>
    <p:spTree>
      <p:nvGrpSpPr>
        <p:cNvPr id="1" name=""/>
        <p:cNvGrpSpPr/>
        <p:nvPr/>
      </p:nvGrpSpPr>
      <p:grpSpPr>
        <a:xfrm>
          <a:off x="0" y="0"/>
          <a:ext cx="0" cy="0"/>
          <a:chOff x="0" y="0"/>
          <a:chExt cx="0" cy="0"/>
        </a:xfrm>
      </p:grpSpPr>
      <p:sp>
        <p:nvSpPr>
          <p:cNvPr id="2" name="Freeform 2"/>
          <p:cNvSpPr/>
          <p:nvPr/>
        </p:nvSpPr>
        <p:spPr>
          <a:xfrm>
            <a:off x="8785064" y="348555"/>
            <a:ext cx="10509576" cy="10452251"/>
          </a:xfrm>
          <a:custGeom>
            <a:avLst/>
            <a:gdLst/>
            <a:ahLst/>
            <a:cxnLst/>
            <a:rect l="l" t="t" r="r" b="b"/>
            <a:pathLst>
              <a:path w="10509576" h="10452251">
                <a:moveTo>
                  <a:pt x="0" y="0"/>
                </a:moveTo>
                <a:lnTo>
                  <a:pt x="10509576" y="0"/>
                </a:lnTo>
                <a:lnTo>
                  <a:pt x="10509576" y="10452251"/>
                </a:lnTo>
                <a:lnTo>
                  <a:pt x="0" y="10452251"/>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rot="726921">
            <a:off x="11055714" y="1608370"/>
            <a:ext cx="665979" cy="634496"/>
          </a:xfrm>
          <a:custGeom>
            <a:avLst/>
            <a:gdLst/>
            <a:ahLst/>
            <a:cxnLst/>
            <a:rect l="l" t="t" r="r" b="b"/>
            <a:pathLst>
              <a:path w="665979" h="634496">
                <a:moveTo>
                  <a:pt x="0" y="0"/>
                </a:moveTo>
                <a:lnTo>
                  <a:pt x="665979" y="0"/>
                </a:lnTo>
                <a:lnTo>
                  <a:pt x="665979" y="634496"/>
                </a:lnTo>
                <a:lnTo>
                  <a:pt x="0" y="634496"/>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rot="726921">
            <a:off x="10428087" y="1071415"/>
            <a:ext cx="452824" cy="431418"/>
          </a:xfrm>
          <a:custGeom>
            <a:avLst/>
            <a:gdLst/>
            <a:ahLst/>
            <a:cxnLst/>
            <a:rect l="l" t="t" r="r" b="b"/>
            <a:pathLst>
              <a:path w="452824" h="431418">
                <a:moveTo>
                  <a:pt x="0" y="0"/>
                </a:moveTo>
                <a:lnTo>
                  <a:pt x="452824" y="0"/>
                </a:lnTo>
                <a:lnTo>
                  <a:pt x="452824" y="431418"/>
                </a:lnTo>
                <a:lnTo>
                  <a:pt x="0" y="43141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4" name="Picture 3" descr="A neon colored word on a black background&#10;&#10;Description automatically generated">
            <a:extLst>
              <a:ext uri="{FF2B5EF4-FFF2-40B4-BE49-F238E27FC236}">
                <a16:creationId xmlns:a16="http://schemas.microsoft.com/office/drawing/2014/main" id="{1734B449-980A-53F6-F157-B8BA4EFEFB6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0600" y="2476500"/>
            <a:ext cx="10473836" cy="3560373"/>
          </a:xfrm>
          <a:prstGeom prst="rect">
            <a:avLst/>
          </a:prstGeom>
        </p:spPr>
      </p:pic>
    </p:spTree>
    <p:extLst>
      <p:ext uri="{BB962C8B-B14F-4D97-AF65-F5344CB8AC3E}">
        <p14:creationId xmlns:p14="http://schemas.microsoft.com/office/powerpoint/2010/main" val="816535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8DE"/>
        </a:solidFill>
        <a:effectLst/>
      </p:bgPr>
    </p:bg>
    <p:spTree>
      <p:nvGrpSpPr>
        <p:cNvPr id="1" name=""/>
        <p:cNvGrpSpPr/>
        <p:nvPr/>
      </p:nvGrpSpPr>
      <p:grpSpPr>
        <a:xfrm>
          <a:off x="0" y="0"/>
          <a:ext cx="0" cy="0"/>
          <a:chOff x="0" y="0"/>
          <a:chExt cx="0" cy="0"/>
        </a:xfrm>
      </p:grpSpPr>
      <p:sp>
        <p:nvSpPr>
          <p:cNvPr id="2" name="Freeform 2"/>
          <p:cNvSpPr/>
          <p:nvPr/>
        </p:nvSpPr>
        <p:spPr>
          <a:xfrm>
            <a:off x="3377835" y="2505424"/>
            <a:ext cx="14607145" cy="6453702"/>
          </a:xfrm>
          <a:custGeom>
            <a:avLst/>
            <a:gdLst/>
            <a:ahLst/>
            <a:cxnLst/>
            <a:rect l="l" t="t" r="r" b="b"/>
            <a:pathLst>
              <a:path w="14607145" h="6453702">
                <a:moveTo>
                  <a:pt x="0" y="0"/>
                </a:moveTo>
                <a:lnTo>
                  <a:pt x="14607145" y="0"/>
                </a:lnTo>
                <a:lnTo>
                  <a:pt x="14607145" y="6453703"/>
                </a:lnTo>
                <a:lnTo>
                  <a:pt x="0" y="6453703"/>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3" name="TextBox 3"/>
          <p:cNvSpPr txBox="1"/>
          <p:nvPr/>
        </p:nvSpPr>
        <p:spPr>
          <a:xfrm>
            <a:off x="7848600" y="3695700"/>
            <a:ext cx="9688146" cy="3693319"/>
          </a:xfrm>
          <a:prstGeom prst="rect">
            <a:avLst/>
          </a:prstGeom>
        </p:spPr>
        <p:txBody>
          <a:bodyPr lIns="0" tIns="0" rIns="0" bIns="0" rtlCol="0" anchor="t">
            <a:spAutoFit/>
          </a:bodyPr>
          <a:lstStyle/>
          <a:p>
            <a:pPr algn="ctr"/>
            <a:r>
              <a:rPr lang="vi-VN" sz="8000" dirty="0">
                <a:solidFill>
                  <a:srgbClr val="FFFFFF"/>
                </a:solidFill>
                <a:latin typeface="Cambria" panose="02040503050406030204" pitchFamily="18" charset="0"/>
                <a:ea typeface="Cambria" panose="02040503050406030204" pitchFamily="18" charset="0"/>
                <a:cs typeface="Glacial Indifference"/>
                <a:sym typeface="Glacial Indifference"/>
              </a:rPr>
              <a:t>3. Sử dụng năng lượng chất đốt an toàn, tiết kiệm.</a:t>
            </a:r>
            <a:endParaRPr lang="en-US" sz="8000" dirty="0">
              <a:solidFill>
                <a:srgbClr val="FFFFFF"/>
              </a:solidFill>
              <a:latin typeface="Cambria" panose="02040503050406030204" pitchFamily="18" charset="0"/>
              <a:ea typeface="Cambria" panose="02040503050406030204" pitchFamily="18" charset="0"/>
              <a:cs typeface="Glacial Indifference"/>
              <a:sym typeface="Glacial Indifference"/>
            </a:endParaRPr>
          </a:p>
        </p:txBody>
      </p:sp>
      <p:sp>
        <p:nvSpPr>
          <p:cNvPr id="4" name="Freeform 4"/>
          <p:cNvSpPr/>
          <p:nvPr/>
        </p:nvSpPr>
        <p:spPr>
          <a:xfrm>
            <a:off x="0" y="18607"/>
            <a:ext cx="8805112" cy="10834031"/>
          </a:xfrm>
          <a:custGeom>
            <a:avLst/>
            <a:gdLst/>
            <a:ahLst/>
            <a:cxnLst/>
            <a:rect l="l" t="t" r="r" b="b"/>
            <a:pathLst>
              <a:path w="8805112" h="10834031">
                <a:moveTo>
                  <a:pt x="0" y="0"/>
                </a:moveTo>
                <a:lnTo>
                  <a:pt x="8805112" y="0"/>
                </a:lnTo>
                <a:lnTo>
                  <a:pt x="8805112" y="10834030"/>
                </a:lnTo>
                <a:lnTo>
                  <a:pt x="0" y="1083403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8DE"/>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A7A0FEDB-A581-1E9E-ACEB-11AB38FF2D1B}"/>
              </a:ext>
            </a:extLst>
          </p:cNvPr>
          <p:cNvGrpSpPr/>
          <p:nvPr/>
        </p:nvGrpSpPr>
        <p:grpSpPr>
          <a:xfrm>
            <a:off x="2133600" y="1943100"/>
            <a:ext cx="14782800" cy="5581228"/>
            <a:chOff x="2098934" y="2575361"/>
            <a:chExt cx="8536164" cy="1355733"/>
          </a:xfrm>
        </p:grpSpPr>
        <p:sp>
          <p:nvSpPr>
            <p:cNvPr id="3" name="Rounded Rectangle 12">
              <a:extLst>
                <a:ext uri="{FF2B5EF4-FFF2-40B4-BE49-F238E27FC236}">
                  <a16:creationId xmlns:a16="http://schemas.microsoft.com/office/drawing/2014/main" id="{40CF23B1-724A-51FC-B79B-09E1D390C9BF}"/>
                </a:ext>
              </a:extLst>
            </p:cNvPr>
            <p:cNvSpPr/>
            <p:nvPr/>
          </p:nvSpPr>
          <p:spPr>
            <a:xfrm>
              <a:off x="2098934" y="2729311"/>
              <a:ext cx="8512962" cy="1201783"/>
            </a:xfrm>
            <a:prstGeom prst="roundRect">
              <a:avLst/>
            </a:prstGeom>
            <a:solidFill>
              <a:srgbClr val="D63700"/>
            </a:solidFill>
            <a:ln w="28575">
              <a:no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err="1">
                  <a:solidFill>
                    <a:srgbClr val="F46933"/>
                  </a:solidFill>
                  <a:latin typeface="UTM Avo" panose="02040603050506020204" pitchFamily="18" charset="0"/>
                </a:rPr>
                <a:t>Viết</a:t>
              </a:r>
              <a:r>
                <a:rPr lang="en-US" sz="4800" b="1" dirty="0">
                  <a:solidFill>
                    <a:srgbClr val="F46933"/>
                  </a:solidFill>
                  <a:latin typeface="UTM Avo" panose="02040603050506020204" pitchFamily="18" charset="0"/>
                </a:rPr>
                <a:t> 2 – 3 </a:t>
              </a:r>
              <a:r>
                <a:rPr lang="en-US" sz="4800" b="1" dirty="0" err="1">
                  <a:solidFill>
                    <a:srgbClr val="F46933"/>
                  </a:solidFill>
                  <a:latin typeface="UTM Avo" panose="02040603050506020204" pitchFamily="18" charset="0"/>
                </a:rPr>
                <a:t>câu</a:t>
              </a:r>
              <a:r>
                <a:rPr lang="en-US" sz="4800" b="1" dirty="0">
                  <a:solidFill>
                    <a:srgbClr val="F46933"/>
                  </a:solidFill>
                  <a:latin typeface="UTM Avo" panose="02040603050506020204" pitchFamily="18" charset="0"/>
                </a:rPr>
                <a:t> </a:t>
              </a:r>
              <a:r>
                <a:rPr lang="en-US" sz="4800" b="1" dirty="0" err="1">
                  <a:solidFill>
                    <a:srgbClr val="F46933"/>
                  </a:solidFill>
                  <a:latin typeface="UTM Avo" panose="02040603050506020204" pitchFamily="18" charset="0"/>
                </a:rPr>
                <a:t>về</a:t>
              </a:r>
              <a:r>
                <a:rPr lang="en-US" sz="4800" b="1" dirty="0">
                  <a:solidFill>
                    <a:srgbClr val="F46933"/>
                  </a:solidFill>
                  <a:latin typeface="UTM Avo" panose="02040603050506020204" pitchFamily="18" charset="0"/>
                </a:rPr>
                <a:t> </a:t>
              </a:r>
              <a:r>
                <a:rPr lang="en-US" sz="4800" b="1" dirty="0" err="1">
                  <a:solidFill>
                    <a:srgbClr val="F46933"/>
                  </a:solidFill>
                  <a:latin typeface="UTM Avo" panose="02040603050506020204" pitchFamily="18" charset="0"/>
                </a:rPr>
                <a:t>những</a:t>
              </a:r>
              <a:r>
                <a:rPr lang="en-US" sz="4800" b="1" dirty="0">
                  <a:solidFill>
                    <a:srgbClr val="F46933"/>
                  </a:solidFill>
                  <a:latin typeface="UTM Avo" panose="02040603050506020204" pitchFamily="18" charset="0"/>
                </a:rPr>
                <a:t> </a:t>
              </a:r>
              <a:r>
                <a:rPr lang="en-US" sz="4800" b="1" dirty="0" err="1">
                  <a:solidFill>
                    <a:srgbClr val="F46933"/>
                  </a:solidFill>
                  <a:latin typeface="UTM Avo" panose="02040603050506020204" pitchFamily="18" charset="0"/>
                </a:rPr>
                <a:t>ngày</a:t>
              </a:r>
              <a:r>
                <a:rPr lang="en-US" sz="4800" b="1" dirty="0">
                  <a:solidFill>
                    <a:srgbClr val="F46933"/>
                  </a:solidFill>
                  <a:latin typeface="UTM Avo" panose="02040603050506020204" pitchFamily="18" charset="0"/>
                </a:rPr>
                <a:t> </a:t>
              </a:r>
              <a:r>
                <a:rPr lang="en-US" sz="4800" b="1" dirty="0" err="1">
                  <a:solidFill>
                    <a:srgbClr val="F46933"/>
                  </a:solidFill>
                  <a:latin typeface="UTM Avo" panose="02040603050506020204" pitchFamily="18" charset="0"/>
                </a:rPr>
                <a:t>hè</a:t>
              </a:r>
              <a:r>
                <a:rPr lang="en-US" sz="4800" b="1" dirty="0">
                  <a:solidFill>
                    <a:srgbClr val="F46933"/>
                  </a:solidFill>
                  <a:latin typeface="UTM Avo" panose="02040603050506020204" pitchFamily="18" charset="0"/>
                </a:rPr>
                <a:t> </a:t>
              </a:r>
              <a:r>
                <a:rPr lang="en-US" sz="4800" b="1" dirty="0" err="1">
                  <a:solidFill>
                    <a:srgbClr val="F46933"/>
                  </a:solidFill>
                  <a:latin typeface="UTM Avo" panose="02040603050506020204" pitchFamily="18" charset="0"/>
                </a:rPr>
                <a:t>của</a:t>
              </a:r>
              <a:r>
                <a:rPr lang="en-US" sz="4800" b="1" dirty="0">
                  <a:solidFill>
                    <a:srgbClr val="F46933"/>
                  </a:solidFill>
                  <a:latin typeface="UTM Avo" panose="02040603050506020204" pitchFamily="18" charset="0"/>
                </a:rPr>
                <a:t> </a:t>
              </a:r>
              <a:r>
                <a:rPr lang="en-US" sz="4800" b="1" dirty="0" err="1">
                  <a:solidFill>
                    <a:srgbClr val="F46933"/>
                  </a:solidFill>
                  <a:latin typeface="UTM Avo" panose="02040603050506020204" pitchFamily="18" charset="0"/>
                </a:rPr>
                <a:t>em</a:t>
              </a:r>
              <a:endParaRPr lang="en-US" sz="4800" b="1" dirty="0">
                <a:solidFill>
                  <a:srgbClr val="F46933"/>
                </a:solidFill>
                <a:latin typeface="UTM Avo" panose="02040603050506020204" pitchFamily="18" charset="0"/>
              </a:endParaRPr>
            </a:p>
          </p:txBody>
        </p:sp>
        <p:sp>
          <p:nvSpPr>
            <p:cNvPr id="4" name="Rounded Rectangle 13">
              <a:extLst>
                <a:ext uri="{FF2B5EF4-FFF2-40B4-BE49-F238E27FC236}">
                  <a16:creationId xmlns:a16="http://schemas.microsoft.com/office/drawing/2014/main" id="{CD15C1BD-FAC2-580E-4CA9-CE1A6313A760}"/>
                </a:ext>
              </a:extLst>
            </p:cNvPr>
            <p:cNvSpPr/>
            <p:nvPr/>
          </p:nvSpPr>
          <p:spPr>
            <a:xfrm>
              <a:off x="2102563" y="2575361"/>
              <a:ext cx="8532535" cy="1215609"/>
            </a:xfrm>
            <a:prstGeom prst="roundRect">
              <a:avLst/>
            </a:prstGeom>
            <a:solidFill>
              <a:schemeClr val="bg1"/>
            </a:solidFill>
            <a:ln w="28575">
              <a:solidFill>
                <a:srgbClr val="D6370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rtl="0">
                <a:spcBef>
                  <a:spcPts val="0"/>
                </a:spcBef>
                <a:spcAft>
                  <a:spcPts val="500"/>
                </a:spcAft>
              </a:pPr>
              <a:r>
                <a:rPr lang="en-US" sz="4800" b="0" i="0" u="none" strike="noStrike" dirty="0">
                  <a:solidFill>
                    <a:srgbClr val="002060"/>
                  </a:solidFill>
                  <a:effectLst/>
                  <a:latin typeface="Cambria" panose="02040503050406030204" pitchFamily="18" charset="0"/>
                  <a:ea typeface="Cambria" panose="02040503050406030204" pitchFamily="18" charset="0"/>
                </a:rPr>
                <a:t>   </a:t>
              </a:r>
              <a:r>
                <a:rPr lang="vi-VN" sz="4800" b="0" i="0" u="none" strike="noStrike" dirty="0">
                  <a:solidFill>
                    <a:srgbClr val="002060"/>
                  </a:solidFill>
                  <a:effectLst/>
                  <a:latin typeface="Cambria" panose="02040503050406030204" pitchFamily="18" charset="0"/>
                  <a:ea typeface="Cambria" panose="02040503050406030204" pitchFamily="18" charset="0"/>
                </a:rPr>
                <a:t>Các chất đốt khi ch</a:t>
              </a:r>
              <a:r>
                <a:rPr lang="en-US" sz="4800" dirty="0">
                  <a:solidFill>
                    <a:srgbClr val="002060"/>
                  </a:solidFill>
                  <a:latin typeface="Cambria" panose="02040503050406030204" pitchFamily="18" charset="0"/>
                  <a:ea typeface="Cambria" panose="02040503050406030204" pitchFamily="18" charset="0"/>
                </a:rPr>
                <a:t>á</a:t>
              </a:r>
              <a:r>
                <a:rPr lang="vi-VN" sz="4800" b="0" i="0" u="none" strike="noStrike" dirty="0">
                  <a:solidFill>
                    <a:srgbClr val="002060"/>
                  </a:solidFill>
                  <a:effectLst/>
                  <a:latin typeface="Cambria" panose="02040503050406030204" pitchFamily="18" charset="0"/>
                  <a:ea typeface="Cambria" panose="02040503050406030204" pitchFamily="18" charset="0"/>
                </a:rPr>
                <a:t>y đều sinh ra khí các-bô-níc, nhiều loại khí và chất độc khác làm ô nhiễm không khí, có hại cho con người, động vật, thực vật; làm han gỉ các đồ dùng, máy móc bằng kim loại,...</a:t>
              </a:r>
              <a:endParaRPr lang="vi-VN" sz="11500" b="0" dirty="0">
                <a:solidFill>
                  <a:srgbClr val="002060"/>
                </a:solidFill>
                <a:effectLst/>
                <a:latin typeface="Cambria" panose="02040503050406030204" pitchFamily="18" charset="0"/>
                <a:ea typeface="Cambria" panose="02040503050406030204" pitchFamily="18" charset="0"/>
              </a:endParaRPr>
            </a:p>
            <a:p>
              <a:pPr algn="just" rtl="0">
                <a:spcBef>
                  <a:spcPts val="0"/>
                </a:spcBef>
                <a:spcAft>
                  <a:spcPts val="500"/>
                </a:spcAft>
              </a:pPr>
              <a:r>
                <a:rPr lang="en-US" sz="4800" b="0" i="0" u="none" strike="noStrike" dirty="0">
                  <a:solidFill>
                    <a:srgbClr val="002060"/>
                  </a:solidFill>
                  <a:effectLst/>
                  <a:latin typeface="Cambria" panose="02040503050406030204" pitchFamily="18" charset="0"/>
                  <a:ea typeface="Cambria" panose="02040503050406030204" pitchFamily="18" charset="0"/>
                </a:rPr>
                <a:t>   </a:t>
              </a:r>
              <a:r>
                <a:rPr lang="vi-VN" sz="4800" b="0" i="0" u="none" strike="noStrike" dirty="0">
                  <a:solidFill>
                    <a:srgbClr val="002060"/>
                  </a:solidFill>
                  <a:effectLst/>
                  <a:latin typeface="Cambria" panose="02040503050406030204" pitchFamily="18" charset="0"/>
                  <a:ea typeface="Cambria" panose="02040503050406030204" pitchFamily="18" charset="0"/>
                </a:rPr>
                <a:t>Việc sử dụng năng lượng chất đốt không đúng cách có thể gây cháy, nổ, ô nhiễm môi trường.</a:t>
              </a:r>
              <a:endParaRPr lang="vi-VN" sz="11500" b="0" dirty="0">
                <a:solidFill>
                  <a:srgbClr val="002060"/>
                </a:solidFill>
                <a:effectLst/>
                <a:latin typeface="Cambria" panose="02040503050406030204" pitchFamily="18" charset="0"/>
                <a:ea typeface="Cambria" panose="02040503050406030204" pitchFamily="18"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8DE"/>
        </a:solidFill>
        <a:effectLst/>
      </p:bgPr>
    </p:bg>
    <p:spTree>
      <p:nvGrpSpPr>
        <p:cNvPr id="1" name=""/>
        <p:cNvGrpSpPr/>
        <p:nvPr/>
      </p:nvGrpSpPr>
      <p:grpSpPr>
        <a:xfrm>
          <a:off x="0" y="0"/>
          <a:ext cx="0" cy="0"/>
          <a:chOff x="0" y="0"/>
          <a:chExt cx="0" cy="0"/>
        </a:xfrm>
      </p:grpSpPr>
      <p:sp>
        <p:nvSpPr>
          <p:cNvPr id="2" name="Freeform 2"/>
          <p:cNvSpPr/>
          <p:nvPr/>
        </p:nvSpPr>
        <p:spPr>
          <a:xfrm>
            <a:off x="304800" y="4121335"/>
            <a:ext cx="4877306" cy="6149336"/>
          </a:xfrm>
          <a:custGeom>
            <a:avLst/>
            <a:gdLst/>
            <a:ahLst/>
            <a:cxnLst/>
            <a:rect l="l" t="t" r="r" b="b"/>
            <a:pathLst>
              <a:path w="7381948" h="9806936">
                <a:moveTo>
                  <a:pt x="0" y="0"/>
                </a:moveTo>
                <a:lnTo>
                  <a:pt x="7381948" y="0"/>
                </a:lnTo>
                <a:lnTo>
                  <a:pt x="7381948" y="9806936"/>
                </a:lnTo>
                <a:lnTo>
                  <a:pt x="0" y="980693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latin typeface="Cambria" panose="02040503050406030204" pitchFamily="18" charset="0"/>
              <a:ea typeface="Cambria" panose="02040503050406030204" pitchFamily="18" charset="0"/>
            </a:endParaRPr>
          </a:p>
        </p:txBody>
      </p:sp>
      <p:sp>
        <p:nvSpPr>
          <p:cNvPr id="22" name="Rounded Rectangle 10">
            <a:extLst>
              <a:ext uri="{FF2B5EF4-FFF2-40B4-BE49-F238E27FC236}">
                <a16:creationId xmlns:a16="http://schemas.microsoft.com/office/drawing/2014/main" id="{35850ACE-760F-2022-563D-E12AC8FAA81C}"/>
              </a:ext>
            </a:extLst>
          </p:cNvPr>
          <p:cNvSpPr/>
          <p:nvPr/>
        </p:nvSpPr>
        <p:spPr>
          <a:xfrm>
            <a:off x="3733800" y="952500"/>
            <a:ext cx="8915400" cy="2057401"/>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latin typeface="Cambria" panose="02040503050406030204" pitchFamily="18" charset="0"/>
              <a:ea typeface="Cambria" panose="02040503050406030204" pitchFamily="18" charset="0"/>
            </a:endParaRPr>
          </a:p>
        </p:txBody>
      </p:sp>
      <p:sp>
        <p:nvSpPr>
          <p:cNvPr id="23" name="TextBox 22">
            <a:extLst>
              <a:ext uri="{FF2B5EF4-FFF2-40B4-BE49-F238E27FC236}">
                <a16:creationId xmlns:a16="http://schemas.microsoft.com/office/drawing/2014/main" id="{3F0B2A82-3DA8-0059-FC46-45127718D6C4}"/>
              </a:ext>
            </a:extLst>
          </p:cNvPr>
          <p:cNvSpPr txBox="1"/>
          <p:nvPr/>
        </p:nvSpPr>
        <p:spPr>
          <a:xfrm>
            <a:off x="3876031" y="1150249"/>
            <a:ext cx="8555626" cy="1663212"/>
          </a:xfrm>
          <a:prstGeom prst="rect">
            <a:avLst/>
          </a:prstGeom>
          <a:noFill/>
        </p:spPr>
        <p:txBody>
          <a:bodyPr wrap="square" rtlCol="0">
            <a:spAutoFit/>
          </a:bodyPr>
          <a:lstStyle/>
          <a:p>
            <a:pPr marL="0" marR="0" algn="ctr">
              <a:lnSpc>
                <a:spcPct val="120000"/>
              </a:lnSpc>
              <a:spcBef>
                <a:spcPts val="0"/>
              </a:spcBef>
              <a:spcAft>
                <a:spcPts val="0"/>
              </a:spcAft>
            </a:pPr>
            <a:r>
              <a:rPr lang="vi-VN" sz="4400" b="1" dirty="0">
                <a:solidFill>
                  <a:schemeClr val="bg1"/>
                </a:solidFill>
                <a:effectLst/>
                <a:latin typeface="Cambria" panose="02040503050406030204" pitchFamily="18" charset="0"/>
                <a:ea typeface="Cambria" panose="02040503050406030204" pitchFamily="18" charset="0"/>
              </a:rPr>
              <a:t>Khi đốt cháy các chất đốt, khí nào được thải ra?</a:t>
            </a:r>
            <a:endParaRPr lang="en-US" sz="4400" b="1" dirty="0">
              <a:solidFill>
                <a:schemeClr val="bg1"/>
              </a:solidFill>
              <a:effectLst/>
              <a:latin typeface="Cambria" panose="02040503050406030204" pitchFamily="18" charset="0"/>
              <a:ea typeface="Cambria" panose="02040503050406030204" pitchFamily="18" charset="0"/>
            </a:endParaRPr>
          </a:p>
        </p:txBody>
      </p:sp>
      <p:grpSp>
        <p:nvGrpSpPr>
          <p:cNvPr id="3" name="Group 2"/>
          <p:cNvGrpSpPr/>
          <p:nvPr/>
        </p:nvGrpSpPr>
        <p:grpSpPr>
          <a:xfrm>
            <a:off x="5410200" y="4762500"/>
            <a:ext cx="12344400" cy="2895600"/>
            <a:chOff x="5410200" y="4762500"/>
            <a:chExt cx="12344400" cy="2895600"/>
          </a:xfrm>
        </p:grpSpPr>
        <p:sp>
          <p:nvSpPr>
            <p:cNvPr id="25" name="Freeform 5">
              <a:extLst>
                <a:ext uri="{FF2B5EF4-FFF2-40B4-BE49-F238E27FC236}">
                  <a16:creationId xmlns:a16="http://schemas.microsoft.com/office/drawing/2014/main" id="{0597F165-B2D8-072D-5B3F-8986D20AF489}"/>
                </a:ext>
              </a:extLst>
            </p:cNvPr>
            <p:cNvSpPr/>
            <p:nvPr/>
          </p:nvSpPr>
          <p:spPr>
            <a:xfrm>
              <a:off x="5410200" y="4762500"/>
              <a:ext cx="12344400" cy="2895600"/>
            </a:xfrm>
            <a:custGeom>
              <a:avLst/>
              <a:gdLst/>
              <a:ahLst/>
              <a:cxnLst/>
              <a:rect l="l" t="t" r="r" b="b"/>
              <a:pathLst>
                <a:path w="9411714" h="2800263">
                  <a:moveTo>
                    <a:pt x="0" y="0"/>
                  </a:moveTo>
                  <a:lnTo>
                    <a:pt x="9411714" y="0"/>
                  </a:lnTo>
                  <a:lnTo>
                    <a:pt x="9411714" y="2800263"/>
                  </a:lnTo>
                  <a:lnTo>
                    <a:pt x="0" y="280026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latin typeface="Cambria" panose="02040503050406030204" pitchFamily="18" charset="0"/>
                <a:ea typeface="Cambria" panose="02040503050406030204" pitchFamily="18" charset="0"/>
              </a:endParaRPr>
            </a:p>
          </p:txBody>
        </p:sp>
        <p:sp>
          <p:nvSpPr>
            <p:cNvPr id="26" name="TextBox 8">
              <a:extLst>
                <a:ext uri="{FF2B5EF4-FFF2-40B4-BE49-F238E27FC236}">
                  <a16:creationId xmlns:a16="http://schemas.microsoft.com/office/drawing/2014/main" id="{F0C3A590-68DF-5FEF-DC4C-4B10B78062A0}"/>
                </a:ext>
              </a:extLst>
            </p:cNvPr>
            <p:cNvSpPr txBox="1"/>
            <p:nvPr/>
          </p:nvSpPr>
          <p:spPr>
            <a:xfrm>
              <a:off x="5791200" y="5067300"/>
              <a:ext cx="11582400" cy="2492990"/>
            </a:xfrm>
            <a:prstGeom prst="rect">
              <a:avLst/>
            </a:prstGeom>
          </p:spPr>
          <p:txBody>
            <a:bodyPr wrap="square" lIns="0" tIns="0" rIns="0" bIns="0" rtlCol="0" anchor="t">
              <a:spAutoFit/>
            </a:bodyPr>
            <a:lstStyle/>
            <a:p>
              <a:pPr algn="just"/>
              <a:r>
                <a:rPr lang="vi-VN" sz="5400" dirty="0">
                  <a:solidFill>
                    <a:srgbClr val="FFFFFF"/>
                  </a:solidFill>
                  <a:latin typeface="Cambria" panose="02040503050406030204" pitchFamily="18" charset="0"/>
                  <a:ea typeface="Cambria" panose="02040503050406030204" pitchFamily="18" charset="0"/>
                  <a:cs typeface="Glacial Indifference"/>
                  <a:sym typeface="Glacial Indifference"/>
                </a:rPr>
                <a:t>Các chất đốt khi cháy đều sinh ra khí các -bô -níc, nhiều loại khí và chất đ</a:t>
              </a:r>
              <a:r>
                <a:rPr lang="en-US" sz="5400" dirty="0">
                  <a:solidFill>
                    <a:srgbClr val="FFFFFF"/>
                  </a:solidFill>
                  <a:latin typeface="Cambria" panose="02040503050406030204" pitchFamily="18" charset="0"/>
                  <a:ea typeface="Cambria" panose="02040503050406030204" pitchFamily="18" charset="0"/>
                  <a:cs typeface="Glacial Indifference"/>
                  <a:sym typeface="Glacial Indifference"/>
                </a:rPr>
                <a:t>ộ</a:t>
              </a:r>
              <a:r>
                <a:rPr lang="vi-VN" sz="5400" dirty="0">
                  <a:solidFill>
                    <a:srgbClr val="FFFFFF"/>
                  </a:solidFill>
                  <a:latin typeface="Cambria" panose="02040503050406030204" pitchFamily="18" charset="0"/>
                  <a:ea typeface="Cambria" panose="02040503050406030204" pitchFamily="18" charset="0"/>
                  <a:cs typeface="Glacial Indifference"/>
                  <a:sym typeface="Glacial Indifference"/>
                </a:rPr>
                <a:t>c khác.</a:t>
              </a:r>
              <a:endParaRPr lang="en-US" sz="5400" dirty="0">
                <a:solidFill>
                  <a:srgbClr val="FFFFFF"/>
                </a:solidFill>
                <a:latin typeface="Cambria" panose="02040503050406030204" pitchFamily="18" charset="0"/>
                <a:ea typeface="Cambria" panose="02040503050406030204" pitchFamily="18" charset="0"/>
                <a:cs typeface="Glacial Indifference"/>
                <a:sym typeface="Glacial Indifference"/>
              </a:endParaRPr>
            </a:p>
          </p:txBody>
        </p:sp>
      </p:grpSp>
      <p:sp>
        <p:nvSpPr>
          <p:cNvPr id="4" name="Freeform 9">
            <a:extLst>
              <a:ext uri="{FF2B5EF4-FFF2-40B4-BE49-F238E27FC236}">
                <a16:creationId xmlns:a16="http://schemas.microsoft.com/office/drawing/2014/main" id="{91EF5D2D-6B10-DACB-7B36-134181FE0D00}"/>
              </a:ext>
            </a:extLst>
          </p:cNvPr>
          <p:cNvSpPr>
            <a:spLocks/>
          </p:cNvSpPr>
          <p:nvPr/>
        </p:nvSpPr>
        <p:spPr bwMode="gray">
          <a:xfrm rot="1198535" flipH="1">
            <a:off x="3851000" y="3284485"/>
            <a:ext cx="1873166" cy="1508228"/>
          </a:xfrm>
          <a:custGeom>
            <a:avLst/>
            <a:gdLst>
              <a:gd name="T0" fmla="*/ 580 w 580"/>
              <a:gd name="T1" fmla="*/ 0 h 798"/>
              <a:gd name="T2" fmla="*/ 578 w 580"/>
              <a:gd name="T3" fmla="*/ 90 h 798"/>
              <a:gd name="T4" fmla="*/ 568 w 580"/>
              <a:gd name="T5" fmla="*/ 174 h 798"/>
              <a:gd name="T6" fmla="*/ 552 w 580"/>
              <a:gd name="T7" fmla="*/ 252 h 798"/>
              <a:gd name="T8" fmla="*/ 526 w 580"/>
              <a:gd name="T9" fmla="*/ 324 h 798"/>
              <a:gd name="T10" fmla="*/ 494 w 580"/>
              <a:gd name="T11" fmla="*/ 390 h 798"/>
              <a:gd name="T12" fmla="*/ 452 w 580"/>
              <a:gd name="T13" fmla="*/ 450 h 798"/>
              <a:gd name="T14" fmla="*/ 402 w 580"/>
              <a:gd name="T15" fmla="*/ 508 h 798"/>
              <a:gd name="T16" fmla="*/ 342 w 580"/>
              <a:gd name="T17" fmla="*/ 560 h 798"/>
              <a:gd name="T18" fmla="*/ 270 w 580"/>
              <a:gd name="T19" fmla="*/ 610 h 798"/>
              <a:gd name="T20" fmla="*/ 188 w 580"/>
              <a:gd name="T21" fmla="*/ 656 h 798"/>
              <a:gd name="T22" fmla="*/ 188 w 580"/>
              <a:gd name="T23" fmla="*/ 798 h 798"/>
              <a:gd name="T24" fmla="*/ 0 w 580"/>
              <a:gd name="T25" fmla="*/ 514 h 798"/>
              <a:gd name="T26" fmla="*/ 188 w 580"/>
              <a:gd name="T27" fmla="*/ 230 h 798"/>
              <a:gd name="T28" fmla="*/ 188 w 580"/>
              <a:gd name="T29" fmla="*/ 372 h 798"/>
              <a:gd name="T30" fmla="*/ 224 w 580"/>
              <a:gd name="T31" fmla="*/ 368 h 798"/>
              <a:gd name="T32" fmla="*/ 264 w 580"/>
              <a:gd name="T33" fmla="*/ 356 h 798"/>
              <a:gd name="T34" fmla="*/ 306 w 580"/>
              <a:gd name="T35" fmla="*/ 336 h 798"/>
              <a:gd name="T36" fmla="*/ 348 w 580"/>
              <a:gd name="T37" fmla="*/ 310 h 798"/>
              <a:gd name="T38" fmla="*/ 392 w 580"/>
              <a:gd name="T39" fmla="*/ 280 h 798"/>
              <a:gd name="T40" fmla="*/ 432 w 580"/>
              <a:gd name="T41" fmla="*/ 246 h 798"/>
              <a:gd name="T42" fmla="*/ 472 w 580"/>
              <a:gd name="T43" fmla="*/ 208 h 798"/>
              <a:gd name="T44" fmla="*/ 506 w 580"/>
              <a:gd name="T45" fmla="*/ 166 h 798"/>
              <a:gd name="T46" fmla="*/ 536 w 580"/>
              <a:gd name="T47" fmla="*/ 124 h 798"/>
              <a:gd name="T48" fmla="*/ 558 w 580"/>
              <a:gd name="T49" fmla="*/ 82 h 798"/>
              <a:gd name="T50" fmla="*/ 574 w 580"/>
              <a:gd name="T51" fmla="*/ 40 h 798"/>
              <a:gd name="T52" fmla="*/ 578 w 580"/>
              <a:gd name="T53" fmla="*/ 0 h 798"/>
              <a:gd name="T54" fmla="*/ 580 w 580"/>
              <a:gd name="T55" fmla="*/ 0 h 7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80" h="798">
                <a:moveTo>
                  <a:pt x="580" y="0"/>
                </a:moveTo>
                <a:lnTo>
                  <a:pt x="578" y="90"/>
                </a:lnTo>
                <a:lnTo>
                  <a:pt x="568" y="174"/>
                </a:lnTo>
                <a:lnTo>
                  <a:pt x="552" y="252"/>
                </a:lnTo>
                <a:lnTo>
                  <a:pt x="526" y="324"/>
                </a:lnTo>
                <a:lnTo>
                  <a:pt x="494" y="390"/>
                </a:lnTo>
                <a:lnTo>
                  <a:pt x="452" y="450"/>
                </a:lnTo>
                <a:lnTo>
                  <a:pt x="402" y="508"/>
                </a:lnTo>
                <a:lnTo>
                  <a:pt x="342" y="560"/>
                </a:lnTo>
                <a:lnTo>
                  <a:pt x="270" y="610"/>
                </a:lnTo>
                <a:lnTo>
                  <a:pt x="188" y="656"/>
                </a:lnTo>
                <a:lnTo>
                  <a:pt x="188" y="798"/>
                </a:lnTo>
                <a:lnTo>
                  <a:pt x="0" y="514"/>
                </a:lnTo>
                <a:lnTo>
                  <a:pt x="188" y="230"/>
                </a:lnTo>
                <a:lnTo>
                  <a:pt x="188" y="372"/>
                </a:lnTo>
                <a:lnTo>
                  <a:pt x="224" y="368"/>
                </a:lnTo>
                <a:lnTo>
                  <a:pt x="264" y="356"/>
                </a:lnTo>
                <a:lnTo>
                  <a:pt x="306" y="336"/>
                </a:lnTo>
                <a:lnTo>
                  <a:pt x="348" y="310"/>
                </a:lnTo>
                <a:lnTo>
                  <a:pt x="392" y="280"/>
                </a:lnTo>
                <a:lnTo>
                  <a:pt x="432" y="246"/>
                </a:lnTo>
                <a:lnTo>
                  <a:pt x="472" y="208"/>
                </a:lnTo>
                <a:lnTo>
                  <a:pt x="506" y="166"/>
                </a:lnTo>
                <a:lnTo>
                  <a:pt x="536" y="124"/>
                </a:lnTo>
                <a:lnTo>
                  <a:pt x="558" y="82"/>
                </a:lnTo>
                <a:lnTo>
                  <a:pt x="574" y="40"/>
                </a:lnTo>
                <a:lnTo>
                  <a:pt x="578" y="0"/>
                </a:lnTo>
                <a:lnTo>
                  <a:pt x="580" y="0"/>
                </a:lnTo>
                <a:close/>
              </a:path>
            </a:pathLst>
          </a:custGeom>
          <a:ln/>
        </p:spPr>
        <p:style>
          <a:lnRef idx="3">
            <a:schemeClr val="lt1"/>
          </a:lnRef>
          <a:fillRef idx="1">
            <a:schemeClr val="accent6"/>
          </a:fillRef>
          <a:effectRef idx="1">
            <a:schemeClr val="accent6"/>
          </a:effectRef>
          <a:fontRef idx="minor">
            <a:schemeClr val="lt1"/>
          </a:fontRef>
        </p:style>
        <p:txBody>
          <a:bodyPr/>
          <a:lstStyle/>
          <a:p>
            <a:pPr eaLnBrk="1" hangingPunct="1">
              <a:defRPr/>
            </a:pPr>
            <a:endParaRPr lang="en-US">
              <a:latin typeface="Cambria" panose="02040503050406030204" pitchFamily="18" charset="0"/>
              <a:ea typeface="Cambria" panose="020405030504060302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3"/>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nextCondLst>
                <p:cond evt="onClick" delay="0">
                  <p:tgtEl>
                    <p:spTgt spid="23"/>
                  </p:tgtEl>
                </p:cond>
              </p:nextCondLst>
            </p:seq>
          </p:childTnLst>
        </p:cTn>
      </p:par>
    </p:tnLst>
    <p:bldLst>
      <p:bldP spid="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8DE"/>
        </a:solidFill>
        <a:effectLst/>
      </p:bgPr>
    </p:bg>
    <p:spTree>
      <p:nvGrpSpPr>
        <p:cNvPr id="1" name=""/>
        <p:cNvGrpSpPr/>
        <p:nvPr/>
      </p:nvGrpSpPr>
      <p:grpSpPr>
        <a:xfrm>
          <a:off x="0" y="0"/>
          <a:ext cx="0" cy="0"/>
          <a:chOff x="0" y="0"/>
          <a:chExt cx="0" cy="0"/>
        </a:xfrm>
      </p:grpSpPr>
      <p:sp>
        <p:nvSpPr>
          <p:cNvPr id="2" name="Freeform 2"/>
          <p:cNvSpPr/>
          <p:nvPr/>
        </p:nvSpPr>
        <p:spPr>
          <a:xfrm>
            <a:off x="304800" y="4121335"/>
            <a:ext cx="4877306" cy="6149336"/>
          </a:xfrm>
          <a:custGeom>
            <a:avLst/>
            <a:gdLst/>
            <a:ahLst/>
            <a:cxnLst/>
            <a:rect l="l" t="t" r="r" b="b"/>
            <a:pathLst>
              <a:path w="7381948" h="9806936">
                <a:moveTo>
                  <a:pt x="0" y="0"/>
                </a:moveTo>
                <a:lnTo>
                  <a:pt x="7381948" y="0"/>
                </a:lnTo>
                <a:lnTo>
                  <a:pt x="7381948" y="9806936"/>
                </a:lnTo>
                <a:lnTo>
                  <a:pt x="0" y="980693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 name="Rounded Rectangle 10">
            <a:extLst>
              <a:ext uri="{FF2B5EF4-FFF2-40B4-BE49-F238E27FC236}">
                <a16:creationId xmlns:a16="http://schemas.microsoft.com/office/drawing/2014/main" id="{35850ACE-760F-2022-563D-E12AC8FAA81C}"/>
              </a:ext>
            </a:extLst>
          </p:cNvPr>
          <p:cNvSpPr/>
          <p:nvPr/>
        </p:nvSpPr>
        <p:spPr>
          <a:xfrm>
            <a:off x="3659719" y="1187633"/>
            <a:ext cx="13258800" cy="2057401"/>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23" name="TextBox 22">
            <a:extLst>
              <a:ext uri="{FF2B5EF4-FFF2-40B4-BE49-F238E27FC236}">
                <a16:creationId xmlns:a16="http://schemas.microsoft.com/office/drawing/2014/main" id="{3F0B2A82-3DA8-0059-FC46-45127718D6C4}"/>
              </a:ext>
            </a:extLst>
          </p:cNvPr>
          <p:cNvSpPr txBox="1"/>
          <p:nvPr/>
        </p:nvSpPr>
        <p:spPr>
          <a:xfrm>
            <a:off x="3871243" y="1385382"/>
            <a:ext cx="12723751" cy="1642567"/>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Những khí thải này có ảnh hưởng như thế nào đến môi trường và sức khoẻ con người?</a:t>
            </a:r>
            <a:endPar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grpSp>
        <p:nvGrpSpPr>
          <p:cNvPr id="3" name="Group 2"/>
          <p:cNvGrpSpPr/>
          <p:nvPr/>
        </p:nvGrpSpPr>
        <p:grpSpPr>
          <a:xfrm>
            <a:off x="5410200" y="4762500"/>
            <a:ext cx="12344400" cy="3124200"/>
            <a:chOff x="5410200" y="4762500"/>
            <a:chExt cx="12344400" cy="3124200"/>
          </a:xfrm>
        </p:grpSpPr>
        <p:sp>
          <p:nvSpPr>
            <p:cNvPr id="25" name="Freeform 5">
              <a:extLst>
                <a:ext uri="{FF2B5EF4-FFF2-40B4-BE49-F238E27FC236}">
                  <a16:creationId xmlns:a16="http://schemas.microsoft.com/office/drawing/2014/main" id="{0597F165-B2D8-072D-5B3F-8986D20AF489}"/>
                </a:ext>
              </a:extLst>
            </p:cNvPr>
            <p:cNvSpPr/>
            <p:nvPr/>
          </p:nvSpPr>
          <p:spPr>
            <a:xfrm>
              <a:off x="5410200" y="4762500"/>
              <a:ext cx="12344400" cy="3124200"/>
            </a:xfrm>
            <a:custGeom>
              <a:avLst/>
              <a:gdLst/>
              <a:ahLst/>
              <a:cxnLst/>
              <a:rect l="l" t="t" r="r" b="b"/>
              <a:pathLst>
                <a:path w="9411714" h="2800263">
                  <a:moveTo>
                    <a:pt x="0" y="0"/>
                  </a:moveTo>
                  <a:lnTo>
                    <a:pt x="9411714" y="0"/>
                  </a:lnTo>
                  <a:lnTo>
                    <a:pt x="9411714" y="2800263"/>
                  </a:lnTo>
                  <a:lnTo>
                    <a:pt x="0" y="280026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 name="TextBox 8">
              <a:extLst>
                <a:ext uri="{FF2B5EF4-FFF2-40B4-BE49-F238E27FC236}">
                  <a16:creationId xmlns:a16="http://schemas.microsoft.com/office/drawing/2014/main" id="{F0C3A590-68DF-5FEF-DC4C-4B10B78062A0}"/>
                </a:ext>
              </a:extLst>
            </p:cNvPr>
            <p:cNvSpPr txBox="1"/>
            <p:nvPr/>
          </p:nvSpPr>
          <p:spPr>
            <a:xfrm>
              <a:off x="5791200" y="5067300"/>
              <a:ext cx="11582400" cy="2492990"/>
            </a:xfrm>
            <a:prstGeom prst="rect">
              <a:avLst/>
            </a:prstGeom>
          </p:spPr>
          <p:txBody>
            <a:bodyPr wrap="square" lIns="0" tIns="0" rIns="0" bIns="0" rtlCol="0" anchor="t">
              <a:spAutoFit/>
            </a:bodyPr>
            <a:lstStyle/>
            <a:p>
              <a:pPr lvl="0" algn="just"/>
              <a:r>
                <a:rPr lang="vi-VN" sz="5400" dirty="0">
                  <a:solidFill>
                    <a:srgbClr val="FFFFFF"/>
                  </a:solidFill>
                  <a:latin typeface="Cambria" panose="02040503050406030204" pitchFamily="18" charset="0"/>
                  <a:ea typeface="Cambria" panose="02040503050406030204" pitchFamily="18" charset="0"/>
                  <a:cs typeface="Glacial Indifference"/>
                  <a:sym typeface="Glacial Indifference"/>
                </a:rPr>
                <a:t>Những loại khí thải này làm ô nhiễm không khí, có hại cho con người, động vật, thực vật,..</a:t>
              </a:r>
              <a:endParaRPr kumimoji="0" lang="en-US" sz="5400" b="0"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Glacial Indifference"/>
                <a:sym typeface="Glacial Indifference"/>
              </a:endParaRPr>
            </a:p>
          </p:txBody>
        </p:sp>
      </p:grpSp>
      <p:sp>
        <p:nvSpPr>
          <p:cNvPr id="4" name="Freeform 9">
            <a:extLst>
              <a:ext uri="{FF2B5EF4-FFF2-40B4-BE49-F238E27FC236}">
                <a16:creationId xmlns:a16="http://schemas.microsoft.com/office/drawing/2014/main" id="{91EF5D2D-6B10-DACB-7B36-134181FE0D00}"/>
              </a:ext>
            </a:extLst>
          </p:cNvPr>
          <p:cNvSpPr>
            <a:spLocks/>
          </p:cNvSpPr>
          <p:nvPr/>
        </p:nvSpPr>
        <p:spPr bwMode="gray">
          <a:xfrm rot="1198535" flipH="1">
            <a:off x="3851000" y="3284485"/>
            <a:ext cx="1873166" cy="1508228"/>
          </a:xfrm>
          <a:custGeom>
            <a:avLst/>
            <a:gdLst>
              <a:gd name="T0" fmla="*/ 580 w 580"/>
              <a:gd name="T1" fmla="*/ 0 h 798"/>
              <a:gd name="T2" fmla="*/ 578 w 580"/>
              <a:gd name="T3" fmla="*/ 90 h 798"/>
              <a:gd name="T4" fmla="*/ 568 w 580"/>
              <a:gd name="T5" fmla="*/ 174 h 798"/>
              <a:gd name="T6" fmla="*/ 552 w 580"/>
              <a:gd name="T7" fmla="*/ 252 h 798"/>
              <a:gd name="T8" fmla="*/ 526 w 580"/>
              <a:gd name="T9" fmla="*/ 324 h 798"/>
              <a:gd name="T10" fmla="*/ 494 w 580"/>
              <a:gd name="T11" fmla="*/ 390 h 798"/>
              <a:gd name="T12" fmla="*/ 452 w 580"/>
              <a:gd name="T13" fmla="*/ 450 h 798"/>
              <a:gd name="T14" fmla="*/ 402 w 580"/>
              <a:gd name="T15" fmla="*/ 508 h 798"/>
              <a:gd name="T16" fmla="*/ 342 w 580"/>
              <a:gd name="T17" fmla="*/ 560 h 798"/>
              <a:gd name="T18" fmla="*/ 270 w 580"/>
              <a:gd name="T19" fmla="*/ 610 h 798"/>
              <a:gd name="T20" fmla="*/ 188 w 580"/>
              <a:gd name="T21" fmla="*/ 656 h 798"/>
              <a:gd name="T22" fmla="*/ 188 w 580"/>
              <a:gd name="T23" fmla="*/ 798 h 798"/>
              <a:gd name="T24" fmla="*/ 0 w 580"/>
              <a:gd name="T25" fmla="*/ 514 h 798"/>
              <a:gd name="T26" fmla="*/ 188 w 580"/>
              <a:gd name="T27" fmla="*/ 230 h 798"/>
              <a:gd name="T28" fmla="*/ 188 w 580"/>
              <a:gd name="T29" fmla="*/ 372 h 798"/>
              <a:gd name="T30" fmla="*/ 224 w 580"/>
              <a:gd name="T31" fmla="*/ 368 h 798"/>
              <a:gd name="T32" fmla="*/ 264 w 580"/>
              <a:gd name="T33" fmla="*/ 356 h 798"/>
              <a:gd name="T34" fmla="*/ 306 w 580"/>
              <a:gd name="T35" fmla="*/ 336 h 798"/>
              <a:gd name="T36" fmla="*/ 348 w 580"/>
              <a:gd name="T37" fmla="*/ 310 h 798"/>
              <a:gd name="T38" fmla="*/ 392 w 580"/>
              <a:gd name="T39" fmla="*/ 280 h 798"/>
              <a:gd name="T40" fmla="*/ 432 w 580"/>
              <a:gd name="T41" fmla="*/ 246 h 798"/>
              <a:gd name="T42" fmla="*/ 472 w 580"/>
              <a:gd name="T43" fmla="*/ 208 h 798"/>
              <a:gd name="T44" fmla="*/ 506 w 580"/>
              <a:gd name="T45" fmla="*/ 166 h 798"/>
              <a:gd name="T46" fmla="*/ 536 w 580"/>
              <a:gd name="T47" fmla="*/ 124 h 798"/>
              <a:gd name="T48" fmla="*/ 558 w 580"/>
              <a:gd name="T49" fmla="*/ 82 h 798"/>
              <a:gd name="T50" fmla="*/ 574 w 580"/>
              <a:gd name="T51" fmla="*/ 40 h 798"/>
              <a:gd name="T52" fmla="*/ 578 w 580"/>
              <a:gd name="T53" fmla="*/ 0 h 798"/>
              <a:gd name="T54" fmla="*/ 580 w 580"/>
              <a:gd name="T55" fmla="*/ 0 h 7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80" h="798">
                <a:moveTo>
                  <a:pt x="580" y="0"/>
                </a:moveTo>
                <a:lnTo>
                  <a:pt x="578" y="90"/>
                </a:lnTo>
                <a:lnTo>
                  <a:pt x="568" y="174"/>
                </a:lnTo>
                <a:lnTo>
                  <a:pt x="552" y="252"/>
                </a:lnTo>
                <a:lnTo>
                  <a:pt x="526" y="324"/>
                </a:lnTo>
                <a:lnTo>
                  <a:pt x="494" y="390"/>
                </a:lnTo>
                <a:lnTo>
                  <a:pt x="452" y="450"/>
                </a:lnTo>
                <a:lnTo>
                  <a:pt x="402" y="508"/>
                </a:lnTo>
                <a:lnTo>
                  <a:pt x="342" y="560"/>
                </a:lnTo>
                <a:lnTo>
                  <a:pt x="270" y="610"/>
                </a:lnTo>
                <a:lnTo>
                  <a:pt x="188" y="656"/>
                </a:lnTo>
                <a:lnTo>
                  <a:pt x="188" y="798"/>
                </a:lnTo>
                <a:lnTo>
                  <a:pt x="0" y="514"/>
                </a:lnTo>
                <a:lnTo>
                  <a:pt x="188" y="230"/>
                </a:lnTo>
                <a:lnTo>
                  <a:pt x="188" y="372"/>
                </a:lnTo>
                <a:lnTo>
                  <a:pt x="224" y="368"/>
                </a:lnTo>
                <a:lnTo>
                  <a:pt x="264" y="356"/>
                </a:lnTo>
                <a:lnTo>
                  <a:pt x="306" y="336"/>
                </a:lnTo>
                <a:lnTo>
                  <a:pt x="348" y="310"/>
                </a:lnTo>
                <a:lnTo>
                  <a:pt x="392" y="280"/>
                </a:lnTo>
                <a:lnTo>
                  <a:pt x="432" y="246"/>
                </a:lnTo>
                <a:lnTo>
                  <a:pt x="472" y="208"/>
                </a:lnTo>
                <a:lnTo>
                  <a:pt x="506" y="166"/>
                </a:lnTo>
                <a:lnTo>
                  <a:pt x="536" y="124"/>
                </a:lnTo>
                <a:lnTo>
                  <a:pt x="558" y="82"/>
                </a:lnTo>
                <a:lnTo>
                  <a:pt x="574" y="40"/>
                </a:lnTo>
                <a:lnTo>
                  <a:pt x="578" y="0"/>
                </a:lnTo>
                <a:lnTo>
                  <a:pt x="580" y="0"/>
                </a:lnTo>
                <a:close/>
              </a:path>
            </a:pathLst>
          </a:custGeom>
          <a:ln/>
        </p:spPr>
        <p:style>
          <a:lnRef idx="3">
            <a:schemeClr val="lt1"/>
          </a:lnRef>
          <a:fillRef idx="1">
            <a:schemeClr val="accent6"/>
          </a:fillRef>
          <a:effectRef idx="1">
            <a:schemeClr val="accent6"/>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102988326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3"/>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nextCondLst>
                <p:cond evt="onClick" delay="0">
                  <p:tgtEl>
                    <p:spTgt spid="23"/>
                  </p:tgtEl>
                </p:cond>
              </p:nextCondLst>
            </p:seq>
          </p:childTnLst>
        </p:cTn>
      </p:par>
    </p:tnLst>
    <p:bldLst>
      <p:bldP spid="4"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自定义 14">
      <a:dk1>
        <a:sysClr val="windowText" lastClr="000000"/>
      </a:dk1>
      <a:lt1>
        <a:sysClr val="window" lastClr="FFFFFF"/>
      </a:lt1>
      <a:dk2>
        <a:srgbClr val="ED7D31"/>
      </a:dk2>
      <a:lt2>
        <a:srgbClr val="E7E6E6"/>
      </a:lt2>
      <a:accent1>
        <a:srgbClr val="ED7D31"/>
      </a:accent1>
      <a:accent2>
        <a:srgbClr val="ED7D31"/>
      </a:accent2>
      <a:accent3>
        <a:srgbClr val="A5A5A5"/>
      </a:accent3>
      <a:accent4>
        <a:srgbClr val="FFC000"/>
      </a:accent4>
      <a:accent5>
        <a:srgbClr val="A5A5A5"/>
      </a:accent5>
      <a:accent6>
        <a:srgbClr val="F4B183"/>
      </a:accent6>
      <a:hlink>
        <a:srgbClr val="0C0C0C"/>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415</TotalTime>
  <Words>1409</Words>
  <Application>Microsoft Office PowerPoint</Application>
  <PresentationFormat>Custom</PresentationFormat>
  <Paragraphs>63</Paragraphs>
  <Slides>39</Slides>
  <Notes>2</Notes>
  <HiddenSlides>0</HiddenSlides>
  <MMClips>1</MMClips>
  <ScaleCrop>false</ScaleCrop>
  <HeadingPairs>
    <vt:vector size="6" baseType="variant">
      <vt:variant>
        <vt:lpstr>Fonts Used</vt:lpstr>
      </vt:variant>
      <vt:variant>
        <vt:i4>12</vt:i4>
      </vt:variant>
      <vt:variant>
        <vt:lpstr>Theme</vt:lpstr>
      </vt:variant>
      <vt:variant>
        <vt:i4>3</vt:i4>
      </vt:variant>
      <vt:variant>
        <vt:lpstr>Slide Titles</vt:lpstr>
      </vt:variant>
      <vt:variant>
        <vt:i4>39</vt:i4>
      </vt:variant>
    </vt:vector>
  </HeadingPairs>
  <TitlesOfParts>
    <vt:vector size="54" baseType="lpstr">
      <vt:lpstr>Arial</vt:lpstr>
      <vt:lpstr>Arial-Rounded</vt:lpstr>
      <vt:lpstr>Calibri</vt:lpstr>
      <vt:lpstr>Calibri Light</vt:lpstr>
      <vt:lpstr>Cambria</vt:lpstr>
      <vt:lpstr>Glacial Indifference</vt:lpstr>
      <vt:lpstr>inpin heiti</vt:lpstr>
      <vt:lpstr>Mali</vt:lpstr>
      <vt:lpstr>Tahoma</vt:lpstr>
      <vt:lpstr>Times New Roman</vt:lpstr>
      <vt:lpstr>UTM Avo</vt:lpstr>
      <vt:lpstr>字魂107号-萌趣欢乐体</vt:lpstr>
      <vt:lpstr>Office Theme</vt:lpstr>
      <vt:lpstr>Office 主题</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Nature Lake Theme Educational Presentation</dc:title>
  <dc:creator>thao</dc:creator>
  <cp:lastModifiedBy>Lenovo</cp:lastModifiedBy>
  <cp:revision>46</cp:revision>
  <dcterms:created xsi:type="dcterms:W3CDTF">2006-08-16T00:00:00Z</dcterms:created>
  <dcterms:modified xsi:type="dcterms:W3CDTF">2024-11-18T03:47:51Z</dcterms:modified>
  <dc:identifier>DAGMZ9ajds0</dc:identifier>
</cp:coreProperties>
</file>