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59" r:id="rId5"/>
    <p:sldId id="260" r:id="rId6"/>
    <p:sldId id="265" r:id="rId7"/>
    <p:sldId id="267" r:id="rId8"/>
    <p:sldId id="269" r:id="rId9"/>
    <p:sldId id="270" r:id="rId10"/>
    <p:sldId id="271" r:id="rId11"/>
    <p:sldId id="268" r:id="rId12"/>
    <p:sldId id="273" r:id="rId13"/>
    <p:sldId id="274" r:id="rId14"/>
    <p:sldId id="272" r:id="rId15"/>
    <p:sldId id="275" r:id="rId16"/>
    <p:sldId id="278" r:id="rId17"/>
    <p:sldId id="276" r:id="rId18"/>
    <p:sldId id="277" r:id="rId19"/>
    <p:sldId id="261" r:id="rId20"/>
    <p:sldId id="279" r:id="rId21"/>
    <p:sldId id="280" r:id="rId22"/>
    <p:sldId id="281" r:id="rId23"/>
    <p:sldId id="282" r:id="rId24"/>
    <p:sldId id="283" r:id="rId25"/>
    <p:sldId id="263" r:id="rId26"/>
    <p:sldId id="285" r:id="rId27"/>
    <p:sldId id="256" r:id="rId28"/>
    <p:sldId id="286" r:id="rId29"/>
    <p:sldId id="289" r:id="rId30"/>
    <p:sldId id="287"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4660"/>
  </p:normalViewPr>
  <p:slideViewPr>
    <p:cSldViewPr snapToGrid="0">
      <p:cViewPr varScale="1">
        <p:scale>
          <a:sx n="77" d="100"/>
          <a:sy n="77"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1DA9-9D8A-0E64-7223-2925199C7CB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2B0F870-41D2-EBEF-7A97-798BD6BCCE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FBAD338-F966-D507-A003-A92DCCE16BF8}"/>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5" name="Footer Placeholder 4">
            <a:extLst>
              <a:ext uri="{FF2B5EF4-FFF2-40B4-BE49-F238E27FC236}">
                <a16:creationId xmlns:a16="http://schemas.microsoft.com/office/drawing/2014/main" id="{46A06448-97A5-F1A5-CC1C-4E6F631C64B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A485A74-B736-C316-6958-A6AB77C8E3C2}"/>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48185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FB7B-93FA-FD9C-3823-C97C297EE2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4F724B0-4781-ED98-76A2-8711AC3A1E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3B3C252-197F-D7FE-DAD1-9FC953363A3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5" name="Footer Placeholder 4">
            <a:extLst>
              <a:ext uri="{FF2B5EF4-FFF2-40B4-BE49-F238E27FC236}">
                <a16:creationId xmlns:a16="http://schemas.microsoft.com/office/drawing/2014/main" id="{B7A26675-442D-94C5-754A-5E6765EBD97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FE6CA94-271F-E636-561B-A9434926D474}"/>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473165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18B6C-1689-51A2-59DD-99BA48C0BE0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E42132-C3D7-D157-A91B-79AB044F82A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BFB3B48-CD2C-47BA-5868-4455B3D73313}"/>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5" name="Footer Placeholder 4">
            <a:extLst>
              <a:ext uri="{FF2B5EF4-FFF2-40B4-BE49-F238E27FC236}">
                <a16:creationId xmlns:a16="http://schemas.microsoft.com/office/drawing/2014/main" id="{75111D93-2A5D-D97E-FB2D-54E716736D5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75D65DE-BDED-E823-D902-1DA56978ED59}"/>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56336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6259-29F7-618D-67A5-BA2AB19D07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EA96C67-25D1-5335-8DA3-0441B88F9D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D9645EC-347A-C4A2-D991-F9E6F3758A16}"/>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5" name="Footer Placeholder 4">
            <a:extLst>
              <a:ext uri="{FF2B5EF4-FFF2-40B4-BE49-F238E27FC236}">
                <a16:creationId xmlns:a16="http://schemas.microsoft.com/office/drawing/2014/main" id="{BA1E2BE7-9911-CE76-3AE1-8CEA7434372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EF959004-DC84-F71E-0899-4C466A55658B}"/>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02926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6001-AE8C-3978-7A3F-66EDF81C28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499C309-7F55-BC4A-EF4C-80BED41A93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3506E-1AFA-018C-640E-16D022C08D02}"/>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5" name="Footer Placeholder 4">
            <a:extLst>
              <a:ext uri="{FF2B5EF4-FFF2-40B4-BE49-F238E27FC236}">
                <a16:creationId xmlns:a16="http://schemas.microsoft.com/office/drawing/2014/main" id="{E851DBB6-9A56-3274-098D-10F2B48E415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252B9CA-7DB3-6F97-EE07-276EA3EB2F14}"/>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6415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EA71-D245-2318-874F-9A1B86BE2F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0022D32-F9F8-E460-5C61-DC6B1334373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05FA890-3105-62CE-2BF7-8342694439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D368C39-E1BE-DFB1-8CCC-67AF736D354F}"/>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6" name="Footer Placeholder 5">
            <a:extLst>
              <a:ext uri="{FF2B5EF4-FFF2-40B4-BE49-F238E27FC236}">
                <a16:creationId xmlns:a16="http://schemas.microsoft.com/office/drawing/2014/main" id="{B25F0FAF-EE25-756D-AB00-09C3B656427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0F97834-491A-3CC7-E8FC-7E660FEA63E5}"/>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01539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3589-CA4E-AF93-C0B7-24D1791D34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52113EF-88C3-486C-143F-D419C09030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7550A-F17C-ABC4-5976-94016FDFD1B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ECF68AE-04C2-C8BA-8F15-E4F1D75F01E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6B472-EF8B-1D70-ED48-6A8F0CE34A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C0269BD-75AE-3C27-D094-ED12FBA853E2}"/>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8" name="Footer Placeholder 7">
            <a:extLst>
              <a:ext uri="{FF2B5EF4-FFF2-40B4-BE49-F238E27FC236}">
                <a16:creationId xmlns:a16="http://schemas.microsoft.com/office/drawing/2014/main" id="{4971CA12-82AE-22E4-8753-BD169363D80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6094E1C3-1D9F-454B-D19E-3206F5F33C3E}"/>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421430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55A6-C111-F53C-BFBE-C0D97E48F9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70AC48A-2407-59BF-379E-474345AFEDA9}"/>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4" name="Footer Placeholder 3">
            <a:extLst>
              <a:ext uri="{FF2B5EF4-FFF2-40B4-BE49-F238E27FC236}">
                <a16:creationId xmlns:a16="http://schemas.microsoft.com/office/drawing/2014/main" id="{CE3C32DB-87DF-B7F5-02DB-56FEB107417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628BA441-6F4E-B441-A301-7D426A5F71A2}"/>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148370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40166-B3CA-E13C-ED2D-34F154FF90F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3" name="Footer Placeholder 2">
            <a:extLst>
              <a:ext uri="{FF2B5EF4-FFF2-40B4-BE49-F238E27FC236}">
                <a16:creationId xmlns:a16="http://schemas.microsoft.com/office/drawing/2014/main" id="{AA071F5D-51AB-6296-41A5-64C243F82B8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85D03C2E-E0ED-9573-C59B-A6AF83E18277}"/>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310135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356-932C-A50E-2BCF-F59B94C7B0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059C2DF-4FD3-4A53-5ADB-B61769A8D7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98310D3-223C-83F0-2D0C-9CA8D20FF7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40B4A-A9DD-DD16-1D4B-A9405C8841EE}"/>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6" name="Footer Placeholder 5">
            <a:extLst>
              <a:ext uri="{FF2B5EF4-FFF2-40B4-BE49-F238E27FC236}">
                <a16:creationId xmlns:a16="http://schemas.microsoft.com/office/drawing/2014/main" id="{BE18D25F-19F8-17E9-4029-397FAE4A7A8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B0FBE839-B6E9-C0C5-C966-8DEE6ADDC8C8}"/>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447485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1EDE-C375-E420-01EA-C344DC2009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35A4C93B-7D58-8FE4-8BF0-69F9B0FDD8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901A6E0-E6B7-FB81-0DD4-9A7C27250CE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DD838-8158-2F4D-3989-37D3D9FC889B}"/>
              </a:ext>
            </a:extLst>
          </p:cNvPr>
          <p:cNvSpPr>
            <a:spLocks noGrp="1"/>
          </p:cNvSpPr>
          <p:nvPr>
            <p:ph type="dt" sz="half" idx="10"/>
          </p:nvPr>
        </p:nvSpPr>
        <p:spPr>
          <a:xfrm>
            <a:off x="838200" y="6356350"/>
            <a:ext cx="2743200" cy="365125"/>
          </a:xfrm>
          <a:prstGeom prst="rect">
            <a:avLst/>
          </a:prstGeom>
        </p:spPr>
        <p:txBody>
          <a:bodyPr/>
          <a:lstStyle/>
          <a:p>
            <a:fld id="{3F6C1650-FF6C-4131-8B2E-99DC5E1E0207}" type="datetimeFigureOut">
              <a:rPr lang="en-SG" smtClean="0"/>
              <a:t>10/11/2024</a:t>
            </a:fld>
            <a:endParaRPr lang="en-SG"/>
          </a:p>
        </p:txBody>
      </p:sp>
      <p:sp>
        <p:nvSpPr>
          <p:cNvPr id="6" name="Footer Placeholder 5">
            <a:extLst>
              <a:ext uri="{FF2B5EF4-FFF2-40B4-BE49-F238E27FC236}">
                <a16:creationId xmlns:a16="http://schemas.microsoft.com/office/drawing/2014/main" id="{BE4AA416-F015-940E-3842-88138C39EFB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3E9D456-B129-CC05-CDF9-74A36350F31A}"/>
              </a:ext>
            </a:extLst>
          </p:cNvPr>
          <p:cNvSpPr>
            <a:spLocks noGrp="1"/>
          </p:cNvSpPr>
          <p:nvPr>
            <p:ph type="sldNum" sz="quarter" idx="12"/>
          </p:nvPr>
        </p:nvSpPr>
        <p:spPr>
          <a:xfrm>
            <a:off x="8610600" y="6356350"/>
            <a:ext cx="2743200" cy="365125"/>
          </a:xfrm>
          <a:prstGeom prst="rect">
            <a:avLst/>
          </a:prstGeom>
        </p:spPr>
        <p:txBody>
          <a:bodyPr/>
          <a:lstStyle/>
          <a:p>
            <a:fld id="{BB03E661-8C2D-450E-80DA-95B563AD3D31}" type="slidenum">
              <a:rPr lang="en-SG" smtClean="0"/>
              <a:t>‹#›</a:t>
            </a:fld>
            <a:endParaRPr lang="en-SG"/>
          </a:p>
        </p:txBody>
      </p:sp>
    </p:spTree>
    <p:extLst>
      <p:ext uri="{BB962C8B-B14F-4D97-AF65-F5344CB8AC3E}">
        <p14:creationId xmlns:p14="http://schemas.microsoft.com/office/powerpoint/2010/main" val="254127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C3251F1-9A0B-2175-6AE6-42244DD9736B}"/>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CB45DE12-0F59-C919-33DC-000290B4F13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365273FD-6601-0A74-13B6-44B195A6C51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a:extLst>
              <a:ext uri="{FF2B5EF4-FFF2-40B4-BE49-F238E27FC236}">
                <a16:creationId xmlns:a16="http://schemas.microsoft.com/office/drawing/2014/main" id="{C86F7637-93C5-5E2E-3CA6-C44071E3A1B3}"/>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778421-2DD9-1E6D-800C-78884B9B07B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7347C459-66E6-A651-0DBF-DB288014ACF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48B8811D-0532-47E3-1F06-C41A56134BA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B3DC1AB2-9AE6-B72C-070E-DC6CCF60C6E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502FCBCD-A624-524B-EACE-D7085439AE9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1AF1DDA6-CBF6-E3C0-2B98-0724D9B2FDA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8E518023-C166-A424-6C6C-9B792D958DE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44755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851CE-1518-7603-CE6D-82ECFFDFCD73}"/>
              </a:ext>
            </a:extLst>
          </p:cNvPr>
          <p:cNvPicPr>
            <a:picLocks noChangeAspect="1"/>
          </p:cNvPicPr>
          <p:nvPr/>
        </p:nvPicPr>
        <p:blipFill>
          <a:blip r:embed="rId2"/>
          <a:stretch>
            <a:fillRect/>
          </a:stretch>
        </p:blipFill>
        <p:spPr>
          <a:xfrm>
            <a:off x="1439097" y="934933"/>
            <a:ext cx="9313805" cy="2906930"/>
          </a:xfrm>
          <a:prstGeom prst="rect">
            <a:avLst/>
          </a:prstGeom>
        </p:spPr>
      </p:pic>
      <p:pic>
        <p:nvPicPr>
          <p:cNvPr id="5" name="Picture 4">
            <a:extLst>
              <a:ext uri="{FF2B5EF4-FFF2-40B4-BE49-F238E27FC236}">
                <a16:creationId xmlns:a16="http://schemas.microsoft.com/office/drawing/2014/main" id="{158A6964-8668-D2FE-8F63-0424045C1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53" y="-233784"/>
            <a:ext cx="1573971" cy="1573971"/>
          </a:xfrm>
          <a:prstGeom prst="rect">
            <a:avLst/>
          </a:prstGeom>
        </p:spPr>
      </p:pic>
      <p:pic>
        <p:nvPicPr>
          <p:cNvPr id="6" name="Picture 5">
            <a:extLst>
              <a:ext uri="{FF2B5EF4-FFF2-40B4-BE49-F238E27FC236}">
                <a16:creationId xmlns:a16="http://schemas.microsoft.com/office/drawing/2014/main" id="{5C0D331A-DB0D-D770-72FA-94EAD8A1B3E2}"/>
              </a:ext>
            </a:extLst>
          </p:cNvPr>
          <p:cNvPicPr>
            <a:picLocks noChangeAspect="1"/>
          </p:cNvPicPr>
          <p:nvPr/>
        </p:nvPicPr>
        <p:blipFill>
          <a:blip r:embed="rId4"/>
          <a:srcRect r="65134" b="12674"/>
          <a:stretch/>
        </p:blipFill>
        <p:spPr>
          <a:xfrm>
            <a:off x="4849946" y="0"/>
            <a:ext cx="2109654" cy="1199990"/>
          </a:xfrm>
          <a:prstGeom prst="rect">
            <a:avLst/>
          </a:prstGeom>
        </p:spPr>
      </p:pic>
      <p:pic>
        <p:nvPicPr>
          <p:cNvPr id="7" name="Picture 6">
            <a:extLst>
              <a:ext uri="{FF2B5EF4-FFF2-40B4-BE49-F238E27FC236}">
                <a16:creationId xmlns:a16="http://schemas.microsoft.com/office/drawing/2014/main" id="{10BCEF25-C4EA-AACD-0497-EBBB3BD946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667"/>
          <a:stretch/>
        </p:blipFill>
        <p:spPr>
          <a:xfrm>
            <a:off x="11127736" y="5446071"/>
            <a:ext cx="1332018" cy="1411929"/>
          </a:xfrm>
          <a:prstGeom prst="rect">
            <a:avLst/>
          </a:prstGeom>
        </p:spPr>
      </p:pic>
      <p:pic>
        <p:nvPicPr>
          <p:cNvPr id="10" name="Picture 9">
            <a:extLst>
              <a:ext uri="{FF2B5EF4-FFF2-40B4-BE49-F238E27FC236}">
                <a16:creationId xmlns:a16="http://schemas.microsoft.com/office/drawing/2014/main" id="{C3497E0E-ADB3-4039-87E7-F0BC15F3A2B7}"/>
              </a:ext>
            </a:extLst>
          </p:cNvPr>
          <p:cNvPicPr>
            <a:picLocks noChangeAspect="1"/>
          </p:cNvPicPr>
          <p:nvPr/>
        </p:nvPicPr>
        <p:blipFill>
          <a:blip r:embed="rId6"/>
          <a:stretch>
            <a:fillRect/>
          </a:stretch>
        </p:blipFill>
        <p:spPr>
          <a:xfrm>
            <a:off x="5904773" y="4159363"/>
            <a:ext cx="2609314" cy="432854"/>
          </a:xfrm>
          <a:prstGeom prst="rect">
            <a:avLst/>
          </a:prstGeom>
        </p:spPr>
      </p:pic>
    </p:spTree>
    <p:extLst>
      <p:ext uri="{BB962C8B-B14F-4D97-AF65-F5344CB8AC3E}">
        <p14:creationId xmlns:p14="http://schemas.microsoft.com/office/powerpoint/2010/main" val="829938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920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A91AE-A4AA-710C-5B2C-9E2FCCB3248E}"/>
              </a:ext>
            </a:extLst>
          </p:cNvPr>
          <p:cNvPicPr>
            <a:picLocks noChangeAspect="1"/>
          </p:cNvPicPr>
          <p:nvPr/>
        </p:nvPicPr>
        <p:blipFill>
          <a:blip r:embed="rId2"/>
          <a:srcRect l="32278" t="-1" r="35399" b="-9078"/>
          <a:stretch/>
        </p:blipFill>
        <p:spPr>
          <a:xfrm>
            <a:off x="3662506" y="-47990"/>
            <a:ext cx="3228152" cy="1747654"/>
          </a:xfrm>
          <a:prstGeom prst="rect">
            <a:avLst/>
          </a:prstGeom>
        </p:spPr>
      </p:pic>
      <p:sp>
        <p:nvSpPr>
          <p:cNvPr id="8" name="Rectangle 7">
            <a:extLst>
              <a:ext uri="{FF2B5EF4-FFF2-40B4-BE49-F238E27FC236}">
                <a16:creationId xmlns:a16="http://schemas.microsoft.com/office/drawing/2014/main" id="{C9935E39-EA1A-92B3-E512-93C296BD35A8}"/>
              </a:ext>
            </a:extLst>
          </p:cNvPr>
          <p:cNvSpPr/>
          <p:nvPr/>
        </p:nvSpPr>
        <p:spPr>
          <a:xfrm>
            <a:off x="636280" y="173973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b="1">
                <a:solidFill>
                  <a:srgbClr val="000000"/>
                </a:solidFill>
                <a:latin typeface="Cambria" panose="02040503050406030204" pitchFamily="18" charset="0"/>
                <a:ea typeface="Cambria" panose="02040503050406030204" pitchFamily="18" charset="0"/>
                <a:cs typeface="Calibri" panose="020F0502020204030204" pitchFamily="34" charset="0"/>
              </a:rPr>
              <a:t>Mê mẩn</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B9A02414-BBAC-A419-15CA-B0ACC1386CD3}"/>
              </a:ext>
            </a:extLst>
          </p:cNvPr>
          <p:cNvSpPr/>
          <p:nvPr/>
        </p:nvSpPr>
        <p:spPr>
          <a:xfrm>
            <a:off x="723365" y="274122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Mày mò</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7FD90256-A1DA-F96B-D8B5-BA552D806929}"/>
              </a:ext>
            </a:extLst>
          </p:cNvPr>
          <p:cNvSpPr/>
          <p:nvPr/>
        </p:nvSpPr>
        <p:spPr>
          <a:xfrm>
            <a:off x="810450" y="384068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rương</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0016B762-6D0B-13E5-266B-E0616F4343C7}"/>
              </a:ext>
            </a:extLst>
          </p:cNvPr>
          <p:cNvSpPr/>
          <p:nvPr/>
        </p:nvSpPr>
        <p:spPr>
          <a:xfrm>
            <a:off x="3662507" y="1641768"/>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Hớt tóc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Rectangle 11">
            <a:extLst>
              <a:ext uri="{FF2B5EF4-FFF2-40B4-BE49-F238E27FC236}">
                <a16:creationId xmlns:a16="http://schemas.microsoft.com/office/drawing/2014/main" id="{FE3F9970-9048-73D2-FB7B-AA0AF167CD50}"/>
              </a:ext>
            </a:extLst>
          </p:cNvPr>
          <p:cNvSpPr/>
          <p:nvPr/>
        </p:nvSpPr>
        <p:spPr>
          <a:xfrm>
            <a:off x="3494313" y="2488877"/>
            <a:ext cx="2988665"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Nhao nhao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12">
            <a:extLst>
              <a:ext uri="{FF2B5EF4-FFF2-40B4-BE49-F238E27FC236}">
                <a16:creationId xmlns:a16="http://schemas.microsoft.com/office/drawing/2014/main" id="{5007B49F-83EC-BD91-7E04-1F2B508AB093}"/>
              </a:ext>
            </a:extLst>
          </p:cNvPr>
          <p:cNvSpPr/>
          <p:nvPr/>
        </p:nvSpPr>
        <p:spPr>
          <a:xfrm>
            <a:off x="6890658" y="1609112"/>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Nảy mầm</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3DF9391E-834F-EF50-495D-62E0DC13E641}"/>
              </a:ext>
            </a:extLst>
          </p:cNvPr>
          <p:cNvSpPr/>
          <p:nvPr/>
        </p:nvSpPr>
        <p:spPr>
          <a:xfrm>
            <a:off x="6890658" y="2463154"/>
            <a:ext cx="2291977" cy="630942"/>
          </a:xfrm>
          <a:prstGeom prst="rect">
            <a:avLst/>
          </a:prstGeom>
          <a:solidFill>
            <a:schemeClr val="accent2">
              <a:lumMod val="40000"/>
              <a:lumOff val="6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Khát khao</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6903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306029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383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34512ABA-C9E7-F87D-4B36-C836C7ECFCF3}"/>
              </a:ext>
            </a:extLst>
          </p:cNvPr>
          <p:cNvSpPr/>
          <p:nvPr/>
        </p:nvSpPr>
        <p:spPr>
          <a:xfrm>
            <a:off x="799729" y="820233"/>
            <a:ext cx="10592542" cy="5123367"/>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5" name="TextBox 4">
            <a:extLst>
              <a:ext uri="{FF2B5EF4-FFF2-40B4-BE49-F238E27FC236}">
                <a16:creationId xmlns:a16="http://schemas.microsoft.com/office/drawing/2014/main" id="{E2E57532-1C4A-A403-4C0B-0A20CB7ABABA}"/>
              </a:ext>
            </a:extLst>
          </p:cNvPr>
          <p:cNvSpPr txBox="1"/>
          <p:nvPr/>
        </p:nvSpPr>
        <p:spPr>
          <a:xfrm>
            <a:off x="2349500" y="2167235"/>
            <a:ext cx="6096000" cy="369332"/>
          </a:xfrm>
          <a:prstGeom prst="rect">
            <a:avLst/>
          </a:prstGeom>
          <a:noFill/>
        </p:spPr>
        <p:txBody>
          <a:bodyPr wrap="square">
            <a:spAutoFit/>
          </a:bodyPr>
          <a:lstStyle/>
          <a:p>
            <a:pPr algn="just"/>
            <a:r>
              <a:rPr lang="vi-VN" sz="1800" dirty="0">
                <a:solidFill>
                  <a:srgbClr val="002060"/>
                </a:solidFill>
                <a:latin typeface="Cambria" panose="02040503050406030204" pitchFamily="18" charset="0"/>
                <a:ea typeface="Cambria" panose="02040503050406030204" pitchFamily="18" charset="0"/>
              </a:rPr>
              <a:t>.</a:t>
            </a:r>
            <a:endParaRPr lang="en-SG" sz="1800"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4C5F59A-1CFF-D1B6-F64A-21751F40B258}"/>
              </a:ext>
            </a:extLst>
          </p:cNvPr>
          <p:cNvPicPr>
            <a:picLocks noChangeAspect="1"/>
          </p:cNvPicPr>
          <p:nvPr/>
        </p:nvPicPr>
        <p:blipFill>
          <a:blip r:embed="rId2"/>
          <a:stretch>
            <a:fillRect/>
          </a:stretch>
        </p:blipFill>
        <p:spPr>
          <a:xfrm>
            <a:off x="965200" y="222755"/>
            <a:ext cx="9972971" cy="1600908"/>
          </a:xfrm>
          <a:prstGeom prst="rect">
            <a:avLst/>
          </a:prstGeom>
        </p:spPr>
      </p:pic>
      <p:sp>
        <p:nvSpPr>
          <p:cNvPr id="10" name="Rectangle 9">
            <a:extLst>
              <a:ext uri="{FF2B5EF4-FFF2-40B4-BE49-F238E27FC236}">
                <a16:creationId xmlns:a16="http://schemas.microsoft.com/office/drawing/2014/main" id="{D451EFCC-91B7-27B6-5BF1-2F7B162B5E69}"/>
              </a:ext>
            </a:extLst>
          </p:cNvPr>
          <p:cNvSpPr/>
          <p:nvPr/>
        </p:nvSpPr>
        <p:spPr>
          <a:xfrm>
            <a:off x="1109515" y="2249907"/>
            <a:ext cx="9972970" cy="2554545"/>
          </a:xfrm>
          <a:prstGeom prst="rect">
            <a:avLst/>
          </a:prstGeom>
          <a:solidFill>
            <a:schemeClr val="bg1"/>
          </a:solidFill>
          <a:ln w="28575">
            <a:solidFill>
              <a:schemeClr val="tx1"/>
            </a:solidFill>
            <a:prstDash val="lgDash"/>
          </a:ln>
        </p:spPr>
        <p:txBody>
          <a:bodyPr wrap="square">
            <a:spAutoFit/>
          </a:bodyPr>
          <a:lstStyle/>
          <a:p>
            <a:pPr lvl="0" algn="just">
              <a:defRPr/>
            </a:pPr>
            <a:r>
              <a:rPr lang="vi-VN" sz="4000" dirty="0">
                <a:solidFill>
                  <a:srgbClr val="002060"/>
                </a:solidFill>
                <a:latin typeface="Cambria" panose="02040503050406030204" pitchFamily="18" charset="0"/>
                <a:ea typeface="Cambria" panose="02040503050406030204" pitchFamily="18" charset="0"/>
              </a:rPr>
              <a:t>Từ khi nghe chú tôi mách những câu chuyện đó và vô số những câu chuyện tương tự được viết trong các cuốn sách, tôi cố gắng học chữ để tự mình khám phá thế giới kì diệu kia.</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B5CEAC41-0908-8AE0-70DD-906785809AB8}"/>
              </a:ext>
            </a:extLst>
          </p:cNvPr>
          <p:cNvSpPr txBox="1"/>
          <p:nvPr/>
        </p:nvSpPr>
        <p:spPr>
          <a:xfrm>
            <a:off x="1628093" y="2888273"/>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5" name="TextBox 14">
            <a:extLst>
              <a:ext uri="{FF2B5EF4-FFF2-40B4-BE49-F238E27FC236}">
                <a16:creationId xmlns:a16="http://schemas.microsoft.com/office/drawing/2014/main" id="{46CB6ED2-F6C4-ED77-B254-7C9093422B6A}"/>
              </a:ext>
            </a:extLst>
          </p:cNvPr>
          <p:cNvSpPr txBox="1"/>
          <p:nvPr/>
        </p:nvSpPr>
        <p:spPr>
          <a:xfrm>
            <a:off x="9654493" y="2899394"/>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6" name="TextBox 15">
            <a:extLst>
              <a:ext uri="{FF2B5EF4-FFF2-40B4-BE49-F238E27FC236}">
                <a16:creationId xmlns:a16="http://schemas.microsoft.com/office/drawing/2014/main" id="{E5A7CC88-5D25-AE24-5D0E-3A1720F13BBB}"/>
              </a:ext>
            </a:extLst>
          </p:cNvPr>
          <p:cNvSpPr txBox="1"/>
          <p:nvPr/>
        </p:nvSpPr>
        <p:spPr>
          <a:xfrm>
            <a:off x="6517593" y="3527179"/>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
        <p:nvSpPr>
          <p:cNvPr id="17" name="TextBox 16">
            <a:extLst>
              <a:ext uri="{FF2B5EF4-FFF2-40B4-BE49-F238E27FC236}">
                <a16:creationId xmlns:a16="http://schemas.microsoft.com/office/drawing/2014/main" id="{6D0E2AB0-CC17-39C7-B74E-87BC8E31A7DB}"/>
              </a:ext>
            </a:extLst>
          </p:cNvPr>
          <p:cNvSpPr txBox="1"/>
          <p:nvPr/>
        </p:nvSpPr>
        <p:spPr>
          <a:xfrm>
            <a:off x="10010093" y="4116218"/>
            <a:ext cx="482600" cy="707886"/>
          </a:xfrm>
          <a:prstGeom prst="rect">
            <a:avLst/>
          </a:prstGeom>
          <a:noFill/>
        </p:spPr>
        <p:txBody>
          <a:bodyPr wrap="square" rtlCol="0">
            <a:spAutoFit/>
          </a:bodyPr>
          <a:lstStyle/>
          <a:p>
            <a:r>
              <a:rPr lang="vi-VN" sz="4000" dirty="0">
                <a:solidFill>
                  <a:srgbClr val="FF0000"/>
                </a:solidFill>
              </a:rPr>
              <a:t>//</a:t>
            </a:r>
            <a:endParaRPr lang="en-SG" sz="4000" dirty="0">
              <a:solidFill>
                <a:srgbClr val="FF0000"/>
              </a:solidFill>
            </a:endParaRPr>
          </a:p>
        </p:txBody>
      </p:sp>
    </p:spTree>
    <p:extLst>
      <p:ext uri="{BB962C8B-B14F-4D97-AF65-F5344CB8AC3E}">
        <p14:creationId xmlns:p14="http://schemas.microsoft.com/office/powerpoint/2010/main" val="395739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a:extLst>
              <a:ext uri="{FF2B5EF4-FFF2-40B4-BE49-F238E27FC236}">
                <a16:creationId xmlns:a16="http://schemas.microsoft.com/office/drawing/2014/main" id="{327A1FAB-FABB-C3A8-145E-53A70FD54192}"/>
              </a:ext>
            </a:extLst>
          </p:cNvPr>
          <p:cNvSpPr/>
          <p:nvPr/>
        </p:nvSpPr>
        <p:spPr>
          <a:xfrm>
            <a:off x="6685957" y="914398"/>
            <a:ext cx="4941258" cy="5216229"/>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10" name="矩形 2">
            <a:extLst>
              <a:ext uri="{FF2B5EF4-FFF2-40B4-BE49-F238E27FC236}">
                <a16:creationId xmlns:a16="http://schemas.microsoft.com/office/drawing/2014/main" id="{A8455586-302E-665F-F312-CF57B99394A6}"/>
              </a:ext>
            </a:extLst>
          </p:cNvPr>
          <p:cNvSpPr/>
          <p:nvPr/>
        </p:nvSpPr>
        <p:spPr>
          <a:xfrm>
            <a:off x="1031689" y="997999"/>
            <a:ext cx="4657911" cy="479320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AC798828-7DFB-0AF5-47A4-9316EAC0E557}"/>
              </a:ext>
            </a:extLst>
          </p:cNvPr>
          <p:cNvPicPr>
            <a:picLocks noChangeAspect="1"/>
          </p:cNvPicPr>
          <p:nvPr/>
        </p:nvPicPr>
        <p:blipFill>
          <a:blip r:embed="rId2"/>
          <a:srcRect l="35696" t="4784" r="34006" b="-60"/>
          <a:stretch/>
        </p:blipFill>
        <p:spPr>
          <a:xfrm>
            <a:off x="1563153" y="-63465"/>
            <a:ext cx="3517900" cy="1781597"/>
          </a:xfrm>
          <a:prstGeom prst="rect">
            <a:avLst/>
          </a:prstGeom>
        </p:spPr>
      </p:pic>
      <p:sp>
        <p:nvSpPr>
          <p:cNvPr id="8" name="Rectangle 7">
            <a:extLst>
              <a:ext uri="{FF2B5EF4-FFF2-40B4-BE49-F238E27FC236}">
                <a16:creationId xmlns:a16="http://schemas.microsoft.com/office/drawing/2014/main" id="{FF8B039F-C46D-A8ED-7C2E-241875F7D792}"/>
              </a:ext>
            </a:extLst>
          </p:cNvPr>
          <p:cNvSpPr/>
          <p:nvPr/>
        </p:nvSpPr>
        <p:spPr>
          <a:xfrm>
            <a:off x="1653031" y="2973127"/>
            <a:ext cx="3820669" cy="1077218"/>
          </a:xfrm>
          <a:prstGeom prst="rect">
            <a:avLst/>
          </a:prstGeom>
          <a:solidFill>
            <a:schemeClr val="accent2">
              <a:lumMod val="20000"/>
              <a:lumOff val="80000"/>
            </a:schemeClr>
          </a:solidFill>
          <a:ln w="28575">
            <a:solidFill>
              <a:schemeClr val="tx1"/>
            </a:solidFill>
            <a:prstDash val="lgDash"/>
          </a:ln>
        </p:spPr>
        <p:txBody>
          <a:bodyPr wrap="square">
            <a:spAutoFit/>
          </a:bodyPr>
          <a:lstStyle/>
          <a:p>
            <a:pPr lvl="0" algn="ctr">
              <a:defRPr/>
            </a:pP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òm</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gỗ</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để</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đựng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đồ</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0000"/>
                </a:solidFill>
                <a:latin typeface="Cambria" panose="02040503050406030204" pitchFamily="18" charset="0"/>
                <a:ea typeface="Cambria" panose="02040503050406030204" pitchFamily="18" charset="0"/>
                <a:cs typeface="Calibri" panose="020F0502020204030204" pitchFamily="34" charset="0"/>
              </a:rPr>
              <a:t>dùng</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文本框 18">
            <a:extLst>
              <a:ext uri="{FF2B5EF4-FFF2-40B4-BE49-F238E27FC236}">
                <a16:creationId xmlns:a16="http://schemas.microsoft.com/office/drawing/2014/main" id="{EF423221-096E-9181-97B4-AAFDB8CF5813}"/>
              </a:ext>
            </a:extLst>
          </p:cNvPr>
          <p:cNvSpPr txBox="1"/>
          <p:nvPr/>
        </p:nvSpPr>
        <p:spPr>
          <a:xfrm>
            <a:off x="1563153" y="1955751"/>
            <a:ext cx="1984839"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RƯƠNG</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pic>
        <p:nvPicPr>
          <p:cNvPr id="11" name="Picture 10">
            <a:extLst>
              <a:ext uri="{FF2B5EF4-FFF2-40B4-BE49-F238E27FC236}">
                <a16:creationId xmlns:a16="http://schemas.microsoft.com/office/drawing/2014/main" id="{EEDBD296-1B54-6DD4-58B4-31F527CBEA7F}"/>
              </a:ext>
            </a:extLst>
          </p:cNvPr>
          <p:cNvPicPr>
            <a:picLocks noChangeAspect="1"/>
          </p:cNvPicPr>
          <p:nvPr/>
        </p:nvPicPr>
        <p:blipFill>
          <a:blip r:embed="rId3"/>
          <a:stretch>
            <a:fillRect/>
          </a:stretch>
        </p:blipFill>
        <p:spPr>
          <a:xfrm>
            <a:off x="6793139" y="1170538"/>
            <a:ext cx="4726893" cy="4703948"/>
          </a:xfrm>
          <a:prstGeom prst="rect">
            <a:avLst/>
          </a:prstGeom>
        </p:spPr>
      </p:pic>
    </p:spTree>
    <p:extLst>
      <p:ext uri="{BB962C8B-B14F-4D97-AF65-F5344CB8AC3E}">
        <p14:creationId xmlns:p14="http://schemas.microsoft.com/office/powerpoint/2010/main" val="399728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a:extLst>
              <a:ext uri="{FF2B5EF4-FFF2-40B4-BE49-F238E27FC236}">
                <a16:creationId xmlns:a16="http://schemas.microsoft.com/office/drawing/2014/main" id="{64C39AA2-A196-0209-35E8-1B62ACC03494}"/>
              </a:ext>
            </a:extLst>
          </p:cNvPr>
          <p:cNvSpPr/>
          <p:nvPr/>
        </p:nvSpPr>
        <p:spPr>
          <a:xfrm>
            <a:off x="641350" y="192257"/>
            <a:ext cx="10909300"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4" name="Picture 3" descr="A cartoon of a child and child holding books&#10;&#10;Description automatically generated">
            <a:extLst>
              <a:ext uri="{FF2B5EF4-FFF2-40B4-BE49-F238E27FC236}">
                <a16:creationId xmlns:a16="http://schemas.microsoft.com/office/drawing/2014/main" id="{FDE88DD2-D657-CF44-5FF2-3294E95C1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26" y="301230"/>
            <a:ext cx="6554348" cy="6255537"/>
          </a:xfrm>
          <a:prstGeom prst="rect">
            <a:avLst/>
          </a:prstGeom>
        </p:spPr>
      </p:pic>
    </p:spTree>
    <p:extLst>
      <p:ext uri="{BB962C8B-B14F-4D97-AF65-F5344CB8AC3E}">
        <p14:creationId xmlns:p14="http://schemas.microsoft.com/office/powerpoint/2010/main" val="424330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Tấm Cám, Thạch Sanh, Cây tre trăm đốt, Đôi hài bảy dặm,... Chú tôi lại thích kể chuyện Tôn Ngộ Không và một số truyện trong Nghìn lẻ một đêm.</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111808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solidFill>
                  <a:schemeClr val="accent5">
                    <a:lumMod val="75000"/>
                  </a:schemeClr>
                </a:solidFill>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solidFill>
                <a:schemeClr val="accent5">
                  <a:lumMod val="75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4">
                    <a:lumMod val="50000"/>
                  </a:schemeClr>
                </a:solidFill>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solidFill>
                <a:schemeClr val="accent4">
                  <a:lumMod val="50000"/>
                </a:schemeClr>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8709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AB508B-44FE-A811-9305-19939A55519C}"/>
              </a:ext>
            </a:extLst>
          </p:cNvPr>
          <p:cNvPicPr>
            <a:picLocks noChangeAspect="1"/>
          </p:cNvPicPr>
          <p:nvPr/>
        </p:nvPicPr>
        <p:blipFill>
          <a:blip r:embed="rId2"/>
          <a:stretch>
            <a:fillRect/>
          </a:stretch>
        </p:blipFill>
        <p:spPr>
          <a:xfrm>
            <a:off x="-228770" y="936171"/>
            <a:ext cx="13026003" cy="2089690"/>
          </a:xfrm>
          <a:prstGeom prst="rect">
            <a:avLst/>
          </a:prstGeom>
        </p:spPr>
      </p:pic>
    </p:spTree>
    <p:extLst>
      <p:ext uri="{BB962C8B-B14F-4D97-AF65-F5344CB8AC3E}">
        <p14:creationId xmlns:p14="http://schemas.microsoft.com/office/powerpoint/2010/main" val="158032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583DE-EF18-7352-0DF4-97A9B0158C53}"/>
              </a:ext>
            </a:extLst>
          </p:cNvPr>
          <p:cNvPicPr>
            <a:picLocks noChangeAspect="1"/>
          </p:cNvPicPr>
          <p:nvPr/>
        </p:nvPicPr>
        <p:blipFill>
          <a:blip r:embed="rId2"/>
          <a:stretch>
            <a:fillRect/>
          </a:stretch>
        </p:blipFill>
        <p:spPr>
          <a:xfrm>
            <a:off x="-3792233" y="0"/>
            <a:ext cx="19776466" cy="3209663"/>
          </a:xfrm>
          <a:prstGeom prst="rect">
            <a:avLst/>
          </a:prstGeom>
        </p:spPr>
      </p:pic>
    </p:spTree>
    <p:extLst>
      <p:ext uri="{BB962C8B-B14F-4D97-AF65-F5344CB8AC3E}">
        <p14:creationId xmlns:p14="http://schemas.microsoft.com/office/powerpoint/2010/main" val="255195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D07491D4-BE43-47C0-20CF-4C8D746C24BF}"/>
              </a:ext>
            </a:extLst>
          </p:cNvPr>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a:extLst>
              <a:ext uri="{FF2B5EF4-FFF2-40B4-BE49-F238E27FC236}">
                <a16:creationId xmlns:a16="http://schemas.microsoft.com/office/drawing/2014/main" id="{76105F95-6B26-A0D0-99BC-6F7F07CB70E7}"/>
              </a:ext>
            </a:extLst>
          </p:cNvPr>
          <p:cNvSpPr txBox="1"/>
          <p:nvPr/>
        </p:nvSpPr>
        <p:spPr>
          <a:xfrm>
            <a:off x="2080986" y="261257"/>
            <a:ext cx="8802606" cy="1169551"/>
          </a:xfrm>
          <a:prstGeom prst="rect">
            <a:avLst/>
          </a:prstGeom>
          <a:noFill/>
        </p:spPr>
        <p:txBody>
          <a:bodyPr wrap="square">
            <a:spAutoFit/>
          </a:bodyPr>
          <a:lstStyle/>
          <a:p>
            <a:pPr algn="ct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đầu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tiên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được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nghe</a:t>
            </a:r>
            <a:r>
              <a:rPr lang="en-SG" sz="3500" b="1" dirty="0">
                <a:latin typeface="Cambria" panose="02040503050406030204" pitchFamily="18" charset="0"/>
                <a:ea typeface="Cambria" panose="02040503050406030204" pitchFamily="18" charset="0"/>
              </a:rPr>
              <a:t> ai </a:t>
            </a:r>
            <a:r>
              <a:rPr lang="en-SG" sz="3500" b="1" dirty="0" err="1">
                <a:latin typeface="Cambria" panose="02040503050406030204" pitchFamily="18" charset="0"/>
                <a:ea typeface="Cambria" panose="02040503050406030204" pitchFamily="18" charset="0"/>
              </a:rPr>
              <a:t>kể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a:t>
            </a:r>
          </a:p>
        </p:txBody>
      </p:sp>
      <p:sp>
        <p:nvSpPr>
          <p:cNvPr id="2" name="文本框 18">
            <a:extLst>
              <a:ext uri="{FF2B5EF4-FFF2-40B4-BE49-F238E27FC236}">
                <a16:creationId xmlns:a16="http://schemas.microsoft.com/office/drawing/2014/main" id="{9112ED17-A9A9-F14A-1BEC-E29DDE35AD83}"/>
              </a:ext>
            </a:extLst>
          </p:cNvPr>
          <p:cNvSpPr txBox="1"/>
          <p:nvPr/>
        </p:nvSpPr>
        <p:spPr>
          <a:xfrm>
            <a:off x="712487" y="701971"/>
            <a:ext cx="14991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4" name="圆角矩形 17">
            <a:extLst>
              <a:ext uri="{FF2B5EF4-FFF2-40B4-BE49-F238E27FC236}">
                <a16:creationId xmlns:a16="http://schemas.microsoft.com/office/drawing/2014/main" id="{DE0A9E31-828B-94CE-B6E7-FAAED0A4C27E}"/>
              </a:ext>
            </a:extLst>
          </p:cNvPr>
          <p:cNvSpPr/>
          <p:nvPr/>
        </p:nvSpPr>
        <p:spPr>
          <a:xfrm>
            <a:off x="1789193" y="1741714"/>
            <a:ext cx="8802606" cy="500180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BC09EB45-9968-B759-2B26-FB8280643A87}"/>
              </a:ext>
            </a:extLst>
          </p:cNvPr>
          <p:cNvSpPr txBox="1"/>
          <p:nvPr/>
        </p:nvSpPr>
        <p:spPr>
          <a:xfrm>
            <a:off x="2188028" y="2073571"/>
            <a:ext cx="7815943" cy="4185761"/>
          </a:xfrm>
          <a:prstGeom prst="rect">
            <a:avLst/>
          </a:prstGeom>
          <a:noFill/>
        </p:spPr>
        <p:txBody>
          <a:bodyPr wrap="square" rtlCol="0">
            <a:spAutoFit/>
          </a:bodyPr>
          <a:lstStyle/>
          <a:p>
            <a:pPr algn="just"/>
            <a:r>
              <a:rPr lang="vi-VN" sz="3800" dirty="0">
                <a:latin typeface="Cambria" panose="02040503050406030204" pitchFamily="18" charset="0"/>
                <a:ea typeface="Cambria" panose="02040503050406030204" pitchFamily="18" charset="0"/>
              </a:rPr>
              <a:t>- Những câu chuyện đầu tiên, bạn nhỏ được nghe bà và chú kể.</a:t>
            </a:r>
          </a:p>
          <a:p>
            <a:pPr marL="285750" indent="-285750" algn="just">
              <a:buFontTx/>
              <a:buChar char="-"/>
            </a:pPr>
            <a:r>
              <a:rPr lang="vi-VN" sz="3800" dirty="0">
                <a:latin typeface="Cambria" panose="02040503050406030204" pitchFamily="18" charset="0"/>
                <a:ea typeface="Cambria" panose="02040503050406030204" pitchFamily="18" charset="0"/>
              </a:rPr>
              <a:t>Đó là những câu chuyện: </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Tấm Cám, Thạch Sanh, Cây tre trăm đốt, Đôi giày bảy dặm</a:t>
            </a:r>
            <a:r>
              <a:rPr lang="vi-VN" sz="3800" dirty="0">
                <a:latin typeface="Cambria" panose="02040503050406030204" pitchFamily="18" charset="0"/>
                <a:ea typeface="Cambria" panose="02040503050406030204" pitchFamily="18" charset="0"/>
              </a:rPr>
              <a:t>,….</a:t>
            </a:r>
          </a:p>
          <a:p>
            <a:pPr algn="just"/>
            <a:r>
              <a:rPr lang="vi-VN" sz="3800" dirty="0">
                <a:latin typeface="Cambria" panose="02040503050406030204" pitchFamily="18" charset="0"/>
                <a:ea typeface="Cambria" panose="02040503050406030204" pitchFamily="18" charset="0"/>
              </a:rPr>
              <a:t>+ </a:t>
            </a:r>
            <a:r>
              <a:rPr lang="vi-VN" sz="3800" i="1" dirty="0">
                <a:latin typeface="Cambria" panose="02040503050406030204" pitchFamily="18" charset="0"/>
                <a:ea typeface="Cambria" panose="02040503050406030204" pitchFamily="18" charset="0"/>
              </a:rPr>
              <a:t>Tôn Ngộ Không </a:t>
            </a:r>
            <a:r>
              <a:rPr lang="vi-VN" sz="3800" dirty="0">
                <a:latin typeface="Cambria" panose="02040503050406030204" pitchFamily="18" charset="0"/>
                <a:ea typeface="Cambria" panose="02040503050406030204" pitchFamily="18" charset="0"/>
              </a:rPr>
              <a:t>và một số truyện trong </a:t>
            </a:r>
            <a:r>
              <a:rPr lang="vi-VN" sz="3800" i="1" dirty="0">
                <a:latin typeface="Cambria" panose="02040503050406030204" pitchFamily="18" charset="0"/>
                <a:ea typeface="Cambria" panose="02040503050406030204" pitchFamily="18" charset="0"/>
              </a:rPr>
              <a:t>Nghìn lẻ một đêm</a:t>
            </a:r>
            <a:r>
              <a:rPr lang="vi-VN" sz="3800" dirty="0">
                <a:latin typeface="Cambria" panose="02040503050406030204" pitchFamily="18" charset="0"/>
                <a:ea typeface="Cambria" panose="02040503050406030204" pitchFamily="18" charset="0"/>
              </a:rPr>
              <a:t>.</a:t>
            </a:r>
            <a:endParaRPr lang="en-SG" sz="3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50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46105B0A-955E-D448-4BE3-10432BBC7977}"/>
              </a:ext>
            </a:extLst>
          </p:cNvPr>
          <p:cNvSpPr/>
          <p:nvPr/>
        </p:nvSpPr>
        <p:spPr>
          <a:xfrm>
            <a:off x="163286" y="344116"/>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dirty="0"/>
          </a:p>
        </p:txBody>
      </p:sp>
      <p:sp>
        <p:nvSpPr>
          <p:cNvPr id="5" name="文本框 18">
            <a:extLst>
              <a:ext uri="{FF2B5EF4-FFF2-40B4-BE49-F238E27FC236}">
                <a16:creationId xmlns:a16="http://schemas.microsoft.com/office/drawing/2014/main" id="{633A6DDA-E054-CC2E-BCF2-30C9D93F1186}"/>
              </a:ext>
            </a:extLst>
          </p:cNvPr>
          <p:cNvSpPr txBox="1"/>
          <p:nvPr/>
        </p:nvSpPr>
        <p:spPr>
          <a:xfrm>
            <a:off x="383121" y="795715"/>
            <a:ext cx="153920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a:extLst>
              <a:ext uri="{FF2B5EF4-FFF2-40B4-BE49-F238E27FC236}">
                <a16:creationId xmlns:a16="http://schemas.microsoft.com/office/drawing/2014/main" id="{B38861D8-9513-DD94-6342-C719569C0C9E}"/>
              </a:ext>
            </a:extLst>
          </p:cNvPr>
          <p:cNvSpPr txBox="1"/>
          <p:nvPr/>
        </p:nvSpPr>
        <p:spPr>
          <a:xfrm>
            <a:off x="1780811" y="445139"/>
            <a:ext cx="9660073" cy="1169551"/>
          </a:xfrm>
          <a:prstGeom prst="rect">
            <a:avLst/>
          </a:prstGeom>
          <a:noFill/>
        </p:spPr>
        <p:txBody>
          <a:bodyPr wrap="square" rtlCol="0">
            <a:spAutoFit/>
          </a:bodyPr>
          <a:lstStyle/>
          <a:p>
            <a:pPr algn="ctr"/>
            <a:r>
              <a:rPr lang="en-SG" sz="3500" b="1" dirty="0" err="1">
                <a:latin typeface="Cambria" panose="02040503050406030204" pitchFamily="18" charset="0"/>
                <a:ea typeface="Cambria" panose="02040503050406030204" pitchFamily="18" charset="0"/>
              </a:rPr>
              <a:t>Bạn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nhỏ</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đã</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làm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thể</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tự</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mình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khám</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phá</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thế</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giới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kì</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diệu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trong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những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chuyện</a:t>
            </a:r>
            <a:r>
              <a:rPr lang="en-SG" sz="3500" b="1" dirty="0">
                <a:latin typeface="Cambria" panose="02040503050406030204" pitchFamily="18" charset="0"/>
                <a:ea typeface="Cambria" panose="02040503050406030204" pitchFamily="18" charset="0"/>
              </a:rPr>
              <a:t>?</a:t>
            </a:r>
          </a:p>
        </p:txBody>
      </p:sp>
      <p:sp>
        <p:nvSpPr>
          <p:cNvPr id="8" name="圆角矩形 17">
            <a:extLst>
              <a:ext uri="{FF2B5EF4-FFF2-40B4-BE49-F238E27FC236}">
                <a16:creationId xmlns:a16="http://schemas.microsoft.com/office/drawing/2014/main" id="{3DD3C239-0D1C-6DF5-ECA6-FEDDC46B50B9}"/>
              </a:ext>
            </a:extLst>
          </p:cNvPr>
          <p:cNvSpPr/>
          <p:nvPr/>
        </p:nvSpPr>
        <p:spPr>
          <a:xfrm>
            <a:off x="1152723" y="2181370"/>
            <a:ext cx="8802606" cy="296091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Bạn nhỏ đã cố gắng học chữ để tự mình khám phá thế giới kì diệu trong những câu chuyện.</a:t>
            </a:r>
          </a:p>
        </p:txBody>
      </p:sp>
    </p:spTree>
    <p:extLst>
      <p:ext uri="{BB962C8B-B14F-4D97-AF65-F5344CB8AC3E}">
        <p14:creationId xmlns:p14="http://schemas.microsoft.com/office/powerpoint/2010/main" val="283186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A9BF1839-FB8F-3EE3-49E6-9715726CF765}"/>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6" name="Freeform 7">
            <a:extLst>
              <a:ext uri="{FF2B5EF4-FFF2-40B4-BE49-F238E27FC236}">
                <a16:creationId xmlns:a16="http://schemas.microsoft.com/office/drawing/2014/main" id="{46105B0A-955E-D448-4BE3-10432BBC7977}"/>
              </a:ext>
            </a:extLst>
          </p:cNvPr>
          <p:cNvSpPr/>
          <p:nvPr/>
        </p:nvSpPr>
        <p:spPr>
          <a:xfrm>
            <a:off x="163286" y="263798"/>
            <a:ext cx="11506200"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633A6DDA-E054-CC2E-BCF2-30C9D93F1186}"/>
              </a:ext>
            </a:extLst>
          </p:cNvPr>
          <p:cNvSpPr txBox="1"/>
          <p:nvPr/>
        </p:nvSpPr>
        <p:spPr>
          <a:xfrm>
            <a:off x="376709" y="624082"/>
            <a:ext cx="155202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7" name="TextBox 6">
            <a:extLst>
              <a:ext uri="{FF2B5EF4-FFF2-40B4-BE49-F238E27FC236}">
                <a16:creationId xmlns:a16="http://schemas.microsoft.com/office/drawing/2014/main" id="{B38861D8-9513-DD94-6342-C719569C0C9E}"/>
              </a:ext>
            </a:extLst>
          </p:cNvPr>
          <p:cNvSpPr txBox="1"/>
          <p:nvPr/>
        </p:nvSpPr>
        <p:spPr>
          <a:xfrm>
            <a:off x="1780811" y="364821"/>
            <a:ext cx="966007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Sắp xếp các thông tin dưới dây theo lời kể về hành trình đọc sách của bạn nhỏ.</a:t>
            </a:r>
            <a:endParaRPr kumimoji="0" lang="en-SG"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圆角矩形 17">
            <a:extLst>
              <a:ext uri="{FF2B5EF4-FFF2-40B4-BE49-F238E27FC236}">
                <a16:creationId xmlns:a16="http://schemas.microsoft.com/office/drawing/2014/main" id="{3DD3C239-0D1C-6DF5-ECA6-FEDDC46B50B9}"/>
              </a:ext>
            </a:extLst>
          </p:cNvPr>
          <p:cNvSpPr/>
          <p:nvPr/>
        </p:nvSpPr>
        <p:spPr>
          <a:xfrm>
            <a:off x="865828" y="1970852"/>
            <a:ext cx="1840848"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7 tuổi</a:t>
            </a:r>
            <a:endPar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圆角矩形 17">
            <a:extLst>
              <a:ext uri="{FF2B5EF4-FFF2-40B4-BE49-F238E27FC236}">
                <a16:creationId xmlns:a16="http://schemas.microsoft.com/office/drawing/2014/main" id="{44869AED-EC9B-A835-7C03-966EE380902A}"/>
              </a:ext>
            </a:extLst>
          </p:cNvPr>
          <p:cNvSpPr/>
          <p:nvPr/>
        </p:nvSpPr>
        <p:spPr>
          <a:xfrm>
            <a:off x="747055" y="3524005"/>
            <a:ext cx="2363363"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8 -9  tuổi</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圆角矩形 17">
            <a:extLst>
              <a:ext uri="{FF2B5EF4-FFF2-40B4-BE49-F238E27FC236}">
                <a16:creationId xmlns:a16="http://schemas.microsoft.com/office/drawing/2014/main" id="{15B0A253-17B8-5972-A395-F26690FF42CF}"/>
              </a:ext>
            </a:extLst>
          </p:cNvPr>
          <p:cNvSpPr/>
          <p:nvPr/>
        </p:nvSpPr>
        <p:spPr>
          <a:xfrm>
            <a:off x="747055" y="5069712"/>
            <a:ext cx="2538117" cy="10244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Lớn hơn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một chút</a:t>
            </a:r>
          </a:p>
        </p:txBody>
      </p:sp>
      <p:sp>
        <p:nvSpPr>
          <p:cNvPr id="4" name="矩形 32">
            <a:extLst>
              <a:ext uri="{FF2B5EF4-FFF2-40B4-BE49-F238E27FC236}">
                <a16:creationId xmlns:a16="http://schemas.microsoft.com/office/drawing/2014/main" id="{62859376-2A6F-3ABF-BD22-163FE5526247}"/>
              </a:ext>
            </a:extLst>
          </p:cNvPr>
          <p:cNvSpPr/>
          <p:nvPr/>
        </p:nvSpPr>
        <p:spPr>
          <a:xfrm>
            <a:off x="6240825" y="1882881"/>
            <a:ext cx="5452446" cy="137160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các tác phẩm văn học nổi tiếng thế giới.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9" name="矩形 32">
            <a:extLst>
              <a:ext uri="{FF2B5EF4-FFF2-40B4-BE49-F238E27FC236}">
                <a16:creationId xmlns:a16="http://schemas.microsoft.com/office/drawing/2014/main" id="{DAC7240C-175E-9F88-9346-64F22DA20B13}"/>
              </a:ext>
            </a:extLst>
          </p:cNvPr>
          <p:cNvSpPr/>
          <p:nvPr/>
        </p:nvSpPr>
        <p:spPr>
          <a:xfrm>
            <a:off x="6240825" y="3670465"/>
            <a:ext cx="5148063" cy="8027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sách do ba mua.</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0" name="矩形 32">
            <a:extLst>
              <a:ext uri="{FF2B5EF4-FFF2-40B4-BE49-F238E27FC236}">
                <a16:creationId xmlns:a16="http://schemas.microsoft.com/office/drawing/2014/main" id="{247028D4-11D4-264B-19EC-D351CE5F2CCD}"/>
              </a:ext>
            </a:extLst>
          </p:cNvPr>
          <p:cNvSpPr/>
          <p:nvPr/>
        </p:nvSpPr>
        <p:spPr>
          <a:xfrm>
            <a:off x="6096000" y="5037941"/>
            <a:ext cx="5828766" cy="139785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 hết rương truyện của ông thợ hớt tóc trong làng.</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pic>
        <p:nvPicPr>
          <p:cNvPr id="12" name="TING SOUND EFFECT">
            <a:hlinkClick r:id="" action="ppaction://media"/>
            <a:extLst>
              <a:ext uri="{FF2B5EF4-FFF2-40B4-BE49-F238E27FC236}">
                <a16:creationId xmlns:a16="http://schemas.microsoft.com/office/drawing/2014/main" id="{92FDCF5A-E90C-0A91-33EB-8D1FE1D593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32816" y="624082"/>
            <a:ext cx="406400" cy="406400"/>
          </a:xfrm>
          <a:prstGeom prst="rect">
            <a:avLst/>
          </a:prstGeom>
        </p:spPr>
      </p:pic>
      <p:pic>
        <p:nvPicPr>
          <p:cNvPr id="13" name="TING SOUND EFFECT">
            <a:hlinkClick r:id="" action="ppaction://media"/>
            <a:extLst>
              <a:ext uri="{FF2B5EF4-FFF2-40B4-BE49-F238E27FC236}">
                <a16:creationId xmlns:a16="http://schemas.microsoft.com/office/drawing/2014/main" id="{87C55C51-3D52-2D3E-CAC4-3666AD0A4F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214143"/>
            <a:ext cx="406400" cy="406400"/>
          </a:xfrm>
          <a:prstGeom prst="rect">
            <a:avLst/>
          </a:prstGeom>
        </p:spPr>
      </p:pic>
      <p:pic>
        <p:nvPicPr>
          <p:cNvPr id="14" name="TING SOUND EFFECT">
            <a:hlinkClick r:id="" action="ppaction://media"/>
            <a:extLst>
              <a:ext uri="{FF2B5EF4-FFF2-40B4-BE49-F238E27FC236}">
                <a16:creationId xmlns:a16="http://schemas.microsoft.com/office/drawing/2014/main" id="{87412745-64B4-B9E3-455B-90594615FC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85779" y="1626705"/>
            <a:ext cx="406400" cy="406400"/>
          </a:xfrm>
          <a:prstGeom prst="rect">
            <a:avLst/>
          </a:prstGeom>
        </p:spPr>
      </p:pic>
    </p:spTree>
    <p:extLst>
      <p:ext uri="{BB962C8B-B14F-4D97-AF65-F5344CB8AC3E}">
        <p14:creationId xmlns:p14="http://schemas.microsoft.com/office/powerpoint/2010/main" val="421809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022E-16 L -0.28711 -0.2544 " pathEditMode="relative" rAng="0" ptsTypes="AA">
                                      <p:cBhvr>
                                        <p:cTn id="6" dur="2000" fill="hold"/>
                                        <p:tgtEl>
                                          <p:spTgt spid="9"/>
                                        </p:tgtEl>
                                        <p:attrNameLst>
                                          <p:attrName>ppt_x</p:attrName>
                                          <p:attrName>ppt_y</p:attrName>
                                        </p:attrNameLst>
                                      </p:cBhvr>
                                      <p:rCtr x="-14362" y="-12731"/>
                                    </p:animMotion>
                                  </p:childTnLst>
                                </p:cTn>
                              </p:par>
                              <p:par>
                                <p:cTn id="7" presetID="1" presetClass="mediacall" presetSubtype="0" fill="hold" nodeType="withEffect">
                                  <p:stCondLst>
                                    <p:cond delay="0"/>
                                  </p:stCondLst>
                                  <p:childTnLst>
                                    <p:cmd type="call" cmd="playFrom(0.0)">
                                      <p:cBhvr>
                                        <p:cTn id="8" dur="2089" fill="hold"/>
                                        <p:tgtEl>
                                          <p:spTgt spid="12"/>
                                        </p:tgtEl>
                                      </p:cBhvr>
                                    </p:cmd>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07407E-6 L -0.23906 -0.27963 " pathEditMode="relative" rAng="0" ptsTypes="AA">
                                      <p:cBhvr>
                                        <p:cTn id="12" dur="2000" fill="hold"/>
                                        <p:tgtEl>
                                          <p:spTgt spid="10"/>
                                        </p:tgtEl>
                                        <p:attrNameLst>
                                          <p:attrName>ppt_x</p:attrName>
                                          <p:attrName>ppt_y</p:attrName>
                                        </p:attrNameLst>
                                      </p:cBhvr>
                                      <p:rCtr x="-11953" y="-13981"/>
                                    </p:animMotion>
                                  </p:childTnLst>
                                </p:cTn>
                              </p:par>
                              <p:par>
                                <p:cTn id="13" presetID="1" presetClass="mediacall" presetSubtype="0" fill="hold" nodeType="withEffect">
                                  <p:stCondLst>
                                    <p:cond delay="0"/>
                                  </p:stCondLst>
                                  <p:childTnLst>
                                    <p:cmd type="call" cmd="playFrom(0.0)">
                                      <p:cBhvr>
                                        <p:cTn id="14" dur="2089" fill="hold"/>
                                        <p:tgtEl>
                                          <p:spTgt spid="13"/>
                                        </p:tgtEl>
                                      </p:cBhvr>
                                    </p:cmd>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2.96296E-6 L -0.24388 0.43217 " pathEditMode="relative" rAng="0" ptsTypes="AA">
                                      <p:cBhvr>
                                        <p:cTn id="18" dur="2000" fill="hold"/>
                                        <p:tgtEl>
                                          <p:spTgt spid="4"/>
                                        </p:tgtEl>
                                        <p:attrNameLst>
                                          <p:attrName>ppt_x</p:attrName>
                                          <p:attrName>ppt_y</p:attrName>
                                        </p:attrNameLst>
                                      </p:cBhvr>
                                      <p:rCtr x="-12201" y="21597"/>
                                    </p:animMotion>
                                  </p:childTnLst>
                                </p:cTn>
                              </p:par>
                              <p:par>
                                <p:cTn id="19" presetID="1" presetClass="mediacall" presetSubtype="0" fill="hold" nodeType="withEffect">
                                  <p:stCondLst>
                                    <p:cond delay="0"/>
                                  </p:stCondLst>
                                  <p:childTnLst>
                                    <p:cmd type="call" cmd="playFrom(0.0)">
                                      <p:cBhvr>
                                        <p:cTn id="20" dur="208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2"/>
                </p:tgtEl>
              </p:cMediaNode>
            </p:audio>
            <p:audio>
              <p:cMediaNode vol="80000">
                <p:cTn id="22" fill="hold" display="0">
                  <p:stCondLst>
                    <p:cond delay="indefinite"/>
                  </p:stCondLst>
                  <p:endCondLst>
                    <p:cond evt="onStopAudio" delay="0">
                      <p:tgtEl>
                        <p:sldTgt/>
                      </p:tgtEl>
                    </p:cond>
                  </p:endCondLst>
                </p:cTn>
                <p:tgtEl>
                  <p:spTgt spid="13"/>
                </p:tgtEl>
              </p:cMediaNode>
            </p:audio>
            <p:audio>
              <p:cMediaNode vol="80000">
                <p:cTn id="23" fill="hold" display="0">
                  <p:stCondLst>
                    <p:cond delay="indefinite"/>
                  </p:stCondLst>
                  <p:endCondLst>
                    <p:cond evt="onStopAudio" delay="0">
                      <p:tgtEl>
                        <p:sldTgt/>
                      </p:tgtEl>
                    </p:cond>
                  </p:endCondLst>
                </p:cTn>
                <p:tgtEl>
                  <p:spTgt spid="14"/>
                </p:tgtEl>
              </p:cMediaNode>
            </p:audio>
          </p:childTnLst>
        </p:cTn>
      </p:par>
    </p:tnLst>
    <p:bldLst>
      <p:bldP spid="4"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50A5D37E-3F14-C294-CCDD-CB5406A0942B}"/>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sp>
        <p:nvSpPr>
          <p:cNvPr id="4" name="Freeform 7">
            <a:extLst>
              <a:ext uri="{FF2B5EF4-FFF2-40B4-BE49-F238E27FC236}">
                <a16:creationId xmlns:a16="http://schemas.microsoft.com/office/drawing/2014/main" id="{40A69970-DEBD-104D-0A95-24DDB31C3DC6}"/>
              </a:ext>
            </a:extLst>
          </p:cNvPr>
          <p:cNvSpPr/>
          <p:nvPr/>
        </p:nvSpPr>
        <p:spPr>
          <a:xfrm>
            <a:off x="407077" y="222372"/>
            <a:ext cx="10284220" cy="1591155"/>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46A9EA0C-BF7E-7048-D153-DEFD123DAABF}"/>
              </a:ext>
            </a:extLst>
          </p:cNvPr>
          <p:cNvSpPr txBox="1"/>
          <p:nvPr/>
        </p:nvSpPr>
        <p:spPr>
          <a:xfrm>
            <a:off x="522513" y="534099"/>
            <a:ext cx="1863011"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4</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a:extLst>
              <a:ext uri="{FF2B5EF4-FFF2-40B4-BE49-F238E27FC236}">
                <a16:creationId xmlns:a16="http://schemas.microsoft.com/office/drawing/2014/main" id="{699AE492-69D8-B0DF-0910-AF18D88C1601}"/>
              </a:ext>
            </a:extLst>
          </p:cNvPr>
          <p:cNvSpPr txBox="1"/>
          <p:nvPr/>
        </p:nvSpPr>
        <p:spPr>
          <a:xfrm>
            <a:off x="2093392" y="222372"/>
            <a:ext cx="800521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trang sách có ý nghĩa như thế nào đối với bạn nhỏ?</a:t>
            </a:r>
            <a:endParaRPr kumimoji="0" lang="en-SG"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a:extLst>
              <a:ext uri="{FF2B5EF4-FFF2-40B4-BE49-F238E27FC236}">
                <a16:creationId xmlns:a16="http://schemas.microsoft.com/office/drawing/2014/main" id="{146555BC-BCA5-C41F-6027-94571522D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4" y="2949390"/>
            <a:ext cx="5968195" cy="3686238"/>
          </a:xfrm>
          <a:prstGeom prst="rect">
            <a:avLst/>
          </a:prstGeom>
        </p:spPr>
      </p:pic>
      <p:sp>
        <p:nvSpPr>
          <p:cNvPr id="11" name="TextBox 10">
            <a:extLst>
              <a:ext uri="{FF2B5EF4-FFF2-40B4-BE49-F238E27FC236}">
                <a16:creationId xmlns:a16="http://schemas.microsoft.com/office/drawing/2014/main" id="{068D4E8E-F9CA-6A5A-97FB-3828B44F7DF8}"/>
              </a:ext>
            </a:extLst>
          </p:cNvPr>
          <p:cNvSpPr txBox="1"/>
          <p:nvPr/>
        </p:nvSpPr>
        <p:spPr>
          <a:xfrm>
            <a:off x="5697352" y="1940950"/>
            <a:ext cx="6113648" cy="4031873"/>
          </a:xfrm>
          <a:prstGeom prst="rect">
            <a:avLst/>
          </a:prstGeom>
          <a:noFill/>
        </p:spPr>
        <p:txBody>
          <a:bodyPr wrap="square">
            <a:spAutoFit/>
          </a:bodyPr>
          <a:lstStyle/>
          <a:p>
            <a:pPr algn="just"/>
            <a:r>
              <a:rPr lang="vi-VN" sz="30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trang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sách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giúp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khóc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cười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được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cho</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bạn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nhỏ</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những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xúc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mà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thực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tế</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chưa</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đủ</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lớn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để</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trải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nghiệm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bồi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đắp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tâm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hồn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giàu</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có</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làm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thành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tình</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cảm</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đến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vô</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biên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bờ</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cõi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trí</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tưởng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tượng</a:t>
            </a:r>
            <a:r>
              <a:rPr lang="en-SG" sz="32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0546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a:extLst>
              <a:ext uri="{FF2B5EF4-FFF2-40B4-BE49-F238E27FC236}">
                <a16:creationId xmlns:a16="http://schemas.microsoft.com/office/drawing/2014/main" id="{50A5D37E-3F14-C294-CCDD-CB5406A0942B}"/>
              </a:ext>
            </a:extLst>
          </p:cNvPr>
          <p:cNvSpPr/>
          <p:nvPr/>
        </p:nvSpPr>
        <p:spPr>
          <a:xfrm>
            <a:off x="163286"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 name="Freeform 7">
            <a:extLst>
              <a:ext uri="{FF2B5EF4-FFF2-40B4-BE49-F238E27FC236}">
                <a16:creationId xmlns:a16="http://schemas.microsoft.com/office/drawing/2014/main" id="{40A69970-DEBD-104D-0A95-24DDB31C3DC6}"/>
              </a:ext>
            </a:extLst>
          </p:cNvPr>
          <p:cNvSpPr/>
          <p:nvPr/>
        </p:nvSpPr>
        <p:spPr>
          <a:xfrm>
            <a:off x="458551" y="265603"/>
            <a:ext cx="10284220" cy="1423237"/>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文本框 18">
            <a:extLst>
              <a:ext uri="{FF2B5EF4-FFF2-40B4-BE49-F238E27FC236}">
                <a16:creationId xmlns:a16="http://schemas.microsoft.com/office/drawing/2014/main" id="{46A9EA0C-BF7E-7048-D153-DEFD123DAABF}"/>
              </a:ext>
            </a:extLst>
          </p:cNvPr>
          <p:cNvSpPr txBox="1"/>
          <p:nvPr/>
        </p:nvSpPr>
        <p:spPr>
          <a:xfrm>
            <a:off x="458551" y="568400"/>
            <a:ext cx="1816523"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Câu </a:t>
            </a:r>
            <a:r>
              <a:rPr kumimoji="1" lang="vi-VN" altLang="zh-CN" sz="4800" dirty="0">
                <a:ln w="19050">
                  <a:solidFill>
                    <a:sysClr val="windowText" lastClr="000000"/>
                  </a:solidFill>
                </a:ln>
                <a:solidFill>
                  <a:srgbClr val="FFE799"/>
                </a:solidFill>
                <a:latin typeface="#9Slide07 IcielKoni" pitchFamily="2" charset="0"/>
                <a:ea typeface="zihun7hao-wennuantongzhiti" pitchFamily="2" charset="-122"/>
              </a:rPr>
              <a:t>5</a:t>
            </a:r>
            <a:endParaRPr kumimoji="1" lang="zh-CN" altLang="en-US" sz="48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6" name="TextBox 5">
            <a:extLst>
              <a:ext uri="{FF2B5EF4-FFF2-40B4-BE49-F238E27FC236}">
                <a16:creationId xmlns:a16="http://schemas.microsoft.com/office/drawing/2014/main" id="{699AE492-69D8-B0DF-0910-AF18D88C1601}"/>
              </a:ext>
            </a:extLst>
          </p:cNvPr>
          <p:cNvSpPr txBox="1"/>
          <p:nvPr/>
        </p:nvSpPr>
        <p:spPr>
          <a:xfrm>
            <a:off x="1990488" y="390290"/>
            <a:ext cx="870080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SG"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descr="A couple of kids sitting at desks&#10;&#10;Description automatically generated">
            <a:extLst>
              <a:ext uri="{FF2B5EF4-FFF2-40B4-BE49-F238E27FC236}">
                <a16:creationId xmlns:a16="http://schemas.microsoft.com/office/drawing/2014/main" id="{146555BC-BCA5-C41F-6027-94571522D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 y="3170358"/>
            <a:ext cx="5647572" cy="3488206"/>
          </a:xfrm>
          <a:prstGeom prst="rect">
            <a:avLst/>
          </a:prstGeom>
        </p:spPr>
      </p:pic>
      <p:sp>
        <p:nvSpPr>
          <p:cNvPr id="2" name="圆角矩形 17">
            <a:extLst>
              <a:ext uri="{FF2B5EF4-FFF2-40B4-BE49-F238E27FC236}">
                <a16:creationId xmlns:a16="http://schemas.microsoft.com/office/drawing/2014/main" id="{3EBBB675-2495-8035-47F4-A45E6338C791}"/>
              </a:ext>
            </a:extLst>
          </p:cNvPr>
          <p:cNvSpPr/>
          <p:nvPr/>
        </p:nvSpPr>
        <p:spPr>
          <a:xfrm>
            <a:off x="4965700" y="1688840"/>
            <a:ext cx="6971898" cy="403725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068D4E8E-F9CA-6A5A-97FB-3828B44F7DF8}"/>
              </a:ext>
            </a:extLst>
          </p:cNvPr>
          <p:cNvSpPr txBox="1"/>
          <p:nvPr/>
        </p:nvSpPr>
        <p:spPr>
          <a:xfrm>
            <a:off x="5067300" y="1935773"/>
            <a:ext cx="6870298" cy="36471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Việc các em của bạn nhỏ rất háo hức được nghe anh kể chuyện nói lên sự tiếp nối trong gia đình bạn nhỏ, tạo thành một thói quen tốt, được duy trì một cách tự nhiên. Thói quen ấy giúp tất cả các thành viên đam mê đọc sách.</a:t>
            </a:r>
            <a:endParaRPr kumimoji="0" lang="en-SG"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3047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6085B6C-F523-2BEB-1018-4B5E577057A1}"/>
              </a:ext>
            </a:extLst>
          </p:cNvPr>
          <p:cNvSpPr/>
          <p:nvPr/>
        </p:nvSpPr>
        <p:spPr>
          <a:xfrm>
            <a:off x="1017412" y="1104625"/>
            <a:ext cx="9838657" cy="49664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3F5422B-3456-8ABE-E580-ADCA9193D895}"/>
              </a:ext>
            </a:extLst>
          </p:cNvPr>
          <p:cNvPicPr>
            <a:picLocks noChangeAspect="1"/>
          </p:cNvPicPr>
          <p:nvPr/>
        </p:nvPicPr>
        <p:blipFill>
          <a:blip r:embed="rId2"/>
          <a:srcRect l="21355" t="1" r="30161" b="-14555"/>
          <a:stretch/>
        </p:blipFill>
        <p:spPr>
          <a:xfrm>
            <a:off x="2012171" y="1103305"/>
            <a:ext cx="7265588" cy="2325695"/>
          </a:xfrm>
          <a:prstGeom prst="rect">
            <a:avLst/>
          </a:prstGeom>
        </p:spPr>
      </p:pic>
      <p:sp>
        <p:nvSpPr>
          <p:cNvPr id="3" name="TextBox 2">
            <a:extLst>
              <a:ext uri="{FF2B5EF4-FFF2-40B4-BE49-F238E27FC236}">
                <a16:creationId xmlns:a16="http://schemas.microsoft.com/office/drawing/2014/main" id="{C0F5B2E7-F02B-7B12-6A51-080D9A086E08}"/>
              </a:ext>
            </a:extLst>
          </p:cNvPr>
          <p:cNvSpPr txBox="1"/>
          <p:nvPr/>
        </p:nvSpPr>
        <p:spPr>
          <a:xfrm>
            <a:off x="1227584" y="3075719"/>
            <a:ext cx="9418312" cy="2677656"/>
          </a:xfrm>
          <a:prstGeom prst="rect">
            <a:avLst/>
          </a:prstGeom>
          <a:noFill/>
        </p:spPr>
        <p:txBody>
          <a:bodyPr wrap="square">
            <a:spAutoFit/>
          </a:bodyPr>
          <a:lstStyle/>
          <a:p>
            <a:pPr algn="ctr"/>
            <a:r>
              <a:rPr lang="en-SG" sz="4200" b="1" dirty="0" err="1">
                <a:latin typeface="Cambria" panose="02040503050406030204" pitchFamily="18" charset="0"/>
                <a:ea typeface="Cambria" panose="02040503050406030204" pitchFamily="18" charset="0"/>
              </a:rPr>
              <a:t>Mỗi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người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một</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riêng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thành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công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Với</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Nguyễn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Ánh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đó</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là</a:t>
            </a:r>
            <a:r>
              <a:rPr lang="en-SG" sz="4200" b="1" dirty="0">
                <a:latin typeface="Cambria" panose="02040503050406030204" pitchFamily="18" charset="0"/>
                <a:ea typeface="Cambria" panose="02040503050406030204" pitchFamily="18" charset="0"/>
              </a:rPr>
              <a:t> con </a:t>
            </a:r>
            <a:r>
              <a:rPr lang="en-SG" sz="4200" b="1" dirty="0" err="1">
                <a:latin typeface="Cambria" panose="02040503050406030204" pitchFamily="18" charset="0"/>
                <a:ea typeface="Cambria" panose="02040503050406030204" pitchFamily="18" charset="0"/>
              </a:rPr>
              <a:t>đường</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sách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đọc</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thật</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nhiều</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để</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tích</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lũy</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kiến</a:t>
            </a:r>
            <a:r>
              <a:rPr lang="en-SG" sz="4200" b="1" dirty="0">
                <a:latin typeface="Cambria" panose="02040503050406030204" pitchFamily="18" charset="0"/>
                <a:ea typeface="Cambria" panose="02040503050406030204" pitchFamily="18" charset="0"/>
              </a:rPr>
              <a:t> </a:t>
            </a:r>
            <a:r>
              <a:rPr lang="en-SG" sz="4200" b="1" dirty="0" err="1">
                <a:latin typeface="Cambria" panose="02040503050406030204" pitchFamily="18" charset="0"/>
                <a:ea typeface="Cambria" panose="02040503050406030204" pitchFamily="18" charset="0"/>
              </a:rPr>
              <a:t>thức</a:t>
            </a:r>
            <a:r>
              <a:rPr lang="en-SG" sz="4200" b="1" dirty="0">
                <a:latin typeface="Cambria" panose="02040503050406030204" pitchFamily="18" charset="0"/>
                <a:ea typeface="Cambria" panose="02040503050406030204" pitchFamily="18" charset="0"/>
              </a:rPr>
              <a:t>.</a:t>
            </a:r>
            <a:endParaRPr lang="vi-VN" sz="4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8451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1133356"/>
            <a:ext cx="11266714" cy="57246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Tôi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khóc</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cười</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 những trang sách,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ngạc nhiên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mình trải qua những cảm xúc mà trên thực tế, tôi chưa đủ lớn để trải nghiệm ngoài đời. Sách đã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bồi đắp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tâm hồn,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làm giàu có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và làm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trưởng thành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tình cảm một đứa bé và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đặc biệt mở rộng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đến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vô biên bờ cõi </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của </a:t>
            </a:r>
            <a:r>
              <a:rPr kumimoji="0" lang="vi-VN"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trí tưởng tượng</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en-SG"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2" name="TextBox 1">
            <a:extLst>
              <a:ext uri="{FF2B5EF4-FFF2-40B4-BE49-F238E27FC236}">
                <a16:creationId xmlns:a16="http://schemas.microsoft.com/office/drawing/2014/main" id="{BCD37F92-4F60-BF29-611A-1C58279648EB}"/>
              </a:ext>
            </a:extLst>
          </p:cNvPr>
          <p:cNvSpPr txBox="1"/>
          <p:nvPr/>
        </p:nvSpPr>
        <p:spPr>
          <a:xfrm>
            <a:off x="3892322"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3" name="TextBox 2">
            <a:extLst>
              <a:ext uri="{FF2B5EF4-FFF2-40B4-BE49-F238E27FC236}">
                <a16:creationId xmlns:a16="http://schemas.microsoft.com/office/drawing/2014/main" id="{4CB1E8C0-DA30-1B7D-B394-9E19156CF043}"/>
              </a:ext>
            </a:extLst>
          </p:cNvPr>
          <p:cNvSpPr txBox="1"/>
          <p:nvPr/>
        </p:nvSpPr>
        <p:spPr>
          <a:xfrm>
            <a:off x="5296579" y="1133356"/>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6" name="TextBox 5">
            <a:extLst>
              <a:ext uri="{FF2B5EF4-FFF2-40B4-BE49-F238E27FC236}">
                <a16:creationId xmlns:a16="http://schemas.microsoft.com/office/drawing/2014/main" id="{034EB372-886C-C7B6-D0E4-5FFE4D6055E8}"/>
              </a:ext>
            </a:extLst>
          </p:cNvPr>
          <p:cNvSpPr txBox="1"/>
          <p:nvPr/>
        </p:nvSpPr>
        <p:spPr>
          <a:xfrm>
            <a:off x="11621180" y="11442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7" name="TextBox 6">
            <a:extLst>
              <a:ext uri="{FF2B5EF4-FFF2-40B4-BE49-F238E27FC236}">
                <a16:creationId xmlns:a16="http://schemas.microsoft.com/office/drawing/2014/main" id="{F143CCC1-9687-1656-D116-B777124518A5}"/>
              </a:ext>
            </a:extLst>
          </p:cNvPr>
          <p:cNvSpPr txBox="1"/>
          <p:nvPr/>
        </p:nvSpPr>
        <p:spPr>
          <a:xfrm>
            <a:off x="3409722" y="1938357"/>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8" name="TextBox 7">
            <a:extLst>
              <a:ext uri="{FF2B5EF4-FFF2-40B4-BE49-F238E27FC236}">
                <a16:creationId xmlns:a16="http://schemas.microsoft.com/office/drawing/2014/main" id="{B1EFBED6-1B62-FFF1-5469-C12D3AB313EF}"/>
              </a:ext>
            </a:extLst>
          </p:cNvPr>
          <p:cNvSpPr txBox="1"/>
          <p:nvPr/>
        </p:nvSpPr>
        <p:spPr>
          <a:xfrm>
            <a:off x="1450860" y="2689471"/>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9" name="TextBox 8">
            <a:extLst>
              <a:ext uri="{FF2B5EF4-FFF2-40B4-BE49-F238E27FC236}">
                <a16:creationId xmlns:a16="http://schemas.microsoft.com/office/drawing/2014/main" id="{04CDC751-BC62-4033-6252-ADBF34629C7A}"/>
              </a:ext>
            </a:extLst>
          </p:cNvPr>
          <p:cNvSpPr txBox="1"/>
          <p:nvPr/>
        </p:nvSpPr>
        <p:spPr>
          <a:xfrm>
            <a:off x="5695042" y="2630542"/>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0" name="TextBox 9">
            <a:extLst>
              <a:ext uri="{FF2B5EF4-FFF2-40B4-BE49-F238E27FC236}">
                <a16:creationId xmlns:a16="http://schemas.microsoft.com/office/drawing/2014/main" id="{DAF2D05E-B8FB-BBCB-16D3-BD1D6FF8CA8A}"/>
              </a:ext>
            </a:extLst>
          </p:cNvPr>
          <p:cNvSpPr txBox="1"/>
          <p:nvPr/>
        </p:nvSpPr>
        <p:spPr>
          <a:xfrm>
            <a:off x="5651498" y="3318503"/>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1" name="TextBox 10">
            <a:extLst>
              <a:ext uri="{FF2B5EF4-FFF2-40B4-BE49-F238E27FC236}">
                <a16:creationId xmlns:a16="http://schemas.microsoft.com/office/drawing/2014/main" id="{AAD724F0-9585-A684-3C67-4F905717DC55}"/>
              </a:ext>
            </a:extLst>
          </p:cNvPr>
          <p:cNvSpPr txBox="1"/>
          <p:nvPr/>
        </p:nvSpPr>
        <p:spPr>
          <a:xfrm>
            <a:off x="1692160" y="4140818"/>
            <a:ext cx="482600"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2" name="TextBox 11">
            <a:extLst>
              <a:ext uri="{FF2B5EF4-FFF2-40B4-BE49-F238E27FC236}">
                <a16:creationId xmlns:a16="http://schemas.microsoft.com/office/drawing/2014/main" id="{7A105296-E652-9820-16F6-DEAFAF2849CF}"/>
              </a:ext>
            </a:extLst>
          </p:cNvPr>
          <p:cNvSpPr txBox="1"/>
          <p:nvPr/>
        </p:nvSpPr>
        <p:spPr>
          <a:xfrm>
            <a:off x="9660502" y="5599503"/>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sp>
        <p:nvSpPr>
          <p:cNvPr id="13" name="TextBox 12">
            <a:extLst>
              <a:ext uri="{FF2B5EF4-FFF2-40B4-BE49-F238E27FC236}">
                <a16:creationId xmlns:a16="http://schemas.microsoft.com/office/drawing/2014/main" id="{77461BE5-A6F4-B2D8-EFCC-C7E4FBA82522}"/>
              </a:ext>
            </a:extLst>
          </p:cNvPr>
          <p:cNvSpPr txBox="1"/>
          <p:nvPr/>
        </p:nvSpPr>
        <p:spPr>
          <a:xfrm>
            <a:off x="4950673" y="4844706"/>
            <a:ext cx="691812" cy="830997"/>
          </a:xfrm>
          <a:prstGeom prst="rect">
            <a:avLst/>
          </a:prstGeom>
          <a:noFill/>
        </p:spPr>
        <p:txBody>
          <a:bodyPr wrap="square" rtlCol="0">
            <a:spAutoFit/>
          </a:bodyPr>
          <a:lstStyle/>
          <a:p>
            <a:r>
              <a:rPr lang="vi-VN" sz="4800" dirty="0">
                <a:solidFill>
                  <a:srgbClr val="FF0000"/>
                </a:solidFill>
              </a:rPr>
              <a:t>/</a:t>
            </a:r>
            <a:endParaRPr lang="en-SG" sz="4800" dirty="0">
              <a:solidFill>
                <a:srgbClr val="FF0000"/>
              </a:solidFill>
            </a:endParaRPr>
          </a:p>
        </p:txBody>
      </p:sp>
      <p:pic>
        <p:nvPicPr>
          <p:cNvPr id="14" name="Picture 13">
            <a:extLst>
              <a:ext uri="{FF2B5EF4-FFF2-40B4-BE49-F238E27FC236}">
                <a16:creationId xmlns:a16="http://schemas.microsoft.com/office/drawing/2014/main" id="{2316D5B4-6A2C-5BDD-44F1-9834D047ECBE}"/>
              </a:ext>
            </a:extLst>
          </p:cNvPr>
          <p:cNvPicPr>
            <a:picLocks noChangeAspect="1"/>
          </p:cNvPicPr>
          <p:nvPr/>
        </p:nvPicPr>
        <p:blipFill>
          <a:blip r:embed="rId2"/>
          <a:stretch>
            <a:fillRect/>
          </a:stretch>
        </p:blipFill>
        <p:spPr>
          <a:xfrm>
            <a:off x="2510347" y="69674"/>
            <a:ext cx="7496061" cy="1217349"/>
          </a:xfrm>
          <a:prstGeom prst="rect">
            <a:avLst/>
          </a:prstGeom>
        </p:spPr>
      </p:pic>
    </p:spTree>
    <p:extLst>
      <p:ext uri="{BB962C8B-B14F-4D97-AF65-F5344CB8AC3E}">
        <p14:creationId xmlns:p14="http://schemas.microsoft.com/office/powerpoint/2010/main" val="288483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394A90-FFC4-6FD9-ECBB-204746C213D6}"/>
              </a:ext>
            </a:extLst>
          </p:cNvPr>
          <p:cNvPicPr>
            <a:picLocks noChangeAspect="1"/>
          </p:cNvPicPr>
          <p:nvPr/>
        </p:nvPicPr>
        <p:blipFill>
          <a:blip r:embed="rId2"/>
          <a:stretch>
            <a:fillRect/>
          </a:stretch>
        </p:blipFill>
        <p:spPr>
          <a:xfrm>
            <a:off x="673118" y="195811"/>
            <a:ext cx="11302964" cy="3048264"/>
          </a:xfrm>
          <a:prstGeom prst="rect">
            <a:avLst/>
          </a:prstGeom>
        </p:spPr>
      </p:pic>
    </p:spTree>
    <p:extLst>
      <p:ext uri="{BB962C8B-B14F-4D97-AF65-F5344CB8AC3E}">
        <p14:creationId xmlns:p14="http://schemas.microsoft.com/office/powerpoint/2010/main" val="94013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a:extLst>
              <a:ext uri="{FF2B5EF4-FFF2-40B4-BE49-F238E27FC236}">
                <a16:creationId xmlns:a16="http://schemas.microsoft.com/office/drawing/2014/main" id="{5C7D0C3C-CE6E-9290-37BD-3A4BAD6B6E09}"/>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a:extLst>
              <a:ext uri="{FF2B5EF4-FFF2-40B4-BE49-F238E27FC236}">
                <a16:creationId xmlns:a16="http://schemas.microsoft.com/office/drawing/2014/main" id="{6A750388-0B3D-29CC-C525-203435EB4F89}"/>
              </a:ext>
            </a:extLst>
          </p:cNvPr>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A965FFE-BD83-BEE5-C6DC-7EF5FF6C619D}"/>
              </a:ext>
            </a:extLst>
          </p:cNvPr>
          <p:cNvSpPr txBox="1"/>
          <p:nvPr/>
        </p:nvSpPr>
        <p:spPr>
          <a:xfrm>
            <a:off x="1763486" y="278956"/>
            <a:ext cx="8262257" cy="677108"/>
          </a:xfrm>
          <a:prstGeom prst="rect">
            <a:avLst/>
          </a:prstGeom>
          <a:noFill/>
        </p:spPr>
        <p:txBody>
          <a:bodyPr wrap="square">
            <a:spAutoFit/>
          </a:bodyPr>
          <a:lstStyle/>
          <a:p>
            <a:r>
              <a:rPr lang="vi-VN" sz="3800" b="1" dirty="0">
                <a:solidFill>
                  <a:srgbClr val="002060"/>
                </a:solidFill>
                <a:latin typeface="Cambria" panose="02040503050406030204" pitchFamily="18" charset="0"/>
                <a:ea typeface="Cambria" panose="02040503050406030204" pitchFamily="18" charset="0"/>
              </a:rPr>
              <a:t>1. </a:t>
            </a:r>
            <a:r>
              <a:rPr lang="en-SG" sz="3800" b="1" dirty="0" err="1">
                <a:solidFill>
                  <a:srgbClr val="002060"/>
                </a:solidFill>
                <a:latin typeface="Cambria" panose="02040503050406030204" pitchFamily="18" charset="0"/>
                <a:ea typeface="Cambria" panose="02040503050406030204" pitchFamily="18" charset="0"/>
              </a:rPr>
              <a:t>Tìm</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nghĩa</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cho</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các</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từ</a:t>
            </a:r>
            <a:r>
              <a:rPr lang="en-SG" sz="3800" b="1" dirty="0">
                <a:solidFill>
                  <a:srgbClr val="002060"/>
                </a:solidFill>
                <a:latin typeface="Cambria" panose="02040503050406030204" pitchFamily="18" charset="0"/>
                <a:ea typeface="Cambria" panose="02040503050406030204" pitchFamily="18" charset="0"/>
              </a:rPr>
              <a:t> </a:t>
            </a:r>
            <a:r>
              <a:rPr lang="en-SG" sz="3800" b="1" dirty="0" err="1">
                <a:solidFill>
                  <a:srgbClr val="002060"/>
                </a:solidFill>
                <a:latin typeface="Cambria" panose="02040503050406030204" pitchFamily="18" charset="0"/>
                <a:ea typeface="Cambria" panose="02040503050406030204" pitchFamily="18" charset="0"/>
              </a:rPr>
              <a:t>dưới</a:t>
            </a:r>
            <a:r>
              <a:rPr lang="en-SG" sz="3800" b="1" dirty="0">
                <a:solidFill>
                  <a:srgbClr val="002060"/>
                </a:solidFill>
                <a:latin typeface="Cambria" panose="02040503050406030204" pitchFamily="18" charset="0"/>
                <a:ea typeface="Cambria" panose="02040503050406030204" pitchFamily="18" charset="0"/>
              </a:rPr>
              <a:t> </a:t>
            </a:r>
            <a:r>
              <a:rPr lang="vi-VN" sz="3800" b="1" dirty="0">
                <a:solidFill>
                  <a:srgbClr val="002060"/>
                </a:solidFill>
                <a:latin typeface="Cambria" panose="02040503050406030204" pitchFamily="18" charset="0"/>
                <a:ea typeface="Cambria" panose="02040503050406030204" pitchFamily="18" charset="0"/>
              </a:rPr>
              <a:t>đây:</a:t>
            </a:r>
            <a:endParaRPr lang="en-SG" sz="3800" b="1" dirty="0">
              <a:solidFill>
                <a:srgbClr val="002060"/>
              </a:solidFill>
              <a:latin typeface="Cambria" panose="02040503050406030204" pitchFamily="18" charset="0"/>
              <a:ea typeface="Cambria" panose="02040503050406030204" pitchFamily="18" charset="0"/>
            </a:endParaRPr>
          </a:p>
        </p:txBody>
      </p:sp>
      <p:sp>
        <p:nvSpPr>
          <p:cNvPr id="7" name="圆角矩形 17">
            <a:extLst>
              <a:ext uri="{FF2B5EF4-FFF2-40B4-BE49-F238E27FC236}">
                <a16:creationId xmlns:a16="http://schemas.microsoft.com/office/drawing/2014/main" id="{C2172118-8AEB-5396-6E2E-E716DF0D70A6}"/>
              </a:ext>
            </a:extLst>
          </p:cNvPr>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a:extLst>
              <a:ext uri="{FF2B5EF4-FFF2-40B4-BE49-F238E27FC236}">
                <a16:creationId xmlns:a16="http://schemas.microsoft.com/office/drawing/2014/main" id="{6769C666-BFF4-B08A-E62E-6C8AE0067D40}"/>
              </a:ext>
            </a:extLst>
          </p:cNvPr>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a:extLst>
              <a:ext uri="{FF2B5EF4-FFF2-40B4-BE49-F238E27FC236}">
                <a16:creationId xmlns:a16="http://schemas.microsoft.com/office/drawing/2014/main" id="{38B75026-D4C9-E68D-C600-0F53477C3E58}"/>
              </a:ext>
            </a:extLst>
          </p:cNvPr>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a:extLst>
              <a:ext uri="{FF2B5EF4-FFF2-40B4-BE49-F238E27FC236}">
                <a16:creationId xmlns:a16="http://schemas.microsoft.com/office/drawing/2014/main" id="{4BBBE57A-5E49-BD49-3B33-E20F10A2E55E}"/>
              </a:ext>
            </a:extLst>
          </p:cNvPr>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a:extLst>
              <a:ext uri="{FF2B5EF4-FFF2-40B4-BE49-F238E27FC236}">
                <a16:creationId xmlns:a16="http://schemas.microsoft.com/office/drawing/2014/main" id="{7B351A80-3DA2-617D-0797-0C915ADE9677}"/>
              </a:ext>
            </a:extLst>
          </p:cNvPr>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a:extLst>
              <a:ext uri="{FF2B5EF4-FFF2-40B4-BE49-F238E27FC236}">
                <a16:creationId xmlns:a16="http://schemas.microsoft.com/office/drawing/2014/main" id="{64584EB0-B2C1-D9CA-8B09-4C95A376E13B}"/>
              </a:ext>
            </a:extLst>
          </p:cNvPr>
          <p:cNvSpPr/>
          <p:nvPr/>
        </p:nvSpPr>
        <p:spPr>
          <a:xfrm>
            <a:off x="949793" y="2778451"/>
            <a:ext cx="4564386" cy="6505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 không hợp lẽ phải</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a:extLst>
              <a:ext uri="{FF2B5EF4-FFF2-40B4-BE49-F238E27FC236}">
                <a16:creationId xmlns:a16="http://schemas.microsoft.com/office/drawing/2014/main" id="{4ED0574F-75C0-329B-29D6-2AFDEDC0514D}"/>
              </a:ext>
            </a:extLst>
          </p:cNvPr>
          <p:cNvSpPr/>
          <p:nvPr/>
        </p:nvSpPr>
        <p:spPr>
          <a:xfrm>
            <a:off x="949793" y="3682466"/>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a:extLst>
              <a:ext uri="{FF2B5EF4-FFF2-40B4-BE49-F238E27FC236}">
                <a16:creationId xmlns:a16="http://schemas.microsoft.com/office/drawing/2014/main" id="{05C01252-C2F3-2CFE-B60A-23C843A3BBB1}"/>
              </a:ext>
            </a:extLst>
          </p:cNvPr>
          <p:cNvSpPr/>
          <p:nvPr/>
        </p:nvSpPr>
        <p:spPr>
          <a:xfrm>
            <a:off x="981966" y="5014587"/>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a:extLst>
              <a:ext uri="{FF2B5EF4-FFF2-40B4-BE49-F238E27FC236}">
                <a16:creationId xmlns:a16="http://schemas.microsoft.com/office/drawing/2014/main" id="{EB1AD0B6-210E-ED98-7BFF-D329061E95F0}"/>
              </a:ext>
            </a:extLst>
          </p:cNvPr>
          <p:cNvSpPr/>
          <p:nvPr/>
        </p:nvSpPr>
        <p:spPr>
          <a:xfrm>
            <a:off x="6402239" y="2721261"/>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a:extLst>
              <a:ext uri="{FF2B5EF4-FFF2-40B4-BE49-F238E27FC236}">
                <a16:creationId xmlns:a16="http://schemas.microsoft.com/office/drawing/2014/main" id="{7C23388B-C5C7-9BBE-A52F-C080F0296E26}"/>
              </a:ext>
            </a:extLst>
          </p:cNvPr>
          <p:cNvSpPr/>
          <p:nvPr/>
        </p:nvSpPr>
        <p:spPr>
          <a:xfrm>
            <a:off x="6402239" y="4092250"/>
            <a:ext cx="4564386"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giới hạn</a:t>
            </a:r>
            <a:endPar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extLst>
      <p:ext uri="{BB962C8B-B14F-4D97-AF65-F5344CB8AC3E}">
        <p14:creationId xmlns:p14="http://schemas.microsoft.com/office/powerpoint/2010/main" val="181639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a:extLst>
              <a:ext uri="{FF2B5EF4-FFF2-40B4-BE49-F238E27FC236}">
                <a16:creationId xmlns:a16="http://schemas.microsoft.com/office/drawing/2014/main" id="{5C7D0C3C-CE6E-9290-37BD-3A4BAD6B6E09}"/>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a:extLst>
              <a:ext uri="{FF2B5EF4-FFF2-40B4-BE49-F238E27FC236}">
                <a16:creationId xmlns:a16="http://schemas.microsoft.com/office/drawing/2014/main" id="{6A750388-0B3D-29CC-C525-203435EB4F89}"/>
              </a:ext>
            </a:extLst>
          </p:cNvPr>
          <p:cNvSpPr/>
          <p:nvPr/>
        </p:nvSpPr>
        <p:spPr>
          <a:xfrm>
            <a:off x="1678479" y="3097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9A965FFE-BD83-BEE5-C6DC-7EF5FF6C619D}"/>
              </a:ext>
            </a:extLst>
          </p:cNvPr>
          <p:cNvSpPr txBox="1"/>
          <p:nvPr/>
        </p:nvSpPr>
        <p:spPr>
          <a:xfrm>
            <a:off x="1763486" y="278956"/>
            <a:ext cx="8262257"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đây:</a:t>
            </a:r>
            <a:endParaRPr kumimoji="0" lang="en-SG"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圆角矩形 17">
            <a:extLst>
              <a:ext uri="{FF2B5EF4-FFF2-40B4-BE49-F238E27FC236}">
                <a16:creationId xmlns:a16="http://schemas.microsoft.com/office/drawing/2014/main" id="{C2172118-8AEB-5396-6E2E-E716DF0D70A6}"/>
              </a:ext>
            </a:extLst>
          </p:cNvPr>
          <p:cNvSpPr/>
          <p:nvPr/>
        </p:nvSpPr>
        <p:spPr>
          <a:xfrm>
            <a:off x="676552" y="1382625"/>
            <a:ext cx="1774548" cy="646331"/>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8" name="圆角矩形 17">
            <a:extLst>
              <a:ext uri="{FF2B5EF4-FFF2-40B4-BE49-F238E27FC236}">
                <a16:creationId xmlns:a16="http://schemas.microsoft.com/office/drawing/2014/main" id="{6769C666-BFF4-B08A-E62E-6C8AE0067D40}"/>
              </a:ext>
            </a:extLst>
          </p:cNvPr>
          <p:cNvSpPr/>
          <p:nvPr/>
        </p:nvSpPr>
        <p:spPr>
          <a:xfrm>
            <a:off x="3326594" y="1344156"/>
            <a:ext cx="1412997" cy="639346"/>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9" name="圆角矩形 17">
            <a:extLst>
              <a:ext uri="{FF2B5EF4-FFF2-40B4-BE49-F238E27FC236}">
                <a16:creationId xmlns:a16="http://schemas.microsoft.com/office/drawing/2014/main" id="{38B75026-D4C9-E68D-C600-0F53477C3E58}"/>
              </a:ext>
            </a:extLst>
          </p:cNvPr>
          <p:cNvSpPr/>
          <p:nvPr/>
        </p:nvSpPr>
        <p:spPr>
          <a:xfrm>
            <a:off x="5647010" y="1382625"/>
            <a:ext cx="1448041" cy="61024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13" name="圆角矩形 17">
            <a:extLst>
              <a:ext uri="{FF2B5EF4-FFF2-40B4-BE49-F238E27FC236}">
                <a16:creationId xmlns:a16="http://schemas.microsoft.com/office/drawing/2014/main" id="{4BBBE57A-5E49-BD49-3B33-E20F10A2E55E}"/>
              </a:ext>
            </a:extLst>
          </p:cNvPr>
          <p:cNvSpPr/>
          <p:nvPr/>
        </p:nvSpPr>
        <p:spPr>
          <a:xfrm>
            <a:off x="8014098" y="1334881"/>
            <a:ext cx="1613301" cy="694075"/>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4" name="圆角矩形 17">
            <a:extLst>
              <a:ext uri="{FF2B5EF4-FFF2-40B4-BE49-F238E27FC236}">
                <a16:creationId xmlns:a16="http://schemas.microsoft.com/office/drawing/2014/main" id="{7B351A80-3DA2-617D-0797-0C915ADE9677}"/>
              </a:ext>
            </a:extLst>
          </p:cNvPr>
          <p:cNvSpPr/>
          <p:nvPr/>
        </p:nvSpPr>
        <p:spPr>
          <a:xfrm>
            <a:off x="10469303" y="1334231"/>
            <a:ext cx="1341697" cy="658640"/>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sp>
        <p:nvSpPr>
          <p:cNvPr id="15" name="矩形 32">
            <a:extLst>
              <a:ext uri="{FF2B5EF4-FFF2-40B4-BE49-F238E27FC236}">
                <a16:creationId xmlns:a16="http://schemas.microsoft.com/office/drawing/2014/main" id="{64584EB0-B2C1-D9CA-8B09-4C95A376E13B}"/>
              </a:ext>
            </a:extLst>
          </p:cNvPr>
          <p:cNvSpPr/>
          <p:nvPr/>
        </p:nvSpPr>
        <p:spPr>
          <a:xfrm>
            <a:off x="1460500" y="2371594"/>
            <a:ext cx="3860801" cy="10574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514350" marR="0" lvl="0" indent="-514350" algn="ctr" defTabSz="914400" rtl="0" eaLnBrk="1" fontAlgn="auto" latinLnBrk="0" hangingPunct="1">
              <a:lnSpc>
                <a:spcPct val="100000"/>
              </a:lnSpc>
              <a:spcBef>
                <a:spcPts val="0"/>
              </a:spcBef>
              <a:spcAft>
                <a:spcPts val="0"/>
              </a:spcAft>
              <a:buClrTx/>
              <a:buSzTx/>
              <a:buFontTx/>
              <a:buAutoNum type="alphaLcPeriod"/>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 hợp </a:t>
            </a:r>
          </a:p>
          <a:p>
            <a:pPr marR="0" lvl="0" algn="ctr" defTabSz="914400" rtl="0" eaLnBrk="1" fontAlgn="auto" latinLnBrk="0" hangingPunct="1">
              <a:lnSpc>
                <a:spcPct val="100000"/>
              </a:lnSpc>
              <a:spcBef>
                <a:spcPts val="0"/>
              </a:spcBef>
              <a:spcAft>
                <a:spcPts val="0"/>
              </a:spcAft>
              <a:buClrTx/>
              <a:buSzTx/>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lẽ phải</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6" name="矩形 32">
            <a:extLst>
              <a:ext uri="{FF2B5EF4-FFF2-40B4-BE49-F238E27FC236}">
                <a16:creationId xmlns:a16="http://schemas.microsoft.com/office/drawing/2014/main" id="{4ED0574F-75C0-329B-29D6-2AFDEDC0514D}"/>
              </a:ext>
            </a:extLst>
          </p:cNvPr>
          <p:cNvSpPr/>
          <p:nvPr/>
        </p:nvSpPr>
        <p:spPr>
          <a:xfrm>
            <a:off x="1440931" y="3681230"/>
            <a:ext cx="4206079"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b. nhiều tới mức không đếm được</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7" name="矩形 32">
            <a:extLst>
              <a:ext uri="{FF2B5EF4-FFF2-40B4-BE49-F238E27FC236}">
                <a16:creationId xmlns:a16="http://schemas.microsoft.com/office/drawing/2014/main" id="{05C01252-C2F3-2CFE-B60A-23C843A3BBB1}"/>
              </a:ext>
            </a:extLst>
          </p:cNvPr>
          <p:cNvSpPr/>
          <p:nvPr/>
        </p:nvSpPr>
        <p:spPr>
          <a:xfrm>
            <a:off x="1763486" y="5513844"/>
            <a:ext cx="3710214"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không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có</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hình</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dáng</a:t>
            </a:r>
            <a:r>
              <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kumimoji="0" lang="en-US" altLang="zh-CN" sz="35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cụ</a:t>
            </a: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thể</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8" name="矩形 32">
            <a:extLst>
              <a:ext uri="{FF2B5EF4-FFF2-40B4-BE49-F238E27FC236}">
                <a16:creationId xmlns:a16="http://schemas.microsoft.com/office/drawing/2014/main" id="{EB1AD0B6-210E-ED98-7BFF-D329061E95F0}"/>
              </a:ext>
            </a:extLst>
          </p:cNvPr>
          <p:cNvSpPr/>
          <p:nvPr/>
        </p:nvSpPr>
        <p:spPr>
          <a:xfrm>
            <a:off x="7797800" y="2851800"/>
            <a:ext cx="411179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d. không thể đánh giá được, rất quý</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
        <p:nvSpPr>
          <p:cNvPr id="19" name="矩形 32">
            <a:extLst>
              <a:ext uri="{FF2B5EF4-FFF2-40B4-BE49-F238E27FC236}">
                <a16:creationId xmlns:a16="http://schemas.microsoft.com/office/drawing/2014/main" id="{7C23388B-C5C7-9BBE-A52F-C080F0296E26}"/>
              </a:ext>
            </a:extLst>
          </p:cNvPr>
          <p:cNvSpPr/>
          <p:nvPr/>
        </p:nvSpPr>
        <p:spPr>
          <a:xfrm>
            <a:off x="8153798" y="4259514"/>
            <a:ext cx="3657202" cy="998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 không có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 hạn</a:t>
            </a:r>
            <a:endParaRPr kumimoji="0" lang="en-US" altLang="zh-C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endParaRPr>
          </a:p>
        </p:txBody>
      </p:sp>
    </p:spTree>
    <p:extLst>
      <p:ext uri="{BB962C8B-B14F-4D97-AF65-F5344CB8AC3E}">
        <p14:creationId xmlns:p14="http://schemas.microsoft.com/office/powerpoint/2010/main" val="1511966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1.11111E-6 L 0.48294 0.45556 " pathEditMode="relative" rAng="0" ptsTypes="AA">
                                      <p:cBhvr>
                                        <p:cTn id="6" dur="2000" fill="hold"/>
                                        <p:tgtEl>
                                          <p:spTgt spid="7"/>
                                        </p:tgtEl>
                                        <p:attrNameLst>
                                          <p:attrName>ppt_x</p:attrName>
                                          <p:attrName>ppt_y</p:attrName>
                                        </p:attrNameLst>
                                      </p:cBhvr>
                                      <p:rCtr x="24141" y="227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2.59259E-6 L -0.27526 0.37315 " pathEditMode="relative" rAng="0" ptsTypes="AA">
                                      <p:cBhvr>
                                        <p:cTn id="10" dur="2000" fill="hold"/>
                                        <p:tgtEl>
                                          <p:spTgt spid="8"/>
                                        </p:tgtEl>
                                        <p:attrNameLst>
                                          <p:attrName>ppt_x</p:attrName>
                                          <p:attrName>ppt_y</p:attrName>
                                        </p:attrNameLst>
                                      </p:cBhvr>
                                      <p:rCtr x="-13763" y="1865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4.81481E-6 L 0.05937 0.26875 " pathEditMode="relative" rAng="0" ptsTypes="AA">
                                      <p:cBhvr>
                                        <p:cTn id="14" dur="2000" fill="hold"/>
                                        <p:tgtEl>
                                          <p:spTgt spid="9"/>
                                        </p:tgtEl>
                                        <p:attrNameLst>
                                          <p:attrName>ppt_x</p:attrName>
                                          <p:attrName>ppt_y</p:attrName>
                                        </p:attrNameLst>
                                      </p:cBhvr>
                                      <p:rCtr x="2969" y="1342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1.11111E-6 L -0.64323 0.66227 " pathEditMode="relative" rAng="0" ptsTypes="AA">
                                      <p:cBhvr>
                                        <p:cTn id="18" dur="2000" fill="hold"/>
                                        <p:tgtEl>
                                          <p:spTgt spid="13"/>
                                        </p:tgtEl>
                                        <p:attrNameLst>
                                          <p:attrName>ppt_x</p:attrName>
                                          <p:attrName>ppt_y</p:attrName>
                                        </p:attrNameLst>
                                      </p:cBhvr>
                                      <p:rCtr x="-32161" y="3310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875E-6 0.0037 L -0.83971 0.17801 " pathEditMode="relative" rAng="0" ptsTypes="AA">
                                      <p:cBhvr>
                                        <p:cTn id="22" dur="2000" fill="hold"/>
                                        <p:tgtEl>
                                          <p:spTgt spid="14"/>
                                        </p:tgtEl>
                                        <p:attrNameLst>
                                          <p:attrName>ppt_x</p:attrName>
                                          <p:attrName>ppt_y</p:attrName>
                                        </p:attrNameLst>
                                      </p:cBhvr>
                                      <p:rCtr x="-41992"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AB784FEC-A57D-C341-9B70-94A5D520C37D}"/>
              </a:ext>
            </a:extLst>
          </p:cNvPr>
          <p:cNvSpPr/>
          <p:nvPr/>
        </p:nvSpPr>
        <p:spPr>
          <a:xfrm>
            <a:off x="653145" y="261257"/>
            <a:ext cx="10361076" cy="137160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2">
              <a:lumMod val="20000"/>
              <a:lumOff val="80000"/>
            </a:schemeClr>
          </a:solidFill>
          <a:ln>
            <a:solidFill>
              <a:srgbClr val="006666"/>
            </a:solidFill>
            <a:prstDash val="dash"/>
          </a:ln>
        </p:spPr>
        <p:txBody>
          <a:bodyPr/>
          <a:lstStyle/>
          <a:p>
            <a:endParaRPr lang="vi-VN"/>
          </a:p>
        </p:txBody>
      </p:sp>
      <p:sp>
        <p:nvSpPr>
          <p:cNvPr id="5" name="TextBox 4">
            <a:extLst>
              <a:ext uri="{FF2B5EF4-FFF2-40B4-BE49-F238E27FC236}">
                <a16:creationId xmlns:a16="http://schemas.microsoft.com/office/drawing/2014/main" id="{74908A7E-C934-EE14-2842-6B9DEED464E3}"/>
              </a:ext>
            </a:extLst>
          </p:cNvPr>
          <p:cNvSpPr txBox="1"/>
          <p:nvPr/>
        </p:nvSpPr>
        <p:spPr>
          <a:xfrm>
            <a:off x="355364" y="660791"/>
            <a:ext cx="11282341" cy="523220"/>
          </a:xfrm>
          <a:prstGeom prst="rect">
            <a:avLst/>
          </a:prstGeom>
          <a:noFill/>
        </p:spPr>
        <p:txBody>
          <a:bodyPr wrap="square">
            <a:spAutoFit/>
          </a:bodyPr>
          <a:lstStyle/>
          <a:p>
            <a:pPr algn="ctr"/>
            <a:r>
              <a:rPr lang="vi-VN" sz="2800" b="1" dirty="0">
                <a:latin typeface="Cambria" panose="02040503050406030204" pitchFamily="18" charset="0"/>
                <a:ea typeface="Cambria" panose="02040503050406030204" pitchFamily="18" charset="0"/>
              </a:rPr>
              <a:t>Đọc bài thơ “Thế giới trong trang sách” và trả lời câu hỏi</a:t>
            </a:r>
            <a:endParaRPr lang="en-SG" sz="2800" b="1" dirty="0">
              <a:latin typeface="Cambria" panose="02040503050406030204" pitchFamily="18" charset="0"/>
              <a:ea typeface="Cambria" panose="02040503050406030204" pitchFamily="18" charset="0"/>
            </a:endParaRPr>
          </a:p>
        </p:txBody>
      </p:sp>
      <p:sp>
        <p:nvSpPr>
          <p:cNvPr id="7" name="Freeform 9">
            <a:extLst>
              <a:ext uri="{FF2B5EF4-FFF2-40B4-BE49-F238E27FC236}">
                <a16:creationId xmlns:a16="http://schemas.microsoft.com/office/drawing/2014/main" id="{EAD6E064-FC39-E963-9EC4-431768816C63}"/>
              </a:ext>
            </a:extLst>
          </p:cNvPr>
          <p:cNvSpPr/>
          <p:nvPr/>
        </p:nvSpPr>
        <p:spPr>
          <a:xfrm flipH="1">
            <a:off x="248873" y="1444397"/>
            <a:ext cx="10765348" cy="4840796"/>
          </a:xfrm>
          <a:custGeom>
            <a:avLst/>
            <a:gdLst>
              <a:gd name="connsiteX0" fmla="*/ 0 w 4430037"/>
              <a:gd name="connsiteY0" fmla="*/ 430076 h 2580402"/>
              <a:gd name="connsiteX1" fmla="*/ 430076 w 4430037"/>
              <a:gd name="connsiteY1" fmla="*/ 0 h 2580402"/>
              <a:gd name="connsiteX2" fmla="*/ 3999961 w 4430037"/>
              <a:gd name="connsiteY2" fmla="*/ 0 h 2580402"/>
              <a:gd name="connsiteX3" fmla="*/ 4430037 w 4430037"/>
              <a:gd name="connsiteY3" fmla="*/ 430076 h 2580402"/>
              <a:gd name="connsiteX4" fmla="*/ 4430037 w 4430037"/>
              <a:gd name="connsiteY4" fmla="*/ 2150326 h 2580402"/>
              <a:gd name="connsiteX5" fmla="*/ 3999961 w 4430037"/>
              <a:gd name="connsiteY5" fmla="*/ 2580402 h 2580402"/>
              <a:gd name="connsiteX6" fmla="*/ 430076 w 4430037"/>
              <a:gd name="connsiteY6" fmla="*/ 2580402 h 2580402"/>
              <a:gd name="connsiteX7" fmla="*/ 0 w 4430037"/>
              <a:gd name="connsiteY7" fmla="*/ 2150326 h 2580402"/>
              <a:gd name="connsiteX8" fmla="*/ 0 w 4430037"/>
              <a:gd name="connsiteY8" fmla="*/ 430076 h 2580402"/>
              <a:gd name="connsiteX0" fmla="*/ 0 w 4619159"/>
              <a:gd name="connsiteY0" fmla="*/ 430076 h 2580402"/>
              <a:gd name="connsiteX1" fmla="*/ 430076 w 4619159"/>
              <a:gd name="connsiteY1" fmla="*/ 0 h 2580402"/>
              <a:gd name="connsiteX2" fmla="*/ 3999961 w 4619159"/>
              <a:gd name="connsiteY2" fmla="*/ 0 h 2580402"/>
              <a:gd name="connsiteX3" fmla="*/ 4430037 w 4619159"/>
              <a:gd name="connsiteY3" fmla="*/ 430076 h 2580402"/>
              <a:gd name="connsiteX4" fmla="*/ 4618859 w 4619159"/>
              <a:gd name="connsiteY4" fmla="*/ 1416494 h 2580402"/>
              <a:gd name="connsiteX5" fmla="*/ 4430037 w 4619159"/>
              <a:gd name="connsiteY5" fmla="*/ 2150326 h 2580402"/>
              <a:gd name="connsiteX6" fmla="*/ 3999961 w 4619159"/>
              <a:gd name="connsiteY6" fmla="*/ 2580402 h 2580402"/>
              <a:gd name="connsiteX7" fmla="*/ 430076 w 4619159"/>
              <a:gd name="connsiteY7" fmla="*/ 2580402 h 2580402"/>
              <a:gd name="connsiteX8" fmla="*/ 0 w 4619159"/>
              <a:gd name="connsiteY8" fmla="*/ 2150326 h 2580402"/>
              <a:gd name="connsiteX9" fmla="*/ 0 w 4619159"/>
              <a:gd name="connsiteY9" fmla="*/ 430076 h 258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159" h="2580402">
                <a:moveTo>
                  <a:pt x="0" y="430076"/>
                </a:moveTo>
                <a:cubicBezTo>
                  <a:pt x="0" y="192552"/>
                  <a:pt x="192552" y="0"/>
                  <a:pt x="430076" y="0"/>
                </a:cubicBezTo>
                <a:lnTo>
                  <a:pt x="3999961" y="0"/>
                </a:lnTo>
                <a:cubicBezTo>
                  <a:pt x="4237485" y="0"/>
                  <a:pt x="4430037" y="192552"/>
                  <a:pt x="4430037" y="430076"/>
                </a:cubicBezTo>
                <a:cubicBezTo>
                  <a:pt x="4420788" y="734819"/>
                  <a:pt x="4628108" y="1111751"/>
                  <a:pt x="4618859" y="1416494"/>
                </a:cubicBezTo>
                <a:cubicBezTo>
                  <a:pt x="4628108" y="1685168"/>
                  <a:pt x="4420788" y="1881652"/>
                  <a:pt x="4430037" y="2150326"/>
                </a:cubicBezTo>
                <a:cubicBezTo>
                  <a:pt x="4430037" y="2387850"/>
                  <a:pt x="4237485" y="2580402"/>
                  <a:pt x="3999961" y="2580402"/>
                </a:cubicBezTo>
                <a:lnTo>
                  <a:pt x="430076" y="2580402"/>
                </a:lnTo>
                <a:cubicBezTo>
                  <a:pt x="192552" y="2580402"/>
                  <a:pt x="0" y="2387850"/>
                  <a:pt x="0" y="2150326"/>
                </a:cubicBezTo>
                <a:lnTo>
                  <a:pt x="0" y="430076"/>
                </a:lnTo>
                <a:close/>
              </a:path>
            </a:pathLst>
          </a:custGeom>
          <a:solidFill>
            <a:schemeClr val="bg1">
              <a:lumMod val="95000"/>
            </a:schemeClr>
          </a:solidFill>
          <a:ln>
            <a:solidFill>
              <a:srgbClr val="5B1010"/>
            </a:solidFill>
            <a:prstDash val="dash"/>
          </a:ln>
        </p:spPr>
        <p:txBody>
          <a:bodyPr/>
          <a:lstStyle/>
          <a:p>
            <a:pPr lvl="0" algn="ctr">
              <a:lnSpc>
                <a:spcPct val="90000"/>
              </a:lnSpc>
              <a:spcBef>
                <a:spcPts val="600"/>
              </a:spcBef>
            </a:pPr>
            <a:endParaRPr lang="vi-VN"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Trang sách thắp lên ngọn lửa khát khao</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có dáng hình xứ sở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Những ước mơ tuổi thơ luôn rộng mở</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gn="ctr">
              <a:lnSpc>
                <a:spcPct val="90000"/>
              </a:lnSpc>
              <a:spcBef>
                <a:spcPts val="600"/>
              </a:spcBef>
            </a:pPr>
            <a:r>
              <a:rPr lang="vi-VN" sz="2800" i="1" dirty="0">
                <a:solidFill>
                  <a:schemeClr val="accent1">
                    <a:lumMod val="50000"/>
                  </a:schemeClr>
                </a:solidFill>
                <a:latin typeface="Cambria" panose="02040503050406030204" pitchFamily="18" charset="0"/>
                <a:ea typeface="Cambria" panose="02040503050406030204" pitchFamily="18" charset="0"/>
              </a:rPr>
              <a:t>Con đường dài tít tắp đợi mong ta. </a:t>
            </a:r>
            <a:endParaRPr lang="en-US" sz="2800" i="1" dirty="0">
              <a:solidFill>
                <a:schemeClr val="accent1">
                  <a:lumMod val="50000"/>
                </a:schemeClr>
              </a:solidFill>
              <a:latin typeface="Cambria" panose="02040503050406030204" pitchFamily="18" charset="0"/>
              <a:ea typeface="Cambria" panose="02040503050406030204" pitchFamily="18" charset="0"/>
            </a:endParaRPr>
          </a:p>
          <a:p>
            <a:pPr lvl="0">
              <a:lnSpc>
                <a:spcPct val="90000"/>
              </a:lnSpc>
              <a:spcBef>
                <a:spcPts val="600"/>
              </a:spcBef>
            </a:pPr>
            <a:endParaRPr lang="en-US" sz="2800" i="1" dirty="0">
              <a:solidFill>
                <a:schemeClr val="accent1">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1D4BE21B-88DF-48CE-EB0C-924117C918B5}"/>
              </a:ext>
            </a:extLst>
          </p:cNvPr>
          <p:cNvSpPr/>
          <p:nvPr/>
        </p:nvSpPr>
        <p:spPr>
          <a:xfrm>
            <a:off x="2081661" y="4172907"/>
            <a:ext cx="7504044" cy="1371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Khổ thơ thứ ba giúp em cảm nhận điều gì về ý nghĩa của những trang sách đối với tuổi thơ?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19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a:extLst>
              <a:ext uri="{FF2B5EF4-FFF2-40B4-BE49-F238E27FC236}">
                <a16:creationId xmlns:a16="http://schemas.microsoft.com/office/drawing/2014/main" id="{900C142C-8872-3673-2795-8B1CF226D1B4}"/>
              </a:ext>
            </a:extLst>
          </p:cNvPr>
          <p:cNvSpPr/>
          <p:nvPr/>
        </p:nvSpPr>
        <p:spPr>
          <a:xfrm>
            <a:off x="109213" y="192257"/>
            <a:ext cx="11865428" cy="6473485"/>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4">
            <a:extLst>
              <a:ext uri="{FF2B5EF4-FFF2-40B4-BE49-F238E27FC236}">
                <a16:creationId xmlns:a16="http://schemas.microsoft.com/office/drawing/2014/main" id="{8D0C1D40-3247-3FFC-468A-D72830823920}"/>
              </a:ext>
            </a:extLst>
          </p:cNvPr>
          <p:cNvSpPr/>
          <p:nvPr/>
        </p:nvSpPr>
        <p:spPr>
          <a:xfrm>
            <a:off x="1830879" y="37323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endParaRPr lang="en-SG" sz="3600" i="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11497FF-A102-CB8E-3E2A-4A13BA967D05}"/>
              </a:ext>
            </a:extLst>
          </p:cNvPr>
          <p:cNvSpPr txBox="1"/>
          <p:nvPr/>
        </p:nvSpPr>
        <p:spPr>
          <a:xfrm>
            <a:off x="2117271" y="342455"/>
            <a:ext cx="8262257" cy="707886"/>
          </a:xfrm>
          <a:prstGeom prst="rect">
            <a:avLst/>
          </a:prstGeom>
          <a:noFill/>
        </p:spPr>
        <p:txBody>
          <a:bodyPr wrap="square">
            <a:spAutoFit/>
          </a:bodyPr>
          <a:lstStyle/>
          <a:p>
            <a:r>
              <a:rPr lang="vi-VN" sz="4000" b="1" dirty="0">
                <a:solidFill>
                  <a:srgbClr val="002060"/>
                </a:solidFill>
                <a:latin typeface="Cambria" panose="02040503050406030204" pitchFamily="18" charset="0"/>
                <a:ea typeface="Cambria" panose="02040503050406030204" pitchFamily="18" charset="0"/>
              </a:rPr>
              <a:t>2. Đặt 2 câu với 2 từ ở bài tập 1.</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圆角矩形 17">
            <a:extLst>
              <a:ext uri="{FF2B5EF4-FFF2-40B4-BE49-F238E27FC236}">
                <a16:creationId xmlns:a16="http://schemas.microsoft.com/office/drawing/2014/main" id="{CC0AEF5E-B140-DB20-B3EA-5A8D1B0C5BB7}"/>
              </a:ext>
            </a:extLst>
          </p:cNvPr>
          <p:cNvSpPr/>
          <p:nvPr/>
        </p:nvSpPr>
        <p:spPr>
          <a:xfrm>
            <a:off x="496798" y="1344156"/>
            <a:ext cx="2363362" cy="6890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biên </a:t>
            </a:r>
          </a:p>
        </p:txBody>
      </p:sp>
      <p:sp>
        <p:nvSpPr>
          <p:cNvPr id="7" name="圆角矩形 17">
            <a:extLst>
              <a:ext uri="{FF2B5EF4-FFF2-40B4-BE49-F238E27FC236}">
                <a16:creationId xmlns:a16="http://schemas.microsoft.com/office/drawing/2014/main" id="{9CD2CDDB-A52F-9960-2F67-FCAC03B8AAFB}"/>
              </a:ext>
            </a:extLst>
          </p:cNvPr>
          <p:cNvSpPr/>
          <p:nvPr/>
        </p:nvSpPr>
        <p:spPr>
          <a:xfrm>
            <a:off x="3326594" y="1344156"/>
            <a:ext cx="1881845" cy="681572"/>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số</a:t>
            </a:r>
          </a:p>
        </p:txBody>
      </p:sp>
      <p:sp>
        <p:nvSpPr>
          <p:cNvPr id="8" name="圆角矩形 17">
            <a:extLst>
              <a:ext uri="{FF2B5EF4-FFF2-40B4-BE49-F238E27FC236}">
                <a16:creationId xmlns:a16="http://schemas.microsoft.com/office/drawing/2014/main" id="{CD08366F-2D62-F9F8-1BFC-03C9CFF1D103}"/>
              </a:ext>
            </a:extLst>
          </p:cNvPr>
          <p:cNvSpPr/>
          <p:nvPr/>
        </p:nvSpPr>
        <p:spPr>
          <a:xfrm>
            <a:off x="5647010" y="1382625"/>
            <a:ext cx="1928517" cy="65054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giá</a:t>
            </a:r>
          </a:p>
        </p:txBody>
      </p:sp>
      <p:sp>
        <p:nvSpPr>
          <p:cNvPr id="9" name="圆角矩形 17">
            <a:extLst>
              <a:ext uri="{FF2B5EF4-FFF2-40B4-BE49-F238E27FC236}">
                <a16:creationId xmlns:a16="http://schemas.microsoft.com/office/drawing/2014/main" id="{4B86DDB8-4639-A0F4-3B5D-B49E16E78D31}"/>
              </a:ext>
            </a:extLst>
          </p:cNvPr>
          <p:cNvSpPr/>
          <p:nvPr/>
        </p:nvSpPr>
        <p:spPr>
          <a:xfrm>
            <a:off x="8014098" y="1334881"/>
            <a:ext cx="1881844" cy="82261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hình</a:t>
            </a:r>
          </a:p>
        </p:txBody>
      </p:sp>
      <p:sp>
        <p:nvSpPr>
          <p:cNvPr id="10" name="圆角矩形 17">
            <a:extLst>
              <a:ext uri="{FF2B5EF4-FFF2-40B4-BE49-F238E27FC236}">
                <a16:creationId xmlns:a16="http://schemas.microsoft.com/office/drawing/2014/main" id="{4E2D3E06-04A5-C922-995B-4FF04BCC90F3}"/>
              </a:ext>
            </a:extLst>
          </p:cNvPr>
          <p:cNvSpPr/>
          <p:nvPr/>
        </p:nvSpPr>
        <p:spPr>
          <a:xfrm>
            <a:off x="10469303" y="1334230"/>
            <a:ext cx="1505338" cy="802299"/>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Vô lí</a:t>
            </a:r>
          </a:p>
        </p:txBody>
      </p:sp>
      <p:pic>
        <p:nvPicPr>
          <p:cNvPr id="11" name="Picture 10">
            <a:extLst>
              <a:ext uri="{FF2B5EF4-FFF2-40B4-BE49-F238E27FC236}">
                <a16:creationId xmlns:a16="http://schemas.microsoft.com/office/drawing/2014/main" id="{E17FA8AD-B680-574A-2BBA-B1517E961722}"/>
              </a:ext>
            </a:extLst>
          </p:cNvPr>
          <p:cNvPicPr>
            <a:picLocks noChangeAspect="1"/>
          </p:cNvPicPr>
          <p:nvPr/>
        </p:nvPicPr>
        <p:blipFill>
          <a:blip r:embed="rId2"/>
          <a:stretch>
            <a:fillRect/>
          </a:stretch>
        </p:blipFill>
        <p:spPr>
          <a:xfrm>
            <a:off x="5465014" y="2917665"/>
            <a:ext cx="6509627" cy="3339669"/>
          </a:xfrm>
          <a:prstGeom prst="rect">
            <a:avLst/>
          </a:prstGeom>
        </p:spPr>
      </p:pic>
      <p:sp>
        <p:nvSpPr>
          <p:cNvPr id="13" name="矩形 32">
            <a:extLst>
              <a:ext uri="{FF2B5EF4-FFF2-40B4-BE49-F238E27FC236}">
                <a16:creationId xmlns:a16="http://schemas.microsoft.com/office/drawing/2014/main" id="{E6B7440C-82D5-477E-D2D2-72A925FEE9C1}"/>
              </a:ext>
            </a:extLst>
          </p:cNvPr>
          <p:cNvSpPr/>
          <p:nvPr/>
        </p:nvSpPr>
        <p:spPr>
          <a:xfrm>
            <a:off x="452213" y="278589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là</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tài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sản</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giá</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
        <p:nvSpPr>
          <p:cNvPr id="14" name="矩形 32">
            <a:extLst>
              <a:ext uri="{FF2B5EF4-FFF2-40B4-BE49-F238E27FC236}">
                <a16:creationId xmlns:a16="http://schemas.microsoft.com/office/drawing/2014/main" id="{77C55D44-E343-C14C-144C-95B2E71BC9CE}"/>
              </a:ext>
            </a:extLst>
          </p:cNvPr>
          <p:cNvSpPr/>
          <p:nvPr/>
        </p:nvSpPr>
        <p:spPr>
          <a:xfrm>
            <a:off x="589624" y="4305803"/>
            <a:ext cx="5057386" cy="1284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Câu</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trả</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lời</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này</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thật</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vô</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3500" b="1" dirty="0" err="1">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lí</a:t>
            </a:r>
            <a:r>
              <a:rPr lang="en-US" altLang="zh-CN" sz="3500" b="1" dirty="0">
                <a:solidFill>
                  <a:schemeClr val="tx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a:t>
            </a:r>
          </a:p>
        </p:txBody>
      </p:sp>
    </p:spTree>
    <p:extLst>
      <p:ext uri="{BB962C8B-B14F-4D97-AF65-F5344CB8AC3E}">
        <p14:creationId xmlns:p14="http://schemas.microsoft.com/office/powerpoint/2010/main" val="407441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85B9B5D9-9D29-2EDE-A23B-DD3605BD2208}"/>
              </a:ext>
            </a:extLst>
          </p:cNvPr>
          <p:cNvSpPr/>
          <p:nvPr/>
        </p:nvSpPr>
        <p:spPr>
          <a:xfrm>
            <a:off x="1164771" y="533465"/>
            <a:ext cx="9601200" cy="5333935"/>
          </a:xfrm>
          <a:prstGeom prst="cloud">
            <a:avLst/>
          </a:prstGeom>
          <a:solidFill>
            <a:schemeClr val="bg1"/>
          </a:solidFill>
          <a:ln w="571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accent2">
                  <a:lumMod val="75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5C5564FD-DCAE-C884-1EBC-7279AC2ED251}"/>
              </a:ext>
            </a:extLst>
          </p:cNvPr>
          <p:cNvPicPr>
            <a:picLocks noChangeAspect="1"/>
          </p:cNvPicPr>
          <p:nvPr/>
        </p:nvPicPr>
        <p:blipFill>
          <a:blip r:embed="rId2"/>
          <a:srcRect l="22118" r="22787" b="3575"/>
          <a:stretch/>
        </p:blipFill>
        <p:spPr>
          <a:xfrm>
            <a:off x="1812037" y="770724"/>
            <a:ext cx="8567926" cy="4683085"/>
          </a:xfrm>
          <a:prstGeom prst="rect">
            <a:avLst/>
          </a:prstGeom>
        </p:spPr>
      </p:pic>
    </p:spTree>
    <p:extLst>
      <p:ext uri="{BB962C8B-B14F-4D97-AF65-F5344CB8AC3E}">
        <p14:creationId xmlns:p14="http://schemas.microsoft.com/office/powerpoint/2010/main" val="40808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47F40-75BF-56BB-B7E5-C5CC953B40D7}"/>
              </a:ext>
            </a:extLst>
          </p:cNvPr>
          <p:cNvPicPr>
            <a:picLocks noChangeAspect="1"/>
          </p:cNvPicPr>
          <p:nvPr/>
        </p:nvPicPr>
        <p:blipFill>
          <a:blip r:embed="rId2"/>
          <a:srcRect l="23250" t="1" r="25925" b="-13223"/>
          <a:stretch/>
        </p:blipFill>
        <p:spPr>
          <a:xfrm>
            <a:off x="492399" y="0"/>
            <a:ext cx="10623265" cy="3796567"/>
          </a:xfrm>
          <a:prstGeom prst="rect">
            <a:avLst/>
          </a:prstGeom>
        </p:spPr>
      </p:pic>
    </p:spTree>
    <p:extLst>
      <p:ext uri="{BB962C8B-B14F-4D97-AF65-F5344CB8AC3E}">
        <p14:creationId xmlns:p14="http://schemas.microsoft.com/office/powerpoint/2010/main" val="2002184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FFF233-4658-00C2-7862-085883D9E855}"/>
              </a:ext>
            </a:extLst>
          </p:cNvPr>
          <p:cNvPicPr>
            <a:picLocks noChangeAspect="1"/>
          </p:cNvPicPr>
          <p:nvPr/>
        </p:nvPicPr>
        <p:blipFill>
          <a:blip r:embed="rId2"/>
          <a:srcRect l="25925" t="-1" r="26371" b="-7687"/>
          <a:stretch/>
        </p:blipFill>
        <p:spPr>
          <a:xfrm>
            <a:off x="1905695" y="201242"/>
            <a:ext cx="8810106" cy="3227758"/>
          </a:xfrm>
          <a:prstGeom prst="rect">
            <a:avLst/>
          </a:prstGeom>
        </p:spPr>
      </p:pic>
    </p:spTree>
    <p:extLst>
      <p:ext uri="{BB962C8B-B14F-4D97-AF65-F5344CB8AC3E}">
        <p14:creationId xmlns:p14="http://schemas.microsoft.com/office/powerpoint/2010/main" val="2889461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latin typeface="Cambria" panose="02040503050406030204" pitchFamily="18" charset="0"/>
                <a:ea typeface="Cambria" panose="02040503050406030204" pitchFamily="18" charset="0"/>
              </a:rPr>
              <a:t>Tấm Cám, Thạch Sanh, Cây tre trăm đốt, Đôi hài bảy dặm</a:t>
            </a:r>
            <a:r>
              <a:rPr lang="vi-VN" sz="3000" dirty="0">
                <a:latin typeface="Cambria" panose="02040503050406030204" pitchFamily="18" charset="0"/>
                <a:ea typeface="Cambria" panose="02040503050406030204" pitchFamily="18" charset="0"/>
              </a:rPr>
              <a:t>,... Chú tôi lại thích kể chuyện Tôn Ngộ Không và một số truyện trong </a:t>
            </a:r>
            <a:r>
              <a:rPr lang="vi-VN" sz="3000" i="1" dirty="0">
                <a:latin typeface="Cambria" panose="02040503050406030204" pitchFamily="18" charset="0"/>
                <a:ea typeface="Cambria" panose="02040503050406030204" pitchFamily="18" charset="0"/>
              </a:rPr>
              <a:t>Nghìn lẻ một đêm</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latin typeface="Cambria" panose="02040503050406030204" pitchFamily="18" charset="0"/>
                <a:ea typeface="Cambria" panose="02040503050406030204" pitchFamily="18" charset="0"/>
              </a:rPr>
              <a:t>Không gia đình, Những người khốn khổ,</a:t>
            </a:r>
            <a:r>
              <a:rPr lang="vi-VN" sz="3000" dirty="0">
                <a:latin typeface="Cambria" panose="02040503050406030204" pitchFamily="18" charset="0"/>
                <a:ea typeface="Cambria" panose="02040503050406030204" pitchFamily="18" charset="0"/>
              </a:rPr>
              <a:t>..</a:t>
            </a:r>
            <a:endParaRPr lang="en-SG" sz="3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15748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CB80D0AE-BA26-122E-B3D7-ACE1D99BFAAA}"/>
              </a:ext>
            </a:extLst>
          </p:cNvPr>
          <p:cNvSpPr/>
          <p:nvPr/>
        </p:nvSpPr>
        <p:spPr>
          <a:xfrm>
            <a:off x="381001" y="223341"/>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CF9A498E-AB2B-41A9-BA5D-28738AA7E643}"/>
              </a:ext>
            </a:extLst>
          </p:cNvPr>
          <p:cNvSpPr txBox="1"/>
          <p:nvPr/>
        </p:nvSpPr>
        <p:spPr>
          <a:xfrm>
            <a:off x="544285" y="612844"/>
            <a:ext cx="11266714" cy="5632311"/>
          </a:xfrm>
          <a:prstGeom prst="rect">
            <a:avLst/>
          </a:prstGeom>
          <a:noFill/>
        </p:spPr>
        <p:txBody>
          <a:bodyPr wrap="square" rtlCol="0">
            <a:spAutoFit/>
          </a:bodyPr>
          <a:lstStyle/>
          <a:p>
            <a:pPr algn="just"/>
            <a:r>
              <a:rPr lang="en-SG" dirty="0"/>
              <a:t>	</a:t>
            </a:r>
            <a:r>
              <a:rPr lang="vi-VN" sz="3000" dirty="0">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endParaRPr lang="en-SG" sz="3000" dirty="0">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(Nguyễn Nhật Ánh)</a:t>
            </a:r>
            <a:endParaRPr lang="en-SG"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35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2">
            <a:extLst>
              <a:ext uri="{FF2B5EF4-FFF2-40B4-BE49-F238E27FC236}">
                <a16:creationId xmlns:a16="http://schemas.microsoft.com/office/drawing/2014/main" id="{1708B0F5-A174-74BC-2D3A-AED85E1805CA}"/>
              </a:ext>
            </a:extLst>
          </p:cNvPr>
          <p:cNvSpPr/>
          <p:nvPr/>
        </p:nvSpPr>
        <p:spPr>
          <a:xfrm>
            <a:off x="1053358" y="685800"/>
            <a:ext cx="10592542" cy="5921553"/>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cs typeface="+mn-cs"/>
            </a:endParaRPr>
          </a:p>
        </p:txBody>
      </p:sp>
      <p:pic>
        <p:nvPicPr>
          <p:cNvPr id="7" name="Picture 6">
            <a:extLst>
              <a:ext uri="{FF2B5EF4-FFF2-40B4-BE49-F238E27FC236}">
                <a16:creationId xmlns:a16="http://schemas.microsoft.com/office/drawing/2014/main" id="{76298171-07DE-D084-D7F8-3BC38669E627}"/>
              </a:ext>
            </a:extLst>
          </p:cNvPr>
          <p:cNvPicPr>
            <a:picLocks noChangeAspect="1"/>
          </p:cNvPicPr>
          <p:nvPr/>
        </p:nvPicPr>
        <p:blipFill>
          <a:blip r:embed="rId2"/>
          <a:stretch>
            <a:fillRect/>
          </a:stretch>
        </p:blipFill>
        <p:spPr>
          <a:xfrm>
            <a:off x="1212681" y="-172184"/>
            <a:ext cx="9766638" cy="1566808"/>
          </a:xfrm>
          <a:prstGeom prst="rect">
            <a:avLst/>
          </a:prstGeom>
        </p:spPr>
      </p:pic>
      <p:sp>
        <p:nvSpPr>
          <p:cNvPr id="49" name="Rectangle 48">
            <a:extLst>
              <a:ext uri="{FF2B5EF4-FFF2-40B4-BE49-F238E27FC236}">
                <a16:creationId xmlns:a16="http://schemas.microsoft.com/office/drawing/2014/main" id="{DDAAA4B3-C894-1AF0-B7C6-2B78EF048411}"/>
              </a:ext>
            </a:extLst>
          </p:cNvPr>
          <p:cNvSpPr/>
          <p:nvPr/>
        </p:nvSpPr>
        <p:spPr>
          <a:xfrm>
            <a:off x="3539936" y="1830129"/>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nghĩ trẻ em...</a:t>
            </a:r>
            <a:r>
              <a:rPr lang="vi-VN" sz="3600" i="1" dirty="0">
                <a:latin typeface="Cambria" panose="02040503050406030204" pitchFamily="18" charset="0"/>
                <a:ea typeface="Cambria" panose="02040503050406030204" pitchFamily="18" charset="0"/>
              </a:rPr>
              <a:t>Nghìn lẻ một đêm.</a:t>
            </a:r>
            <a:endParaRPr lang="en-SG" sz="3600" i="1" dirty="0">
              <a:latin typeface="Cambria" panose="02040503050406030204" pitchFamily="18" charset="0"/>
              <a:ea typeface="Cambria" panose="02040503050406030204" pitchFamily="18" charset="0"/>
            </a:endParaRPr>
          </a:p>
        </p:txBody>
      </p:sp>
      <p:sp>
        <p:nvSpPr>
          <p:cNvPr id="50" name="Rectangle 49">
            <a:extLst>
              <a:ext uri="{FF2B5EF4-FFF2-40B4-BE49-F238E27FC236}">
                <a16:creationId xmlns:a16="http://schemas.microsoft.com/office/drawing/2014/main" id="{338FED11-E3A9-46CE-32C9-426BCDCEA089}"/>
              </a:ext>
            </a:extLst>
          </p:cNvPr>
          <p:cNvSpPr/>
          <p:nvPr/>
        </p:nvSpPr>
        <p:spPr>
          <a:xfrm>
            <a:off x="3539936" y="2712767"/>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Bà và chú tôi... thế giới kì diệu kia.</a:t>
            </a:r>
            <a:endParaRPr lang="en-SG" sz="3600" i="1" dirty="0">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8BD7376A-A483-493B-6715-EDD40BCF5973}"/>
              </a:ext>
            </a:extLst>
          </p:cNvPr>
          <p:cNvSpPr/>
          <p:nvPr/>
        </p:nvSpPr>
        <p:spPr>
          <a:xfrm>
            <a:off x="3539936" y="3595405"/>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Bảy tuổi... </a:t>
            </a:r>
            <a:r>
              <a:rPr lang="vi-VN" sz="3600" i="1" dirty="0">
                <a:latin typeface="Cambria" panose="02040503050406030204" pitchFamily="18" charset="0"/>
                <a:ea typeface="Cambria" panose="02040503050406030204" pitchFamily="18" charset="0"/>
              </a:rPr>
              <a:t>Những người khốn khổ,...</a:t>
            </a:r>
            <a:endParaRPr lang="en-SG" sz="3600" i="1" dirty="0">
              <a:latin typeface="Cambria" panose="02040503050406030204" pitchFamily="18" charset="0"/>
              <a:ea typeface="Cambria" panose="02040503050406030204" pitchFamily="18" charset="0"/>
            </a:endParaRPr>
          </a:p>
        </p:txBody>
      </p:sp>
      <p:sp>
        <p:nvSpPr>
          <p:cNvPr id="52" name="Rectangle 51">
            <a:extLst>
              <a:ext uri="{FF2B5EF4-FFF2-40B4-BE49-F238E27FC236}">
                <a16:creationId xmlns:a16="http://schemas.microsoft.com/office/drawing/2014/main" id="{15CD3B9D-15C3-3E82-1B43-2E20BAE9E57C}"/>
              </a:ext>
            </a:extLst>
          </p:cNvPr>
          <p:cNvSpPr/>
          <p:nvPr/>
        </p:nvSpPr>
        <p:spPr>
          <a:xfrm>
            <a:off x="3539936" y="4525513"/>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Tôi khóc cười... anh Hai!</a:t>
            </a:r>
            <a:endParaRPr lang="en-SG" sz="3600" i="1" dirty="0">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a16="http://schemas.microsoft.com/office/drawing/2014/main" id="{D4ECC6DA-306E-7DA7-8E89-44C0879DF3E5}"/>
              </a:ext>
            </a:extLst>
          </p:cNvPr>
          <p:cNvSpPr/>
          <p:nvPr/>
        </p:nvSpPr>
        <p:spPr>
          <a:xfrm>
            <a:off x="3539936" y="5391906"/>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dirty="0">
                <a:latin typeface="Cambria" panose="02040503050406030204" pitchFamily="18" charset="0"/>
                <a:ea typeface="Cambria" panose="02040503050406030204" pitchFamily="18" charset="0"/>
              </a:rPr>
              <a:t>Đoạn còn lại</a:t>
            </a:r>
            <a:endParaRPr lang="en-SG" sz="3600" dirty="0">
              <a:latin typeface="Cambria" panose="02040503050406030204" pitchFamily="18" charset="0"/>
              <a:ea typeface="Cambria" panose="02040503050406030204" pitchFamily="18" charset="0"/>
            </a:endParaRPr>
          </a:p>
        </p:txBody>
      </p:sp>
      <p:sp>
        <p:nvSpPr>
          <p:cNvPr id="54" name="文本框 18">
            <a:extLst>
              <a:ext uri="{FF2B5EF4-FFF2-40B4-BE49-F238E27FC236}">
                <a16:creationId xmlns:a16="http://schemas.microsoft.com/office/drawing/2014/main" id="{9CDD64FF-A110-46C3-990E-6B9925E2833F}"/>
              </a:ext>
            </a:extLst>
          </p:cNvPr>
          <p:cNvSpPr txBox="1"/>
          <p:nvPr/>
        </p:nvSpPr>
        <p:spPr>
          <a:xfrm>
            <a:off x="1398054" y="1787128"/>
            <a:ext cx="198483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1</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5" name="文本框 18">
            <a:extLst>
              <a:ext uri="{FF2B5EF4-FFF2-40B4-BE49-F238E27FC236}">
                <a16:creationId xmlns:a16="http://schemas.microsoft.com/office/drawing/2014/main" id="{B2C4EB6A-BC86-84C1-CD90-10EC4CD8A0CE}"/>
              </a:ext>
            </a:extLst>
          </p:cNvPr>
          <p:cNvSpPr txBox="1"/>
          <p:nvPr/>
        </p:nvSpPr>
        <p:spPr>
          <a:xfrm>
            <a:off x="1357979" y="2680667"/>
            <a:ext cx="202491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2</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6" name="文本框 18">
            <a:extLst>
              <a:ext uri="{FF2B5EF4-FFF2-40B4-BE49-F238E27FC236}">
                <a16:creationId xmlns:a16="http://schemas.microsoft.com/office/drawing/2014/main" id="{34F9CB41-41D8-E635-033D-FEA9B8E62D4D}"/>
              </a:ext>
            </a:extLst>
          </p:cNvPr>
          <p:cNvSpPr txBox="1"/>
          <p:nvPr/>
        </p:nvSpPr>
        <p:spPr>
          <a:xfrm>
            <a:off x="1398054" y="3595405"/>
            <a:ext cx="2037737"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3</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7" name="文本框 18">
            <a:extLst>
              <a:ext uri="{FF2B5EF4-FFF2-40B4-BE49-F238E27FC236}">
                <a16:creationId xmlns:a16="http://schemas.microsoft.com/office/drawing/2014/main" id="{6B4504FD-13FB-054E-0555-EEFAD9FB13DB}"/>
              </a:ext>
            </a:extLst>
          </p:cNvPr>
          <p:cNvSpPr txBox="1"/>
          <p:nvPr/>
        </p:nvSpPr>
        <p:spPr>
          <a:xfrm>
            <a:off x="1314698" y="4519741"/>
            <a:ext cx="206819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4</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
        <p:nvSpPr>
          <p:cNvPr id="58" name="文本框 18">
            <a:extLst>
              <a:ext uri="{FF2B5EF4-FFF2-40B4-BE49-F238E27FC236}">
                <a16:creationId xmlns:a16="http://schemas.microsoft.com/office/drawing/2014/main" id="{904660C7-A5ED-0397-B36C-11DF64A377A8}"/>
              </a:ext>
            </a:extLst>
          </p:cNvPr>
          <p:cNvSpPr txBox="1"/>
          <p:nvPr/>
        </p:nvSpPr>
        <p:spPr>
          <a:xfrm>
            <a:off x="1228936" y="5489214"/>
            <a:ext cx="2135521"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rPr>
              <a:t>ĐOẠN  5</a:t>
            </a:r>
            <a:endParaRPr kumimoji="1" lang="zh-CN" altLang="en-US" sz="4000" b="0" i="0" u="none" strike="noStrike" kern="1200" cap="none" spc="0" normalizeH="0" baseline="0" noProof="0" dirty="0">
              <a:ln w="19050">
                <a:solidFill>
                  <a:sysClr val="windowText" lastClr="000000"/>
                </a:solidFill>
              </a:ln>
              <a:solidFill>
                <a:srgbClr val="FFE799"/>
              </a:solidFill>
              <a:effectLst/>
              <a:uLnTx/>
              <a:uFillTx/>
              <a:latin typeface="#9Slide07 IcielKoni" pitchFamily="2" charset="0"/>
              <a:ea typeface="zihun7hao-wennuantongzhiti" pitchFamily="2" charset="-122"/>
              <a:cs typeface="+mn-cs"/>
            </a:endParaRPr>
          </a:p>
        </p:txBody>
      </p:sp>
    </p:spTree>
    <p:extLst>
      <p:ext uri="{BB962C8B-B14F-4D97-AF65-F5344CB8AC3E}">
        <p14:creationId xmlns:p14="http://schemas.microsoft.com/office/powerpoint/2010/main" val="190418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randombar(horizont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0-#ppt_w/2"/>
                                          </p:val>
                                        </p:tav>
                                        <p:tav tm="100000">
                                          <p:val>
                                            <p:strVal val="#ppt_x"/>
                                          </p:val>
                                        </p:tav>
                                      </p:tavLst>
                                    </p:anim>
                                    <p:anim calcmode="lin" valueType="num">
                                      <p:cBhvr additive="base">
                                        <p:cTn id="4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12CC23A6-418F-5D8F-8561-147DE0432C87}"/>
              </a:ext>
            </a:extLst>
          </p:cNvPr>
          <p:cNvSpPr/>
          <p:nvPr/>
        </p:nvSpPr>
        <p:spPr>
          <a:xfrm>
            <a:off x="391886" y="293914"/>
            <a:ext cx="11713027" cy="6411318"/>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328A0A50-AA1D-387D-2F39-986F37E7C417}"/>
              </a:ext>
            </a:extLst>
          </p:cNvPr>
          <p:cNvSpPr txBox="1"/>
          <p:nvPr/>
        </p:nvSpPr>
        <p:spPr>
          <a:xfrm>
            <a:off x="794657" y="641428"/>
            <a:ext cx="11125199" cy="6216572"/>
          </a:xfrm>
          <a:prstGeom prst="rect">
            <a:avLst/>
          </a:prstGeom>
          <a:noFill/>
        </p:spPr>
        <p:txBody>
          <a:bodyPr wrap="square" rtlCol="0">
            <a:spAutoFit/>
          </a:bodyPr>
          <a:lstStyle/>
          <a:p>
            <a:pPr algn="just"/>
            <a:r>
              <a:rPr lang="en-SG" sz="3000" dirty="0"/>
              <a:t>	</a:t>
            </a:r>
            <a:r>
              <a:rPr lang="vi-VN" sz="3000" dirty="0">
                <a:solidFill>
                  <a:srgbClr val="FF0000"/>
                </a:solidFill>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3000" i="1" dirty="0">
                <a:solidFill>
                  <a:srgbClr val="FF0000"/>
                </a:solidFill>
                <a:latin typeface="Cambria" panose="02040503050406030204" pitchFamily="18" charset="0"/>
                <a:ea typeface="Cambria" panose="02040503050406030204" pitchFamily="18" charset="0"/>
              </a:rPr>
              <a:t>Tấm Cám, Thạch Sanh, Cây tre trăm đốt, Đôi hài bảy dặm</a:t>
            </a:r>
            <a:r>
              <a:rPr lang="vi-VN" sz="3000" dirty="0">
                <a:solidFill>
                  <a:srgbClr val="FF0000"/>
                </a:solidFill>
                <a:latin typeface="Cambria" panose="02040503050406030204" pitchFamily="18" charset="0"/>
                <a:ea typeface="Cambria" panose="02040503050406030204" pitchFamily="18" charset="0"/>
              </a:rPr>
              <a:t>,... Chú tôi lại thích kể chuyện Tôn Ngộ Không và một số truyện trong </a:t>
            </a:r>
            <a:r>
              <a:rPr lang="vi-VN" sz="3000" i="1" dirty="0">
                <a:solidFill>
                  <a:srgbClr val="FF0000"/>
                </a:solidFill>
                <a:latin typeface="Cambria" panose="02040503050406030204" pitchFamily="18" charset="0"/>
                <a:ea typeface="Cambria" panose="02040503050406030204" pitchFamily="18" charset="0"/>
              </a:rPr>
              <a:t>Nghìn lẻ một đêm</a:t>
            </a:r>
            <a:r>
              <a:rPr lang="vi-VN" sz="3000" dirty="0">
                <a:solidFill>
                  <a:srgbClr val="FF0000"/>
                </a:solidFill>
                <a:latin typeface="Cambria" panose="02040503050406030204" pitchFamily="18" charset="0"/>
                <a:ea typeface="Cambria" panose="02040503050406030204" pitchFamily="18" charset="0"/>
              </a:rPr>
              <a:t>.</a:t>
            </a:r>
            <a:endParaRPr lang="en-SG" sz="3000" dirty="0">
              <a:solidFill>
                <a:srgbClr val="FF000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endParaRPr lang="en-SG" sz="3000" dirty="0">
              <a:solidFill>
                <a:srgbClr val="002060"/>
              </a:solidFill>
              <a:latin typeface="Cambria" panose="02040503050406030204" pitchFamily="18" charset="0"/>
              <a:ea typeface="Cambria" panose="02040503050406030204" pitchFamily="18" charset="0"/>
            </a:endParaRPr>
          </a:p>
          <a:p>
            <a:pPr algn="just"/>
            <a:r>
              <a:rPr lang="en-SG" sz="3000" dirty="0">
                <a:latin typeface="Cambria" panose="02040503050406030204" pitchFamily="18" charset="0"/>
                <a:ea typeface="Cambria" panose="02040503050406030204" pitchFamily="18" charset="0"/>
              </a:rPr>
              <a:t>	</a:t>
            </a:r>
            <a:r>
              <a:rPr lang="vi-VN" sz="3000" dirty="0">
                <a:solidFill>
                  <a:schemeClr val="accent2">
                    <a:lumMod val="75000"/>
                  </a:schemeClr>
                </a:solidFill>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3000" i="1" dirty="0">
                <a:solidFill>
                  <a:schemeClr val="accent2">
                    <a:lumMod val="75000"/>
                  </a:schemeClr>
                </a:solidFill>
                <a:latin typeface="Cambria" panose="02040503050406030204" pitchFamily="18" charset="0"/>
                <a:ea typeface="Cambria" panose="02040503050406030204" pitchFamily="18" charset="0"/>
              </a:rPr>
              <a:t>Không gia đình, Những người khốn khổ,</a:t>
            </a:r>
            <a:r>
              <a:rPr lang="vi-VN" sz="3000" dirty="0">
                <a:solidFill>
                  <a:schemeClr val="accent2">
                    <a:lumMod val="75000"/>
                  </a:schemeClr>
                </a:solidFill>
                <a:latin typeface="Cambria" panose="02040503050406030204" pitchFamily="18" charset="0"/>
                <a:ea typeface="Cambria" panose="02040503050406030204" pitchFamily="18" charset="0"/>
              </a:rPr>
              <a:t>..</a:t>
            </a:r>
            <a:endParaRPr lang="en-SG" sz="3000" dirty="0">
              <a:solidFill>
                <a:schemeClr val="accent2">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5578CB8-500E-FB67-126F-86DC4EB0CE1C}"/>
              </a:ext>
            </a:extLst>
          </p:cNvPr>
          <p:cNvPicPr>
            <a:picLocks noChangeAspect="1"/>
          </p:cNvPicPr>
          <p:nvPr/>
        </p:nvPicPr>
        <p:blipFill>
          <a:blip r:embed="rId2"/>
          <a:srcRect b="48872"/>
          <a:stretch/>
        </p:blipFill>
        <p:spPr>
          <a:xfrm>
            <a:off x="2342612" y="-65313"/>
            <a:ext cx="5320932" cy="849086"/>
          </a:xfrm>
          <a:prstGeom prst="rect">
            <a:avLst/>
          </a:prstGeom>
        </p:spPr>
      </p:pic>
      <p:pic>
        <p:nvPicPr>
          <p:cNvPr id="8" name="Picture 7">
            <a:extLst>
              <a:ext uri="{FF2B5EF4-FFF2-40B4-BE49-F238E27FC236}">
                <a16:creationId xmlns:a16="http://schemas.microsoft.com/office/drawing/2014/main" id="{FDBD3DB3-946F-7092-A506-7B1BD3FB26F8}"/>
              </a:ext>
            </a:extLst>
          </p:cNvPr>
          <p:cNvPicPr>
            <a:picLocks noChangeAspect="1"/>
          </p:cNvPicPr>
          <p:nvPr/>
        </p:nvPicPr>
        <p:blipFill>
          <a:blip r:embed="rId2"/>
          <a:srcRect t="48872"/>
          <a:stretch/>
        </p:blipFill>
        <p:spPr>
          <a:xfrm>
            <a:off x="5445041" y="-65313"/>
            <a:ext cx="5320932" cy="849086"/>
          </a:xfrm>
          <a:prstGeom prst="rect">
            <a:avLst/>
          </a:prstGeom>
        </p:spPr>
      </p:pic>
    </p:spTree>
    <p:extLst>
      <p:ext uri="{BB962C8B-B14F-4D97-AF65-F5344CB8AC3E}">
        <p14:creationId xmlns:p14="http://schemas.microsoft.com/office/powerpoint/2010/main" val="367188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2182</Words>
  <Application>Microsoft Office PowerPoint</Application>
  <PresentationFormat>Widescreen</PresentationFormat>
  <Paragraphs>128</Paragraphs>
  <Slides>31</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等线</vt:lpstr>
      <vt:lpstr>#9Slide07 IcielKoni</vt:lpstr>
      <vt:lpstr>Aptos</vt:lpstr>
      <vt:lpstr>Arial</vt:lpstr>
      <vt:lpstr>Calibri</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cp:lastModifiedBy>
  <cp:revision>19</cp:revision>
  <dcterms:created xsi:type="dcterms:W3CDTF">2024-09-25T02:57:19Z</dcterms:created>
  <dcterms:modified xsi:type="dcterms:W3CDTF">2024-11-10T15:26:20Z</dcterms:modified>
</cp:coreProperties>
</file>