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8" r:id="rId2"/>
    <p:sldMasterId id="2147483707" r:id="rId3"/>
  </p:sldMasterIdLst>
  <p:sldIdLst>
    <p:sldId id="256" r:id="rId4"/>
    <p:sldId id="257" r:id="rId5"/>
    <p:sldId id="258" r:id="rId6"/>
    <p:sldId id="276" r:id="rId7"/>
    <p:sldId id="260" r:id="rId8"/>
    <p:sldId id="261" r:id="rId9"/>
    <p:sldId id="262" r:id="rId10"/>
    <p:sldId id="263" r:id="rId11"/>
    <p:sldId id="265" r:id="rId12"/>
    <p:sldId id="266" r:id="rId13"/>
    <p:sldId id="264" r:id="rId14"/>
    <p:sldId id="267" r:id="rId15"/>
    <p:sldId id="337" r:id="rId16"/>
    <p:sldId id="268" r:id="rId17"/>
    <p:sldId id="270" r:id="rId18"/>
    <p:sldId id="340" r:id="rId19"/>
    <p:sldId id="271" r:id="rId20"/>
    <p:sldId id="272" r:id="rId21"/>
    <p:sldId id="273" r:id="rId22"/>
    <p:sldId id="277" r:id="rId23"/>
    <p:sldId id="274" r:id="rId24"/>
  </p:sldIdLst>
  <p:sldSz cx="12192000" cy="6858000"/>
  <p:notesSz cx="6858000" cy="9144000"/>
  <p:embeddedFontLst>
    <p:embeddedFont>
      <p:font typeface="#9Slide05 Aphrodite Pro" panose="02000000000000000000" pitchFamily="2" charset="0"/>
      <p:regular r:id="rId25"/>
    </p:embeddedFont>
    <p:embeddedFont>
      <p:font typeface="#9Slide07 HoneyCream" pitchFamily="2" charset="0"/>
      <p:regular r:id="rId26"/>
    </p:embeddedFont>
    <p:embeddedFont>
      <p:font typeface="Arial-Rounded" panose="020B0500000000000000"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7670"/>
    <a:srgbClr val="FEEBE6"/>
    <a:srgbClr val="FCD7CE"/>
    <a:srgbClr val="DF8794"/>
    <a:srgbClr val="F9B5B2"/>
    <a:srgbClr val="8AD0BE"/>
    <a:srgbClr val="9DD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114" d="100"/>
          <a:sy n="114" d="100"/>
        </p:scale>
        <p:origin x="36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978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10236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2456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77830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7093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5851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537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31723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1659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78DC20-58E8-4F96-83A5-EFEDA101A5EC}" type="datetimeFigureOut">
              <a:rPr lang="en-GB" smtClean="0"/>
              <a:t>10/11/2022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78DC20-58E8-4F96-83A5-EFEDA101A5EC}" type="datetimeFigureOut">
              <a:rPr lang="en-GB" smtClean="0"/>
              <a:t>10/11/2022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78DC20-58E8-4F96-83A5-EFEDA101A5EC}" type="datetimeFigureOut">
              <a:rPr lang="en-GB" smtClean="0"/>
              <a:t>10/11/2022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8DC20-58E8-4F96-83A5-EFEDA101A5EC}" type="datetimeFigureOut">
              <a:rPr lang="en-GB" smtClean="0"/>
              <a:t>10/11/2022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t>10/11/2022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t>10/11/2022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88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6129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4740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3315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2790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1762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6283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8982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7853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699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7759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1409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532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5157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8496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90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188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4973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2040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1107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17248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89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4485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3230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02434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73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162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4784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5504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7674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726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11625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3807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2777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4988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0073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579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863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629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568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636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63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087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963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75457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891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39968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10/11/2022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96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8DC20-58E8-4F96-83A5-EFEDA101A5EC}" type="datetimeFigureOut">
              <a:rPr lang="en-GB" smtClean="0"/>
              <a:t>10/11/2022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3DA8-B9AD-47E1-8E0E-2BE2E5E82A21}"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14853005" y="-998963"/>
            <a:ext cx="653852" cy="67463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15179931" y="8278387"/>
            <a:ext cx="653852" cy="67464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4898769" y="8615707"/>
            <a:ext cx="653852" cy="67464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3812919" y="-2147543"/>
            <a:ext cx="653852" cy="674640"/>
          </a:xfrm>
          <a:prstGeom prst="rect">
            <a:avLst/>
          </a:prstGeom>
        </p:spPr>
      </p:pic>
      <p:sp>
        <p:nvSpPr>
          <p:cNvPr id="11" name="Rectangle 10"/>
          <p:cNvSpPr/>
          <p:nvPr userDrawn="1"/>
        </p:nvSpPr>
        <p:spPr>
          <a:xfrm>
            <a:off x="71632" y="6388616"/>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F4767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47670"/>
                </a:solidFill>
                <a:effectLst/>
                <a:uLnTx/>
                <a:uFillTx/>
                <a:latin typeface="#9Slide07 HoneyCream" pitchFamily="2" charset="0"/>
                <a:ea typeface="+mn-ea"/>
                <a:cs typeface="+mn-cs"/>
              </a:rPr>
              <a:t> Non </a:t>
            </a:r>
            <a:endParaRPr lang="en-GB" dirty="0">
              <a:solidFill>
                <a:srgbClr val="F47670"/>
              </a:solidFill>
            </a:endParaRPr>
          </a:p>
        </p:txBody>
      </p:sp>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8DC20-58E8-4F96-83A5-EFEDA101A5EC}" type="datetimeFigureOut">
              <a:rPr lang="en-GB" smtClean="0">
                <a:solidFill>
                  <a:prstClr val="black">
                    <a:tint val="75000"/>
                  </a:prstClr>
                </a:solidFill>
              </a:rPr>
              <a:pPr/>
              <a:t>10/11/2022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3DA8-B9AD-47E1-8E0E-2BE2E5E82A21}" type="slidenum">
              <a:rPr lang="en-GB" smtClean="0">
                <a:solidFill>
                  <a:prstClr val="black">
                    <a:tint val="75000"/>
                  </a:prstClr>
                </a:solidFill>
              </a:rPr>
              <a:pPr/>
              <a:t>‹#›</a:t>
            </a:fld>
            <a:endParaRPr lang="en-GB">
              <a:solidFill>
                <a:prstClr val="black">
                  <a:tint val="75000"/>
                </a:prstClr>
              </a:solidFill>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14853005" y="-998963"/>
            <a:ext cx="653852" cy="67463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15179931" y="8278387"/>
            <a:ext cx="653852" cy="67464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4898769" y="8615707"/>
            <a:ext cx="653852" cy="67464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9325"/>
          <a:stretch/>
        </p:blipFill>
        <p:spPr>
          <a:xfrm>
            <a:off x="-3812919" y="-2147543"/>
            <a:ext cx="653852" cy="674640"/>
          </a:xfrm>
          <a:prstGeom prst="rect">
            <a:avLst/>
          </a:prstGeom>
        </p:spPr>
      </p:pic>
      <p:sp>
        <p:nvSpPr>
          <p:cNvPr id="11" name="Rectangle 10"/>
          <p:cNvSpPr/>
          <p:nvPr userDrawn="1"/>
        </p:nvSpPr>
        <p:spPr>
          <a:xfrm>
            <a:off x="71632" y="6388616"/>
            <a:ext cx="1075936" cy="369332"/>
          </a:xfrm>
          <a:prstGeom prst="rect">
            <a:avLst/>
          </a:prstGeom>
        </p:spPr>
        <p:txBody>
          <a:bodyPr wrap="none">
            <a:spAutoFit/>
          </a:bodyPr>
          <a:lstStyle/>
          <a:p>
            <a:r>
              <a:rPr lang="en-US" dirty="0" err="1">
                <a:solidFill>
                  <a:srgbClr val="F47670"/>
                </a:solidFill>
                <a:latin typeface="#9Slide07 HoneyCream" pitchFamily="2" charset="0"/>
              </a:rPr>
              <a:t>Măng</a:t>
            </a:r>
            <a:r>
              <a:rPr lang="en-US" dirty="0">
                <a:solidFill>
                  <a:srgbClr val="F47670"/>
                </a:solidFill>
                <a:latin typeface="#9Slide07 HoneyCream" pitchFamily="2" charset="0"/>
              </a:rPr>
              <a:t> Non </a:t>
            </a:r>
            <a:endParaRPr lang="en-GB" dirty="0">
              <a:solidFill>
                <a:srgbClr val="F47670"/>
              </a:solidFill>
            </a:endParaRPr>
          </a:p>
        </p:txBody>
      </p:sp>
    </p:spTree>
    <p:extLst>
      <p:ext uri="{BB962C8B-B14F-4D97-AF65-F5344CB8AC3E}">
        <p14:creationId xmlns:p14="http://schemas.microsoft.com/office/powerpoint/2010/main" val="12913307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55397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4.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8.wdp"/><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74798" y="0"/>
            <a:ext cx="1150865" cy="1150865"/>
          </a:xfrm>
          <a:prstGeom prst="rect">
            <a:avLst/>
          </a:prstGeom>
        </p:spPr>
      </p:pic>
      <p:sp>
        <p:nvSpPr>
          <p:cNvPr id="7" name="TextBox 6">
            <a:extLst>
              <a:ext uri="{FF2B5EF4-FFF2-40B4-BE49-F238E27FC236}">
                <a16:creationId xmlns:a16="http://schemas.microsoft.com/office/drawing/2014/main" id="{0FA0B4EA-91F8-1C02-3952-FB6BA18251EA}"/>
              </a:ext>
            </a:extLst>
          </p:cNvPr>
          <p:cNvSpPr txBox="1"/>
          <p:nvPr/>
        </p:nvSpPr>
        <p:spPr>
          <a:xfrm>
            <a:off x="215401" y="1304983"/>
            <a:ext cx="1110262" cy="45719"/>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Việt</a:t>
            </a:r>
            <a:r>
              <a:rPr lang="en-US"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3</a:t>
            </a:r>
            <a:endParaRPr lang="id-ID"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grpSp>
        <p:nvGrpSpPr>
          <p:cNvPr id="3" name="Group 2"/>
          <p:cNvGrpSpPr/>
          <p:nvPr/>
        </p:nvGrpSpPr>
        <p:grpSpPr>
          <a:xfrm>
            <a:off x="1141318" y="225688"/>
            <a:ext cx="9716856" cy="6809924"/>
            <a:chOff x="1141318" y="225688"/>
            <a:chExt cx="9716856" cy="680992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pic>
          <p:nvPicPr>
            <p:cNvPr id="2" name="Picture 1"/>
            <p:cNvPicPr>
              <a:picLocks noChangeAspect="1"/>
            </p:cNvPicPr>
            <p:nvPr/>
          </p:nvPicPr>
          <p:blipFill>
            <a:blip r:embed="rId10"/>
            <a:stretch>
              <a:fillRect/>
            </a:stretch>
          </p:blipFill>
          <p:spPr>
            <a:xfrm>
              <a:off x="2512532" y="951277"/>
              <a:ext cx="6974428" cy="6084335"/>
            </a:xfrm>
            <a:prstGeom prst="rect">
              <a:avLst/>
            </a:prstGeom>
          </p:spPr>
        </p:pic>
      </p:grpSp>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7"/>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646042615"/>
              </p:ext>
            </p:extLst>
          </p:nvPr>
        </p:nvGraphicFramePr>
        <p:xfrm>
          <a:off x="519529" y="427679"/>
          <a:ext cx="10962504" cy="5788296"/>
        </p:xfrm>
        <a:graphic>
          <a:graphicData uri="http://schemas.openxmlformats.org/drawingml/2006/table">
            <a:tbl>
              <a:tblPr>
                <a:tableStyleId>{8A107856-5554-42FB-B03E-39F5DBC370BA}</a:tableStyleId>
              </a:tblPr>
              <a:tblGrid>
                <a:gridCol w="2740626">
                  <a:extLst>
                    <a:ext uri="{9D8B030D-6E8A-4147-A177-3AD203B41FA5}">
                      <a16:colId xmlns:a16="http://schemas.microsoft.com/office/drawing/2014/main" val="3949402090"/>
                    </a:ext>
                  </a:extLst>
                </a:gridCol>
                <a:gridCol w="2740626">
                  <a:extLst>
                    <a:ext uri="{9D8B030D-6E8A-4147-A177-3AD203B41FA5}">
                      <a16:colId xmlns:a16="http://schemas.microsoft.com/office/drawing/2014/main" val="2884251400"/>
                    </a:ext>
                  </a:extLst>
                </a:gridCol>
                <a:gridCol w="2740626">
                  <a:extLst>
                    <a:ext uri="{9D8B030D-6E8A-4147-A177-3AD203B41FA5}">
                      <a16:colId xmlns:a16="http://schemas.microsoft.com/office/drawing/2014/main" val="3021232460"/>
                    </a:ext>
                  </a:extLst>
                </a:gridCol>
                <a:gridCol w="2740626">
                  <a:extLst>
                    <a:ext uri="{9D8B030D-6E8A-4147-A177-3AD203B41FA5}">
                      <a16:colId xmlns:a16="http://schemas.microsoft.com/office/drawing/2014/main" val="1083363770"/>
                    </a:ext>
                  </a:extLst>
                </a:gridCol>
              </a:tblGrid>
              <a:tr h="580660">
                <a:tc>
                  <a:txBody>
                    <a:bodyPr/>
                    <a:lstStyle/>
                    <a:p>
                      <a:pPr algn="ctr" fontAlgn="t"/>
                      <a:r>
                        <a:rPr lang="en-GB" sz="2800" b="1" dirty="0" err="1">
                          <a:effectLst/>
                          <a:latin typeface="Cambria" panose="02040503050406030204" pitchFamily="18" charset="0"/>
                          <a:ea typeface="Cambria" panose="02040503050406030204" pitchFamily="18" charset="0"/>
                        </a:rPr>
                        <a:t>Tên</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đồ</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vật</a:t>
                      </a:r>
                      <a:endParaRPr lang="en-GB" sz="2800" b="1" dirty="0">
                        <a:effectLst/>
                        <a:latin typeface="Cambria" panose="02040503050406030204" pitchFamily="18" charset="0"/>
                        <a:ea typeface="Cambria" panose="02040503050406030204" pitchFamily="18" charset="0"/>
                      </a:endParaRPr>
                    </a:p>
                  </a:txBody>
                  <a:tcPr marL="30117" marR="30117" marT="30117" marB="30117">
                    <a:solidFill>
                      <a:srgbClr val="FCD7CE"/>
                    </a:solidFill>
                  </a:tcPr>
                </a:tc>
                <a:tc>
                  <a:txBody>
                    <a:bodyPr/>
                    <a:lstStyle/>
                    <a:p>
                      <a:pPr algn="ctr" fontAlgn="t"/>
                      <a:r>
                        <a:rPr lang="en-GB" sz="2800" b="1" dirty="0" err="1">
                          <a:effectLst/>
                          <a:latin typeface="Cambria" panose="02040503050406030204" pitchFamily="18" charset="0"/>
                          <a:ea typeface="Cambria" panose="02040503050406030204" pitchFamily="18" charset="0"/>
                        </a:rPr>
                        <a:t>Đặc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điểm</a:t>
                      </a:r>
                      <a:endParaRPr lang="en-GB" sz="2800" b="1" dirty="0">
                        <a:effectLst/>
                        <a:latin typeface="Cambria" panose="02040503050406030204" pitchFamily="18" charset="0"/>
                        <a:ea typeface="Cambria" panose="02040503050406030204" pitchFamily="18" charset="0"/>
                      </a:endParaRPr>
                    </a:p>
                    <a:p>
                      <a:pPr algn="ctr" fontAlgn="t"/>
                      <a:r>
                        <a:rPr lang="en-GB" sz="2800" b="1" dirty="0" err="1">
                          <a:effectLst/>
                          <a:latin typeface="Cambria" panose="02040503050406030204" pitchFamily="18" charset="0"/>
                          <a:ea typeface="Cambria" panose="02040503050406030204" pitchFamily="18" charset="0"/>
                        </a:rPr>
                        <a:t>về</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màu</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sắc</a:t>
                      </a:r>
                      <a:endParaRPr lang="en-GB" sz="2800" b="1" dirty="0">
                        <a:effectLst/>
                        <a:latin typeface="Cambria" panose="02040503050406030204" pitchFamily="18" charset="0"/>
                        <a:ea typeface="Cambria" panose="02040503050406030204" pitchFamily="18" charset="0"/>
                      </a:endParaRPr>
                    </a:p>
                  </a:txBody>
                  <a:tcPr marL="30117" marR="30117" marT="30117" marB="30117">
                    <a:solidFill>
                      <a:srgbClr val="FCD7CE"/>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hình dạng, kích thước</a:t>
                      </a:r>
                    </a:p>
                  </a:txBody>
                  <a:tcPr marL="30117" marR="30117" marT="30117" marB="30117">
                    <a:solidFill>
                      <a:srgbClr val="FCD7CE"/>
                    </a:solidFill>
                  </a:tcPr>
                </a:tc>
                <a:tc>
                  <a:txBody>
                    <a:bodyPr/>
                    <a:lstStyle/>
                    <a:p>
                      <a:pPr algn="ctr" fontAlgn="t"/>
                      <a:r>
                        <a:rPr lang="en-GB" sz="2800" b="1" dirty="0" err="1">
                          <a:effectLst/>
                          <a:latin typeface="Cambria" panose="02040503050406030204" pitchFamily="18" charset="0"/>
                          <a:ea typeface="Cambria" panose="02040503050406030204" pitchFamily="18" charset="0"/>
                        </a:rPr>
                        <a:t>Đặc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điểm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về</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hoạt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động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công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dụng</a:t>
                      </a:r>
                      <a:endParaRPr lang="en-GB" sz="2800" b="1" dirty="0">
                        <a:effectLst/>
                        <a:latin typeface="Cambria" panose="02040503050406030204" pitchFamily="18" charset="0"/>
                        <a:ea typeface="Cambria" panose="02040503050406030204" pitchFamily="18" charset="0"/>
                      </a:endParaRPr>
                    </a:p>
                  </a:txBody>
                  <a:tcPr marL="30117" marR="30117" marT="30117" marB="30117">
                    <a:solidFill>
                      <a:srgbClr val="FCD7CE"/>
                    </a:solidFill>
                  </a:tcPr>
                </a:tc>
                <a:extLst>
                  <a:ext uri="{0D108BD9-81ED-4DB2-BD59-A6C34878D82A}">
                    <a16:rowId xmlns:a16="http://schemas.microsoft.com/office/drawing/2014/main" val="206004433"/>
                  </a:ext>
                </a:extLst>
              </a:tr>
              <a:tr h="927611">
                <a:tc>
                  <a:txBody>
                    <a:bodyPr/>
                    <a:lstStyle/>
                    <a:p>
                      <a:pPr algn="ctr" fontAlgn="t"/>
                      <a:r>
                        <a:rPr lang="en-GB" sz="2800" dirty="0" err="1">
                          <a:effectLst/>
                          <a:latin typeface="Cambria" panose="02040503050406030204" pitchFamily="18" charset="0"/>
                          <a:ea typeface="Cambria" panose="02040503050406030204" pitchFamily="18" charset="0"/>
                        </a:rPr>
                        <a:t>Cặp</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sách</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algn="ctr" fontAlgn="t"/>
                      <a:r>
                        <a:rPr lang="en-GB" sz="2800" dirty="0" err="1">
                          <a:effectLst/>
                          <a:latin typeface="Cambria" panose="02040503050406030204" pitchFamily="18" charset="0"/>
                          <a:ea typeface="Cambria" panose="02040503050406030204" pitchFamily="18" charset="0"/>
                        </a:rPr>
                        <a:t>Xanh</a:t>
                      </a:r>
                      <a:r>
                        <a:rPr lang="en-GB" sz="2800" dirty="0">
                          <a:effectLst/>
                          <a:latin typeface="Cambria" panose="02040503050406030204" pitchFamily="18" charset="0"/>
                          <a:ea typeface="Cambria" panose="02040503050406030204" pitchFamily="18" charset="0"/>
                        </a:rPr>
                        <a:t> da </a:t>
                      </a:r>
                      <a:r>
                        <a:rPr lang="en-GB" sz="2800" dirty="0" err="1">
                          <a:effectLst/>
                          <a:latin typeface="Cambria" panose="02040503050406030204" pitchFamily="18" charset="0"/>
                          <a:ea typeface="Cambria" panose="02040503050406030204" pitchFamily="18" charset="0"/>
                        </a:rPr>
                        <a:t>trời</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đỏ</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en-GB" sz="2800" dirty="0" err="1">
                          <a:effectLst/>
                          <a:latin typeface="Cambria" panose="02040503050406030204" pitchFamily="18" charset="0"/>
                          <a:ea typeface="Cambria" panose="02040503050406030204" pitchFamily="18" charset="0"/>
                        </a:rPr>
                        <a:t>Hình</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chữ</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nhật</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có</a:t>
                      </a:r>
                      <a:r>
                        <a:rPr lang="en-GB" sz="2800" dirty="0">
                          <a:effectLst/>
                          <a:latin typeface="Cambria" panose="02040503050406030204" pitchFamily="18" charset="0"/>
                          <a:ea typeface="Cambria" panose="02040503050406030204" pitchFamily="18" charset="0"/>
                        </a:rPr>
                        <a:t> 2 </a:t>
                      </a:r>
                      <a:r>
                        <a:rPr lang="en-GB" sz="2800" dirty="0" err="1">
                          <a:effectLst/>
                          <a:latin typeface="Cambria" panose="02040503050406030204" pitchFamily="18" charset="0"/>
                          <a:ea typeface="Cambria" panose="02040503050406030204" pitchFamily="18" charset="0"/>
                        </a:rPr>
                        <a:t>quai</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để</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đeo</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en-GB" sz="2800" dirty="0" err="1">
                          <a:effectLst/>
                          <a:latin typeface="Cambria" panose="02040503050406030204" pitchFamily="18" charset="0"/>
                          <a:ea typeface="Cambria" panose="02040503050406030204" pitchFamily="18" charset="0"/>
                        </a:rPr>
                        <a:t>Đựng</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sách</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vở</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và</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các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đồ</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dùng</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học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tập</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khác</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extLst>
                  <a:ext uri="{0D108BD9-81ED-4DB2-BD59-A6C34878D82A}">
                    <a16:rowId xmlns:a16="http://schemas.microsoft.com/office/drawing/2014/main" val="2905038011"/>
                  </a:ext>
                </a:extLst>
              </a:tr>
              <a:tr h="927611">
                <a:tc>
                  <a:txBody>
                    <a:bodyPr/>
                    <a:lstStyle/>
                    <a:p>
                      <a:pPr algn="ctr" fontAlgn="t"/>
                      <a:r>
                        <a:rPr lang="en-GB" sz="2800">
                          <a:effectLst/>
                          <a:latin typeface="Cambria" panose="02040503050406030204" pitchFamily="18" charset="0"/>
                          <a:ea typeface="Cambria" panose="02040503050406030204" pitchFamily="18" charset="0"/>
                        </a:rPr>
                        <a:t>Lật đật</a:t>
                      </a:r>
                      <a:endParaRPr lang="en-GB" sz="2800" b="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algn="ctr" fontAlgn="t"/>
                      <a:r>
                        <a:rPr lang="en-GB" sz="2800" dirty="0" err="1">
                          <a:effectLst/>
                          <a:latin typeface="Cambria" panose="02040503050406030204" pitchFamily="18" charset="0"/>
                          <a:ea typeface="Cambria" panose="02040503050406030204" pitchFamily="18" charset="0"/>
                        </a:rPr>
                        <a:t>Đỏ</a:t>
                      </a:r>
                      <a:r>
                        <a:rPr lang="en-GB" sz="2800" dirty="0">
                          <a:effectLst/>
                          <a:latin typeface="Cambria" panose="02040503050406030204" pitchFamily="18" charset="0"/>
                          <a:ea typeface="Cambria" panose="02040503050406030204" pitchFamily="18" charset="0"/>
                        </a:rPr>
                        <a:t>, cam</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en-GB" sz="2800" dirty="0" err="1">
                          <a:effectLst/>
                          <a:latin typeface="Cambria" panose="02040503050406030204" pitchFamily="18" charset="0"/>
                          <a:ea typeface="Cambria" panose="02040503050406030204" pitchFamily="18" charset="0"/>
                        </a:rPr>
                        <a:t>Gồm</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các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hình</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tròn</a:t>
                      </a:r>
                      <a:r>
                        <a:rPr lang="en-GB" sz="2800" dirty="0">
                          <a:effectLst/>
                          <a:latin typeface="Cambria" panose="02040503050406030204" pitchFamily="18" charset="0"/>
                          <a:ea typeface="Cambria" panose="02040503050406030204" pitchFamily="18" charset="0"/>
                        </a:rPr>
                        <a:t> to </a:t>
                      </a:r>
                      <a:r>
                        <a:rPr lang="en-GB" sz="2800" dirty="0" err="1">
                          <a:effectLst/>
                          <a:latin typeface="Cambria" panose="02040503050406030204" pitchFamily="18" charset="0"/>
                          <a:ea typeface="Cambria" panose="02040503050406030204" pitchFamily="18" charset="0"/>
                        </a:rPr>
                        <a:t>nhỏ</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gắn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với</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nhau</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vi-VN" sz="2800" dirty="0">
                          <a:effectLst/>
                          <a:latin typeface="Cambria" panose="02040503050406030204" pitchFamily="18" charset="0"/>
                          <a:ea typeface="Cambria" panose="02040503050406030204" pitchFamily="18" charset="0"/>
                        </a:rPr>
                        <a:t>Đồ chơi</a:t>
                      </a:r>
                      <a:endParaRPr lang="vi-VN"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extLst>
                  <a:ext uri="{0D108BD9-81ED-4DB2-BD59-A6C34878D82A}">
                    <a16:rowId xmlns:a16="http://schemas.microsoft.com/office/drawing/2014/main" val="3054177937"/>
                  </a:ext>
                </a:extLst>
              </a:tr>
              <a:tr h="927611">
                <a:tc>
                  <a:txBody>
                    <a:bodyPr/>
                    <a:lstStyle/>
                    <a:p>
                      <a:pPr algn="ctr" fontAlgn="t"/>
                      <a:r>
                        <a:rPr lang="en-GB" sz="2800" dirty="0" err="1">
                          <a:effectLst/>
                          <a:latin typeface="Cambria" panose="02040503050406030204" pitchFamily="18" charset="0"/>
                          <a:ea typeface="Cambria" panose="02040503050406030204" pitchFamily="18" charset="0"/>
                        </a:rPr>
                        <a:t>Đèn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học</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algn="ctr" fontAlgn="t"/>
                      <a:r>
                        <a:rPr lang="en-GB" sz="2800" dirty="0" err="1">
                          <a:effectLst/>
                          <a:latin typeface="Cambria" panose="02040503050406030204" pitchFamily="18" charset="0"/>
                          <a:ea typeface="Cambria" panose="02040503050406030204" pitchFamily="18" charset="0"/>
                        </a:rPr>
                        <a:t>Đỏ</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trắng</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en-GB" sz="2800" dirty="0" err="1">
                          <a:effectLst/>
                          <a:latin typeface="Cambria" panose="02040503050406030204" pitchFamily="18" charset="0"/>
                          <a:ea typeface="Cambria" panose="02040503050406030204" pitchFamily="18" charset="0"/>
                        </a:rPr>
                        <a:t>Gồm</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đầu</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và</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thân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đèn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thân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đèn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hình</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chú</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chuột</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ngộ</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nghĩnh</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tc>
                  <a:txBody>
                    <a:bodyPr/>
                    <a:lstStyle/>
                    <a:p>
                      <a:pPr marL="87313" indent="0" fontAlgn="t"/>
                      <a:r>
                        <a:rPr lang="en-GB" sz="2800" dirty="0" err="1">
                          <a:effectLst/>
                          <a:latin typeface="Cambria" panose="02040503050406030204" pitchFamily="18" charset="0"/>
                          <a:ea typeface="Cambria" panose="02040503050406030204" pitchFamily="18" charset="0"/>
                        </a:rPr>
                        <a:t>Chiếu</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sáng</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mỗi</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khi</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học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bài</a:t>
                      </a:r>
                      <a:endParaRPr lang="en-GB" sz="2800" b="0" dirty="0">
                        <a:effectLst/>
                        <a:latin typeface="Cambria" panose="02040503050406030204" pitchFamily="18" charset="0"/>
                        <a:ea typeface="Cambria" panose="02040503050406030204" pitchFamily="18" charset="0"/>
                      </a:endParaRPr>
                    </a:p>
                  </a:txBody>
                  <a:tcPr marL="30117" marR="30117" marT="30117" marB="30117">
                    <a:solidFill>
                      <a:schemeClr val="bg1"/>
                    </a:solidFill>
                  </a:tcPr>
                </a:tc>
                <a:extLst>
                  <a:ext uri="{0D108BD9-81ED-4DB2-BD59-A6C34878D82A}">
                    <a16:rowId xmlns:a16="http://schemas.microsoft.com/office/drawing/2014/main" val="4149473977"/>
                  </a:ext>
                </a:extLst>
              </a:tr>
            </a:tbl>
          </a:graphicData>
        </a:graphic>
      </p:graphicFrame>
      <p:pic>
        <p:nvPicPr>
          <p:cNvPr id="5" name="Picture 16" descr="Hình ảnh Đèn Bàn Màu đỏ Phim Hoạt Hình Minh Họa Công Cụ Học Tập Minh Họa  Công Cụ Vẽ Tay Minh Họa PNG , Minh, Công, Đèn Vàng P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7" b="99500" l="10000" r="90000"/>
                    </a14:imgEffect>
                  </a14:imgLayer>
                </a14:imgProps>
              </a:ext>
              <a:ext uri="{28A0092B-C50C-407E-A947-70E740481C1C}">
                <a14:useLocalDpi xmlns:a14="http://schemas.microsoft.com/office/drawing/2010/main" val="0"/>
              </a:ext>
            </a:extLst>
          </a:blip>
          <a:srcRect/>
          <a:stretch>
            <a:fillRect/>
          </a:stretch>
        </p:blipFill>
        <p:spPr bwMode="auto">
          <a:xfrm>
            <a:off x="1195147" y="4859381"/>
            <a:ext cx="1314249" cy="1314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Lật đật nga số 1| lật đậ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00" b="98083" l="10000" r="90000">
                        <a14:foregroundMark x1="50167" y1="5833" x2="65667" y2="8583"/>
                      </a14:backgroundRemoval>
                    </a14:imgEffect>
                  </a14:imgLayer>
                </a14:imgProps>
              </a:ext>
              <a:ext uri="{28A0092B-C50C-407E-A947-70E740481C1C}">
                <a14:useLocalDpi xmlns:a14="http://schemas.microsoft.com/office/drawing/2010/main" val="0"/>
              </a:ext>
            </a:extLst>
          </a:blip>
          <a:srcRect/>
          <a:stretch>
            <a:fillRect/>
          </a:stretch>
        </p:blipFill>
        <p:spPr bwMode="auto">
          <a:xfrm>
            <a:off x="2145277" y="3223721"/>
            <a:ext cx="1152335" cy="11523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ặp học sinh cấp 1 C-12-006 - META.v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467" l="6400" r="95200">
                        <a14:foregroundMark x1="13067" y1="13969" x2="13733" y2="14310"/>
                        <a14:foregroundMark x1="26000" y1="54344" x2="27733" y2="57581"/>
                        <a14:foregroundMark x1="50533" y1="25554" x2="52400" y2="26746"/>
                        <a14:foregroundMark x1="60000" y1="31005" x2="62533" y2="32198"/>
                        <a14:foregroundMark x1="69600" y1="36116" x2="71600" y2="36457"/>
                        <a14:foregroundMark x1="81333" y1="47871" x2="84267" y2="44463"/>
                        <a14:foregroundMark x1="68133" y1="56048" x2="71467" y2="58262"/>
                      </a14:backgroundRemoval>
                    </a14:imgEffect>
                  </a14:imgLayer>
                </a14:imgProps>
              </a:ext>
              <a:ext uri="{28A0092B-C50C-407E-A947-70E740481C1C}">
                <a14:useLocalDpi xmlns:a14="http://schemas.microsoft.com/office/drawing/2010/main" val="0"/>
              </a:ext>
            </a:extLst>
          </a:blip>
          <a:srcRect/>
          <a:stretch>
            <a:fillRect/>
          </a:stretch>
        </p:blipFill>
        <p:spPr bwMode="auto">
          <a:xfrm>
            <a:off x="1252252" y="2173914"/>
            <a:ext cx="1200040" cy="93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65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5979" y="252289"/>
            <a:ext cx="11106421" cy="1200329"/>
          </a:xfrm>
          <a:prstGeom prst="rect">
            <a:avLst/>
          </a:prstGeom>
        </p:spPr>
        <p:txBody>
          <a:bodyPr wrap="square">
            <a:spAutoFit/>
          </a:bodyPr>
          <a:lstStyle/>
          <a:p>
            <a:pPr algn="ctr"/>
            <a:r>
              <a:rPr lang="en-GB" sz="3600" b="1" dirty="0">
                <a:solidFill>
                  <a:srgbClr val="F47670"/>
                </a:solidFill>
                <a:latin typeface="Cambria" panose="02040503050406030204" pitchFamily="18" charset="0"/>
                <a:ea typeface="Cambria" panose="02040503050406030204" pitchFamily="18" charset="0"/>
              </a:rPr>
              <a:t>2. </a:t>
            </a:r>
            <a:r>
              <a:rPr lang="en-GB" sz="3600" b="1" dirty="0" err="1">
                <a:solidFill>
                  <a:srgbClr val="F47670"/>
                </a:solidFill>
                <a:latin typeface="Cambria" panose="02040503050406030204" pitchFamily="18" charset="0"/>
                <a:ea typeface="Cambria" panose="02040503050406030204" pitchFamily="18" charset="0"/>
              </a:rPr>
              <a:t>Quan</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sát</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một</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đồ</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vật</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có</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trong</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nhà</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hoặc</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trong</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lớp</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Viết</a:t>
            </a:r>
            <a:r>
              <a:rPr lang="en-GB" sz="3600" b="1" dirty="0">
                <a:solidFill>
                  <a:srgbClr val="F47670"/>
                </a:solidFill>
                <a:latin typeface="Cambria" panose="02040503050406030204" pitchFamily="18" charset="0"/>
                <a:ea typeface="Cambria" panose="02040503050406030204" pitchFamily="18" charset="0"/>
              </a:rPr>
              <a:t> 3 – 4 </a:t>
            </a:r>
            <a:r>
              <a:rPr lang="en-GB" sz="3600" b="1" dirty="0" err="1">
                <a:solidFill>
                  <a:srgbClr val="F47670"/>
                </a:solidFill>
                <a:latin typeface="Cambria" panose="02040503050406030204" pitchFamily="18" charset="0"/>
                <a:ea typeface="Cambria" panose="02040503050406030204" pitchFamily="18" charset="0"/>
              </a:rPr>
              <a:t>câu</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tả</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đồ</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vật</a:t>
            </a:r>
            <a:r>
              <a:rPr lang="en-GB" sz="3600" b="1" dirty="0">
                <a:solidFill>
                  <a:srgbClr val="F47670"/>
                </a:solidFill>
                <a:latin typeface="Cambria" panose="02040503050406030204" pitchFamily="18" charset="0"/>
                <a:ea typeface="Cambria" panose="02040503050406030204" pitchFamily="18" charset="0"/>
              </a:rPr>
              <a:t> </a:t>
            </a:r>
            <a:r>
              <a:rPr lang="en-GB" sz="3600" b="1" dirty="0" err="1">
                <a:solidFill>
                  <a:srgbClr val="F47670"/>
                </a:solidFill>
                <a:latin typeface="Cambria" panose="02040503050406030204" pitchFamily="18" charset="0"/>
                <a:ea typeface="Cambria" panose="02040503050406030204" pitchFamily="18" charset="0"/>
              </a:rPr>
              <a:t>đó</a:t>
            </a:r>
            <a:r>
              <a:rPr lang="en-GB" sz="3600" b="1" dirty="0">
                <a:solidFill>
                  <a:srgbClr val="F47670"/>
                </a:solidFill>
                <a:latin typeface="Cambria" panose="02040503050406030204" pitchFamily="18" charset="0"/>
                <a:ea typeface="Cambria" panose="02040503050406030204" pitchFamily="18" charset="0"/>
              </a:rPr>
              <a:t>.</a:t>
            </a:r>
          </a:p>
        </p:txBody>
      </p:sp>
      <p:sp>
        <p:nvSpPr>
          <p:cNvPr id="23" name="Rectangle 22"/>
          <p:cNvSpPr/>
          <p:nvPr/>
        </p:nvSpPr>
        <p:spPr>
          <a:xfrm>
            <a:off x="1091533" y="1467374"/>
            <a:ext cx="10490867" cy="4524315"/>
          </a:xfrm>
          <a:prstGeom prst="rect">
            <a:avLst/>
          </a:prstGeom>
        </p:spPr>
        <p:txBody>
          <a:bodyPr wrap="square">
            <a:spAutoFit/>
          </a:bodyPr>
          <a:lstStyle/>
          <a:p>
            <a:pPr lvl="0" algn="ctr"/>
            <a:r>
              <a:rPr lang="vi-VN" sz="3200" b="1" dirty="0">
                <a:solidFill>
                  <a:srgbClr val="F47670"/>
                </a:solidFill>
                <a:latin typeface="Cambria" panose="02040503050406030204" pitchFamily="18" charset="0"/>
                <a:ea typeface="Cambria" panose="02040503050406030204" pitchFamily="18" charset="0"/>
              </a:rPr>
              <a:t>G</a:t>
            </a:r>
            <a:r>
              <a:rPr lang="en-GB" sz="3200" b="1" dirty="0" err="1">
                <a:solidFill>
                  <a:srgbClr val="F47670"/>
                </a:solidFill>
                <a:latin typeface="Cambria" panose="02040503050406030204" pitchFamily="18" charset="0"/>
                <a:ea typeface="Cambria" panose="02040503050406030204" pitchFamily="18" charset="0"/>
              </a:rPr>
              <a:t>ợi</a:t>
            </a:r>
            <a:r>
              <a:rPr lang="en-GB" sz="3200" b="1" dirty="0">
                <a:solidFill>
                  <a:srgbClr val="F47670"/>
                </a:solidFill>
                <a:latin typeface="Cambria" panose="02040503050406030204" pitchFamily="18" charset="0"/>
                <a:ea typeface="Cambria" panose="02040503050406030204" pitchFamily="18" charset="0"/>
              </a:rPr>
              <a:t> ý:</a:t>
            </a:r>
            <a:endParaRPr lang="vi-VN" sz="3200" b="1" dirty="0">
              <a:solidFill>
                <a:srgbClr val="F4767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màu sắc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cặp sách màu xanh da trời trông thật mát mắt.</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hình dáng, kích thước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Quai cặp to bản, hơi cong cong để khi xách không bị đau tay.</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hoạt động, công dụng</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Mỗi khi đóng, mở nắp cặp, tiếng “tách tách” của ổ khóa nghe thật vui tai.</a:t>
            </a:r>
          </a:p>
        </p:txBody>
      </p:sp>
    </p:spTree>
    <p:extLst>
      <p:ext uri="{BB962C8B-B14F-4D97-AF65-F5344CB8AC3E}">
        <p14:creationId xmlns:p14="http://schemas.microsoft.com/office/powerpoint/2010/main" val="236992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978400" y="2348089"/>
            <a:ext cx="6287911" cy="397368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u="sng" dirty="0" err="1">
                <a:solidFill>
                  <a:srgbClr val="002060"/>
                </a:solidFill>
                <a:latin typeface="Cambria" panose="02040503050406030204" pitchFamily="18" charset="0"/>
                <a:ea typeface="Cambria" panose="02040503050406030204" pitchFamily="18" charset="0"/>
              </a:rPr>
              <a:t>Lưu</a:t>
            </a:r>
            <a:r>
              <a:rPr lang="en-GB" sz="3200" b="1" i="1" u="sng" dirty="0">
                <a:solidFill>
                  <a:srgbClr val="002060"/>
                </a:solidFill>
                <a:latin typeface="Cambria" panose="02040503050406030204" pitchFamily="18" charset="0"/>
                <a:ea typeface="Cambria" panose="02040503050406030204" pitchFamily="18" charset="0"/>
              </a:rPr>
              <a:t> ý:</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Các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thể</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nhiều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hơn</a:t>
            </a:r>
            <a:r>
              <a:rPr lang="en-GB" sz="3200" dirty="0">
                <a:solidFill>
                  <a:srgbClr val="002060"/>
                </a:solidFill>
                <a:latin typeface="Cambria" panose="02040503050406030204" pitchFamily="18" charset="0"/>
                <a:ea typeface="Cambria" panose="02040503050406030204" pitchFamily="18" charset="0"/>
              </a:rPr>
              <a:t> 4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Chọn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những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bộ</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phận</a:t>
            </a:r>
            <a:r>
              <a:rPr lang="en-GB" sz="3200" dirty="0">
                <a:solidFill>
                  <a:srgbClr val="002060"/>
                </a:solidFill>
                <a:latin typeface="Cambria" panose="02040503050406030204" pitchFamily="18" charset="0"/>
                <a:ea typeface="Cambria" panose="02040503050406030204" pitchFamily="18" charset="0"/>
              </a:rPr>
              <a:t>, chi </a:t>
            </a:r>
            <a:r>
              <a:rPr lang="en-GB" sz="3200" dirty="0" err="1">
                <a:solidFill>
                  <a:srgbClr val="002060"/>
                </a:solidFill>
                <a:latin typeface="Cambria" panose="02040503050406030204" pitchFamily="18" charset="0"/>
                <a:ea typeface="Cambria" panose="02040503050406030204" pitchFamily="18" charset="0"/>
              </a:rPr>
              <a:t>tiết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đặc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điểm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nổi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bật</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Viết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đủ</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bộ</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phận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diễn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đạt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trọn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vẹn</a:t>
            </a:r>
            <a:r>
              <a:rPr lang="en-GB" sz="3200" dirty="0">
                <a:solidFill>
                  <a:srgbClr val="002060"/>
                </a:solidFill>
                <a:latin typeface="Cambria" panose="02040503050406030204" pitchFamily="18" charset="0"/>
                <a:ea typeface="Cambria" panose="02040503050406030204" pitchFamily="18" charset="0"/>
              </a:rPr>
              <a:t> ý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Sử</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dụng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dấu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thích</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hợp</a:t>
            </a:r>
            <a:r>
              <a:rPr lang="en-GB" sz="3200" dirty="0">
                <a:solidFill>
                  <a:srgbClr val="002060"/>
                </a:solidFill>
                <a:latin typeface="Cambria" panose="02040503050406030204" pitchFamily="18" charset="0"/>
                <a:ea typeface="Cambria" panose="02040503050406030204" pitchFamily="18" charset="0"/>
              </a:rPr>
              <a:t>.</a:t>
            </a:r>
          </a:p>
        </p:txBody>
      </p:sp>
      <p:sp>
        <p:nvSpPr>
          <p:cNvPr id="4" name="Cloud 3"/>
          <p:cNvSpPr/>
          <p:nvPr/>
        </p:nvSpPr>
        <p:spPr>
          <a:xfrm>
            <a:off x="1828800" y="383822"/>
            <a:ext cx="5475111" cy="2528711"/>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F47670"/>
                </a:solidFill>
                <a:latin typeface="Cambria" panose="02040503050406030204" pitchFamily="18" charset="0"/>
                <a:ea typeface="Cambria" panose="02040503050406030204" pitchFamily="18" charset="0"/>
              </a:rPr>
              <a:t>Làm</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việc</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cá</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nhân</a:t>
            </a:r>
            <a:r>
              <a:rPr lang="en-GB" sz="3200" b="1" dirty="0">
                <a:solidFill>
                  <a:srgbClr val="F47670"/>
                </a:solidFill>
                <a:latin typeface="Cambria" panose="02040503050406030204" pitchFamily="18" charset="0"/>
                <a:ea typeface="Cambria" panose="02040503050406030204" pitchFamily="18" charset="0"/>
              </a:rPr>
              <a:t>.</a:t>
            </a:r>
          </a:p>
          <a:p>
            <a:pPr algn="ctr"/>
            <a:r>
              <a:rPr lang="en-GB" sz="3200" b="1" dirty="0" err="1">
                <a:solidFill>
                  <a:srgbClr val="F47670"/>
                </a:solidFill>
                <a:latin typeface="Cambria" panose="02040503050406030204" pitchFamily="18" charset="0"/>
                <a:ea typeface="Cambria" panose="02040503050406030204" pitchFamily="18" charset="0"/>
              </a:rPr>
              <a:t>Viết</a:t>
            </a:r>
            <a:r>
              <a:rPr lang="en-GB" sz="3200" b="1" dirty="0">
                <a:solidFill>
                  <a:srgbClr val="F47670"/>
                </a:solidFill>
                <a:latin typeface="Cambria" panose="02040503050406030204" pitchFamily="18" charset="0"/>
                <a:ea typeface="Cambria" panose="02040503050406030204" pitchFamily="18" charset="0"/>
              </a:rPr>
              <a:t> 3 – 4 </a:t>
            </a:r>
            <a:r>
              <a:rPr lang="en-GB" sz="3200" b="1" dirty="0" err="1">
                <a:solidFill>
                  <a:srgbClr val="F47670"/>
                </a:solidFill>
                <a:latin typeface="Cambria" panose="02040503050406030204" pitchFamily="18" charset="0"/>
                <a:ea typeface="Cambria" panose="02040503050406030204" pitchFamily="18" charset="0"/>
              </a:rPr>
              <a:t>câu</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tả</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đồ</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vật</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em</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quan</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sát</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được</a:t>
            </a:r>
            <a:r>
              <a:rPr lang="en-GB" sz="3200" b="1" dirty="0">
                <a:solidFill>
                  <a:srgbClr val="F4767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32223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Đặc</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điểm</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về</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màu</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sắc</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Tả</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đồ</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D4C8E"/>
                </a:solidFill>
                <a:effectLst/>
                <a:uLnTx/>
                <a:uFillTx/>
                <a:latin typeface="Calibri"/>
                <a:ea typeface="+mn-ea"/>
                <a:cs typeface="+mn-cs"/>
              </a:rPr>
              <a:t>Đặc</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điểm</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về</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hình</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dáng</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kích</a:t>
            </a:r>
            <a:r>
              <a:rPr kumimoji="0" lang="en-US" sz="3000" b="1" i="0" u="none" strike="noStrike" kern="1200" cap="none" spc="0" normalizeH="0" baseline="0" noProof="0" dirty="0">
                <a:ln>
                  <a:noFill/>
                </a:ln>
                <a:solidFill>
                  <a:srgbClr val="0D4C8E"/>
                </a:solidFill>
                <a:effectLst/>
                <a:uLnTx/>
                <a:uFillTx/>
                <a:latin typeface="Calibri"/>
                <a:ea typeface="+mn-ea"/>
                <a:cs typeface="+mn-cs"/>
              </a:rPr>
              <a:t> </a:t>
            </a:r>
            <a:r>
              <a:rPr kumimoji="0" lang="en-US" sz="3000" b="1" i="0" u="none" strike="noStrike" kern="1200" cap="none" spc="0" normalizeH="0" baseline="0" noProof="0" dirty="0" err="1">
                <a:ln>
                  <a:noFill/>
                </a:ln>
                <a:solidFill>
                  <a:srgbClr val="0D4C8E"/>
                </a:solidFill>
                <a:effectLst/>
                <a:uLnTx/>
                <a:uFillTx/>
                <a:latin typeface="Calibri"/>
                <a:ea typeface="+mn-ea"/>
                <a:cs typeface="+mn-cs"/>
              </a:rPr>
              <a:t>thước</a:t>
            </a:r>
            <a:endParaRPr kumimoji="0" lang="en-US" sz="3000" b="1" i="0" u="none" strike="noStrike" kern="1200" cap="none" spc="0" normalizeH="0" baseline="0" noProof="0" dirty="0">
              <a:ln>
                <a:noFill/>
              </a:ln>
              <a:solidFill>
                <a:srgbClr val="0D4C8E"/>
              </a:solidFill>
              <a:effectLst/>
              <a:uLnTx/>
              <a:uFillTx/>
              <a:latin typeface="Calibri"/>
              <a:ea typeface="+mn-ea"/>
              <a:cs typeface="+mn-cs"/>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D4C8E"/>
                </a:solidFill>
                <a:effectLst/>
                <a:uLnTx/>
                <a:uFillTx/>
                <a:latin typeface="Calibri"/>
                <a:ea typeface="+mn-ea"/>
                <a:cs typeface="+mn-cs"/>
              </a:rPr>
              <a:t>Đặc</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điểm</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về</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hoạt</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động</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công</a:t>
            </a:r>
            <a:r>
              <a:rPr kumimoji="0" lang="en-US" sz="3200" b="1" i="0" u="none" strike="noStrike" kern="1200" cap="none" spc="0" normalizeH="0" baseline="0" noProof="0" dirty="0">
                <a:ln>
                  <a:noFill/>
                </a:ln>
                <a:solidFill>
                  <a:srgbClr val="0D4C8E"/>
                </a:solidFill>
                <a:effectLst/>
                <a:uLnTx/>
                <a:uFillTx/>
                <a:latin typeface="Calibri"/>
                <a:ea typeface="+mn-ea"/>
                <a:cs typeface="+mn-cs"/>
              </a:rPr>
              <a:t> </a:t>
            </a:r>
            <a:r>
              <a:rPr kumimoji="0" lang="en-US" sz="3200" b="1" i="0" u="none" strike="noStrike" kern="1200" cap="none" spc="0" normalizeH="0" baseline="0" noProof="0" dirty="0" err="1">
                <a:ln>
                  <a:noFill/>
                </a:ln>
                <a:solidFill>
                  <a:srgbClr val="0D4C8E"/>
                </a:solidFill>
                <a:effectLst/>
                <a:uLnTx/>
                <a:uFillTx/>
                <a:latin typeface="Calibri"/>
                <a:ea typeface="+mn-ea"/>
                <a:cs typeface="+mn-cs"/>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Đỏ</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Đựng</a:t>
            </a:r>
            <a:r>
              <a:rPr kumimoji="0" lang="en-US" sz="3200" b="1" i="0" u="none" strike="noStrike" kern="1200" cap="none" spc="0" normalizeH="0" baseline="0" noProof="0" dirty="0">
                <a:ln>
                  <a:noFill/>
                </a:ln>
                <a:solidFill>
                  <a:srgbClr val="B207B0"/>
                </a:solidFill>
                <a:effectLst/>
                <a:uLnTx/>
                <a:uFillTx/>
                <a:latin typeface="Calibri"/>
                <a:ea typeface="+mn-ea"/>
                <a:cs typeface="+mn-cs"/>
              </a:rPr>
              <a:t> </a:t>
            </a:r>
            <a:r>
              <a:rPr kumimoji="0" lang="en-US" sz="3200" b="1" i="0" u="none" strike="noStrike" kern="1200" cap="none" spc="0" normalizeH="0" baseline="0" noProof="0" dirty="0" err="1">
                <a:ln>
                  <a:noFill/>
                </a:ln>
                <a:solidFill>
                  <a:srgbClr val="B207B0"/>
                </a:solidFill>
                <a:effectLst/>
                <a:uLnTx/>
                <a:uFillTx/>
                <a:latin typeface="Calibri"/>
                <a:ea typeface="+mn-ea"/>
                <a:cs typeface="+mn-cs"/>
              </a:rPr>
              <a:t>sách</a:t>
            </a:r>
            <a:r>
              <a:rPr kumimoji="0" lang="en-US" sz="3200" b="1" i="0" u="none" strike="noStrike" kern="1200" cap="none" spc="0" normalizeH="0" baseline="0" noProof="0" dirty="0">
                <a:ln>
                  <a:noFill/>
                </a:ln>
                <a:solidFill>
                  <a:srgbClr val="B207B0"/>
                </a:solidFill>
                <a:effectLst/>
                <a:uLnTx/>
                <a:uFillTx/>
                <a:latin typeface="Calibri"/>
                <a:ea typeface="+mn-ea"/>
                <a:cs typeface="+mn-cs"/>
              </a:rPr>
              <a:t> </a:t>
            </a:r>
            <a:r>
              <a:rPr kumimoji="0" lang="en-US" sz="3200" b="1" i="0" u="none" strike="noStrike" kern="1200" cap="none" spc="0" normalizeH="0" baseline="0" noProof="0" dirty="0" err="1">
                <a:ln>
                  <a:noFill/>
                </a:ln>
                <a:solidFill>
                  <a:srgbClr val="B207B0"/>
                </a:solidFill>
                <a:effectLst/>
                <a:uLnTx/>
                <a:uFillTx/>
                <a:latin typeface="Calibri"/>
                <a:ea typeface="+mn-ea"/>
                <a:cs typeface="+mn-cs"/>
              </a:rPr>
              <a:t>vở</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750" fill="hold"/>
                                        <p:tgtEl>
                                          <p:spTgt spid="7172"/>
                                        </p:tgtEl>
                                        <p:attrNameLst>
                                          <p:attrName>ppt_w</p:attrName>
                                        </p:attrNameLst>
                                      </p:cBhvr>
                                      <p:tavLst>
                                        <p:tav tm="0">
                                          <p:val>
                                            <p:fltVal val="0"/>
                                          </p:val>
                                        </p:tav>
                                        <p:tav tm="100000">
                                          <p:val>
                                            <p:strVal val="#ppt_w"/>
                                          </p:val>
                                        </p:tav>
                                      </p:tavLst>
                                    </p:anim>
                                    <p:anim calcmode="lin" valueType="num">
                                      <p:cBhvr>
                                        <p:cTn id="8" dur="750" fill="hold"/>
                                        <p:tgtEl>
                                          <p:spTgt spid="7172"/>
                                        </p:tgtEl>
                                        <p:attrNameLst>
                                          <p:attrName>ppt_h</p:attrName>
                                        </p:attrNameLst>
                                      </p:cBhvr>
                                      <p:tavLst>
                                        <p:tav tm="0">
                                          <p:val>
                                            <p:fltVal val="0"/>
                                          </p:val>
                                        </p:tav>
                                        <p:tav tm="100000">
                                          <p:val>
                                            <p:strVal val="#ppt_h"/>
                                          </p:val>
                                        </p:tav>
                                      </p:tavLst>
                                    </p:anim>
                                    <p:anim calcmode="lin" valueType="num">
                                      <p:cBhvr>
                                        <p:cTn id="9" dur="750" fill="hold"/>
                                        <p:tgtEl>
                                          <p:spTgt spid="7172"/>
                                        </p:tgtEl>
                                        <p:attrNameLst>
                                          <p:attrName>style.rotation</p:attrName>
                                        </p:attrNameLst>
                                      </p:cBhvr>
                                      <p:tavLst>
                                        <p:tav tm="0">
                                          <p:val>
                                            <p:fltVal val="90"/>
                                          </p:val>
                                        </p:tav>
                                        <p:tav tm="100000">
                                          <p:val>
                                            <p:fltVal val="0"/>
                                          </p:val>
                                        </p:tav>
                                      </p:tavLst>
                                    </p:anim>
                                    <p:animEffect transition="in" filter="fade">
                                      <p:cBhvr>
                                        <p:cTn id="10" dur="750"/>
                                        <p:tgtEl>
                                          <p:spTgt spid="717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par>
                          <p:cTn id="16" fill="hold">
                            <p:stCondLst>
                              <p:cond delay="500"/>
                            </p:stCondLst>
                            <p:childTnLst>
                              <p:par>
                                <p:cTn id="17" presetID="6" presetClass="entr" presetSubtype="3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ou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par>
                          <p:cTn id="25" fill="hold">
                            <p:stCondLst>
                              <p:cond delay="500"/>
                            </p:stCondLst>
                            <p:childTnLst>
                              <p:par>
                                <p:cTn id="26" presetID="6" presetClass="entr" presetSubtype="32"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out)">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par>
                          <p:cTn id="34" fill="hold">
                            <p:stCondLst>
                              <p:cond delay="500"/>
                            </p:stCondLst>
                            <p:childTnLst>
                              <p:par>
                                <p:cTn id="35" presetID="6" presetClass="entr" presetSubtype="32"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out)">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subTnLst>
                                    <p:audio>
                                      <p:cMediaNode>
                                        <p:cTn display="0" masterRel="sameClick">
                                          <p:stCondLst>
                                            <p:cond evt="begin" delay="0">
                                              <p:tn val="40"/>
                                            </p:cond>
                                          </p:stCondLst>
                                          <p:endCondLst>
                                            <p:cond evt="onStopAudio" delay="0">
                                              <p:tgtEl>
                                                <p:sldTgt/>
                                              </p:tgtEl>
                                            </p:cond>
                                          </p:endCondLst>
                                        </p:cTn>
                                        <p:tgtEl>
                                          <p:sndTgt r:embed="rId3" name="Trò-chơi-chíu.wav"/>
                                        </p:tgtEl>
                                      </p:cMediaNode>
                                    </p:audio>
                                  </p:subTnLst>
                                </p:cTn>
                              </p:par>
                            </p:childTnLst>
                          </p:cTn>
                        </p:par>
                        <p:par>
                          <p:cTn id="43" fill="hold">
                            <p:stCondLst>
                              <p:cond delay="500"/>
                            </p:stCondLst>
                            <p:childTnLst>
                              <p:par>
                                <p:cTn id="44" presetID="6" presetClass="entr" presetSubtype="32"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ircle(out)">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subTnLst>
                                    <p:audio>
                                      <p:cMediaNode>
                                        <p:cTn display="0" masterRel="sameClick">
                                          <p:stCondLst>
                                            <p:cond evt="begin" delay="0">
                                              <p:tn val="49"/>
                                            </p:cond>
                                          </p:stCondLst>
                                          <p:endCondLst>
                                            <p:cond evt="onStopAudio" delay="0">
                                              <p:tgtEl>
                                                <p:sldTgt/>
                                              </p:tgtEl>
                                            </p:cond>
                                          </p:endCondLst>
                                        </p:cTn>
                                        <p:tgtEl>
                                          <p:sndTgt r:embed="rId3" name="Trò-chơi-chíu.wav"/>
                                        </p:tgtEl>
                                      </p:cMediaNode>
                                    </p:audio>
                                  </p:subTnLst>
                                </p:cTn>
                              </p:par>
                            </p:childTnLst>
                          </p:cTn>
                        </p:par>
                        <p:par>
                          <p:cTn id="52" fill="hold">
                            <p:stCondLst>
                              <p:cond delay="500"/>
                            </p:stCondLst>
                            <p:childTnLst>
                              <p:par>
                                <p:cTn id="53" presetID="6" presetClass="entr" presetSubtype="32"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out)">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par>
                          <p:cTn id="61" fill="hold">
                            <p:stCondLst>
                              <p:cond delay="500"/>
                            </p:stCondLst>
                            <p:childTnLst>
                              <p:par>
                                <p:cTn id="62" presetID="6" presetClass="entr" presetSubtype="32"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circle(out)">
                                      <p:cBhvr>
                                        <p:cTn id="64" dur="500"/>
                                        <p:tgtEl>
                                          <p:spTgt spid="4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subTnLst>
                                    <p:audio>
                                      <p:cMediaNode>
                                        <p:cTn display="0" masterRel="sameClick">
                                          <p:stCondLst>
                                            <p:cond evt="begin" delay="0">
                                              <p:tn val="67"/>
                                            </p:cond>
                                          </p:stCondLst>
                                          <p:endCondLst>
                                            <p:cond evt="onStopAudio" delay="0">
                                              <p:tgtEl>
                                                <p:sldTgt/>
                                              </p:tgtEl>
                                            </p:cond>
                                          </p:endCondLst>
                                        </p:cTn>
                                        <p:tgtEl>
                                          <p:sndTgt r:embed="rId3" name="Trò-chơi-chíu.wav"/>
                                        </p:tgtEl>
                                      </p:cMediaNode>
                                    </p:audio>
                                  </p:subTnLst>
                                </p:cTn>
                              </p:par>
                            </p:childTnLst>
                          </p:cTn>
                        </p:par>
                        <p:par>
                          <p:cTn id="70" fill="hold">
                            <p:stCondLst>
                              <p:cond delay="500"/>
                            </p:stCondLst>
                            <p:childTnLst>
                              <p:par>
                                <p:cTn id="71" presetID="6" presetClass="entr" presetSubtype="32"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circle(out)">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left)">
                                      <p:cBhvr>
                                        <p:cTn id="78" dur="500"/>
                                        <p:tgtEl>
                                          <p:spTgt spid="29"/>
                                        </p:tgtEl>
                                      </p:cBhvr>
                                    </p:animEffect>
                                  </p:childTnLst>
                                  <p:subTnLst>
                                    <p:audio>
                                      <p:cMediaNode>
                                        <p:cTn display="0" masterRel="sameClick">
                                          <p:stCondLst>
                                            <p:cond evt="begin" delay="0">
                                              <p:tn val="76"/>
                                            </p:cond>
                                          </p:stCondLst>
                                          <p:endCondLst>
                                            <p:cond evt="onStopAudio" delay="0">
                                              <p:tgtEl>
                                                <p:sldTgt/>
                                              </p:tgtEl>
                                            </p:cond>
                                          </p:endCondLst>
                                        </p:cTn>
                                        <p:tgtEl>
                                          <p:sndTgt r:embed="rId3" name="Trò-chơi-chíu.wav"/>
                                        </p:tgtEl>
                                      </p:cMediaNode>
                                    </p:audio>
                                  </p:subTnLst>
                                </p:cTn>
                              </p:par>
                            </p:childTnLst>
                          </p:cTn>
                        </p:par>
                        <p:par>
                          <p:cTn id="79" fill="hold">
                            <p:stCondLst>
                              <p:cond delay="500"/>
                            </p:stCondLst>
                            <p:childTnLst>
                              <p:par>
                                <p:cTn id="80" presetID="6" presetClass="entr" presetSubtype="32"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out)">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right)">
                                      <p:cBhvr>
                                        <p:cTn id="87" dur="500"/>
                                        <p:tgtEl>
                                          <p:spTgt spid="58"/>
                                        </p:tgtEl>
                                      </p:cBhvr>
                                    </p:animEffect>
                                  </p:childTnLst>
                                  <p:subTnLst>
                                    <p:audio>
                                      <p:cMediaNode>
                                        <p:cTn display="0" masterRel="sameClick">
                                          <p:stCondLst>
                                            <p:cond evt="begin" delay="0">
                                              <p:tn val="85"/>
                                            </p:cond>
                                          </p:stCondLst>
                                          <p:endCondLst>
                                            <p:cond evt="onStopAudio" delay="0">
                                              <p:tgtEl>
                                                <p:sldTgt/>
                                              </p:tgtEl>
                                            </p:cond>
                                          </p:endCondLst>
                                        </p:cTn>
                                        <p:tgtEl>
                                          <p:sndTgt r:embed="rId3" name="Trò-chơi-chíu.wav"/>
                                        </p:tgtEl>
                                      </p:cMediaNode>
                                    </p:audio>
                                  </p:subTnLst>
                                </p:cTn>
                              </p:par>
                            </p:childTnLst>
                          </p:cTn>
                        </p:par>
                        <p:par>
                          <p:cTn id="88" fill="hold">
                            <p:stCondLst>
                              <p:cond delay="500"/>
                            </p:stCondLst>
                            <p:childTnLst>
                              <p:par>
                                <p:cTn id="89" presetID="6" presetClass="entr" presetSubtype="32" fill="hold" grpId="0"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circle(out)">
                                      <p:cBhvr>
                                        <p:cTn id="91" dur="500"/>
                                        <p:tgtEl>
                                          <p:spTgt spid="6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up)">
                                      <p:cBhvr>
                                        <p:cTn id="96" dur="500"/>
                                        <p:tgtEl>
                                          <p:spTgt spid="26"/>
                                        </p:tgtEl>
                                      </p:cBhvr>
                                    </p:animEffect>
                                  </p:childTnLst>
                                  <p:subTnLst>
                                    <p:audio>
                                      <p:cMediaNode>
                                        <p:cTn display="0" masterRel="sameClick">
                                          <p:stCondLst>
                                            <p:cond evt="begin" delay="0">
                                              <p:tn val="94"/>
                                            </p:cond>
                                          </p:stCondLst>
                                          <p:endCondLst>
                                            <p:cond evt="onStopAudio" delay="0">
                                              <p:tgtEl>
                                                <p:sldTgt/>
                                              </p:tgtEl>
                                            </p:cond>
                                          </p:endCondLst>
                                        </p:cTn>
                                        <p:tgtEl>
                                          <p:sndTgt r:embed="rId3" name="Trò-chơi-chíu.wav"/>
                                        </p:tgtEl>
                                      </p:cMediaNode>
                                    </p:audio>
                                  </p:subTnLst>
                                </p:cTn>
                              </p:par>
                            </p:childTnLst>
                          </p:cTn>
                        </p:par>
                        <p:par>
                          <p:cTn id="97" fill="hold">
                            <p:stCondLst>
                              <p:cond delay="500"/>
                            </p:stCondLst>
                            <p:childTnLst>
                              <p:par>
                                <p:cTn id="98" presetID="6" presetClass="entr" presetSubtype="32"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circle(out)">
                                      <p:cBhvr>
                                        <p:cTn id="10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526845" y="496713"/>
            <a:ext cx="7189526" cy="5238042"/>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i="1" u="sng" dirty="0" err="1">
                <a:solidFill>
                  <a:srgbClr val="002060"/>
                </a:solidFill>
                <a:latin typeface="Cambria" panose="02040503050406030204" pitchFamily="18" charset="0"/>
                <a:ea typeface="Cambria" panose="02040503050406030204" pitchFamily="18" charset="0"/>
              </a:rPr>
              <a:t>Ví</a:t>
            </a:r>
            <a:r>
              <a:rPr lang="en-GB" sz="2400" b="1" i="1" u="sng" dirty="0">
                <a:solidFill>
                  <a:srgbClr val="002060"/>
                </a:solidFill>
                <a:latin typeface="Cambria" panose="02040503050406030204" pitchFamily="18" charset="0"/>
                <a:ea typeface="Cambria" panose="02040503050406030204" pitchFamily="18" charset="0"/>
              </a:rPr>
              <a:t> </a:t>
            </a:r>
            <a:r>
              <a:rPr lang="en-GB" sz="2400" b="1" i="1" u="sng" dirty="0" err="1">
                <a:solidFill>
                  <a:srgbClr val="002060"/>
                </a:solidFill>
                <a:latin typeface="Cambria" panose="02040503050406030204" pitchFamily="18" charset="0"/>
                <a:ea typeface="Cambria" panose="02040503050406030204" pitchFamily="18" charset="0"/>
              </a:rPr>
              <a:t>dụ</a:t>
            </a:r>
            <a:r>
              <a:rPr lang="en-GB" sz="2400" b="1" i="1" u="sng" dirty="0">
                <a:solidFill>
                  <a:srgbClr val="002060"/>
                </a:solidFill>
                <a:latin typeface="Cambria" panose="02040503050406030204" pitchFamily="18" charset="0"/>
                <a:ea typeface="Cambria" panose="02040503050406030204" pitchFamily="18" charset="0"/>
              </a:rPr>
              <a:t>:</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5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a:solidFill>
                  <a:schemeClr val="tx1"/>
                </a:solidFill>
                <a:latin typeface="Cambria" panose="02040503050406030204" pitchFamily="18" charset="0"/>
                <a:ea typeface="Cambria" panose="02040503050406030204" pitchFamily="18" charset="0"/>
              </a:rPr>
              <a:t>Chia </a:t>
            </a:r>
            <a:r>
              <a:rPr lang="en-GB" sz="4400" b="1" i="1" dirty="0" err="1">
                <a:solidFill>
                  <a:schemeClr val="tx1"/>
                </a:solidFill>
                <a:latin typeface="Cambria" panose="02040503050406030204" pitchFamily="18" charset="0"/>
                <a:ea typeface="Cambria" panose="02040503050406030204" pitchFamily="18" charset="0"/>
              </a:rPr>
              <a:t>sẻ</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đoạn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văn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với</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bạn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chỉnh</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sửa</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và</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bổ</a:t>
            </a:r>
            <a:r>
              <a:rPr lang="en-GB" sz="4400" b="1" i="1" dirty="0">
                <a:solidFill>
                  <a:schemeClr val="tx1"/>
                </a:solidFill>
                <a:latin typeface="Cambria" panose="02040503050406030204" pitchFamily="18" charset="0"/>
                <a:ea typeface="Cambria" panose="02040503050406030204" pitchFamily="18" charset="0"/>
              </a:rPr>
              <a:t> sung ý hay.</a:t>
            </a:r>
            <a:endParaRPr lang="en-GB" sz="4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loud 6"/>
          <p:cNvSpPr/>
          <p:nvPr/>
        </p:nvSpPr>
        <p:spPr>
          <a:xfrm>
            <a:off x="0" y="0"/>
            <a:ext cx="3251199" cy="1332086"/>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F47670"/>
                </a:solidFill>
                <a:latin typeface="Cambria" panose="02040503050406030204" pitchFamily="18" charset="0"/>
                <a:ea typeface="Cambria" panose="02040503050406030204" pitchFamily="18" charset="0"/>
              </a:rPr>
              <a:t>Đọc</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bài</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thơ</a:t>
            </a:r>
            <a:r>
              <a:rPr lang="en-GB" sz="3200" b="1" dirty="0">
                <a:solidFill>
                  <a:srgbClr val="F47670"/>
                </a:solidFill>
                <a:latin typeface="Cambria" panose="02040503050406030204" pitchFamily="18" charset="0"/>
                <a:ea typeface="Cambria" panose="02040503050406030204" pitchFamily="18" charset="0"/>
              </a:rPr>
              <a:t> </a:t>
            </a:r>
            <a:r>
              <a:rPr lang="en-GB" sz="3200" b="1" dirty="0" err="1">
                <a:solidFill>
                  <a:srgbClr val="F47670"/>
                </a:solidFill>
                <a:latin typeface="Cambria" panose="02040503050406030204" pitchFamily="18" charset="0"/>
                <a:ea typeface="Cambria" panose="02040503050406030204" pitchFamily="18" charset="0"/>
              </a:rPr>
              <a:t>sau</a:t>
            </a:r>
            <a:r>
              <a:rPr lang="en-GB" sz="3200" b="1" dirty="0">
                <a:solidFill>
                  <a:srgbClr val="F47670"/>
                </a:solidFill>
                <a:latin typeface="Cambria" panose="02040503050406030204" pitchFamily="18" charset="0"/>
                <a:ea typeface="Cambria" panose="02040503050406030204" pitchFamily="18" charset="0"/>
              </a:rPr>
              <a:t>:</a:t>
            </a:r>
          </a:p>
        </p:txBody>
      </p:sp>
      <p:sp>
        <p:nvSpPr>
          <p:cNvPr id="8" name="Rectangle 7"/>
          <p:cNvSpPr/>
          <p:nvPr/>
        </p:nvSpPr>
        <p:spPr>
          <a:xfrm>
            <a:off x="1205364" y="1421231"/>
            <a:ext cx="4876801" cy="4524315"/>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Bà là kho cổ tích</a:t>
            </a:r>
          </a:p>
          <a:p>
            <a:r>
              <a:rPr lang="vi-VN" sz="3200" dirty="0">
                <a:solidFill>
                  <a:srgbClr val="002060"/>
                </a:solidFill>
                <a:latin typeface="Cambria" panose="02040503050406030204" pitchFamily="18" charset="0"/>
                <a:ea typeface="Cambria" panose="02040503050406030204" pitchFamily="18" charset="0"/>
              </a:rPr>
              <a:t>Kể mãi mà không vơi</a:t>
            </a:r>
          </a:p>
          <a:p>
            <a:r>
              <a:rPr lang="vi-VN" sz="3200" dirty="0">
                <a:solidFill>
                  <a:srgbClr val="002060"/>
                </a:solidFill>
                <a:latin typeface="Cambria" panose="02040503050406030204" pitchFamily="18" charset="0"/>
                <a:ea typeface="Cambria" panose="02040503050406030204" pitchFamily="18" charset="0"/>
              </a:rPr>
              <a:t>Chuyện thần tiên trên trời</a:t>
            </a:r>
          </a:p>
          <a:p>
            <a:r>
              <a:rPr lang="vi-VN" sz="3200" dirty="0">
                <a:solidFill>
                  <a:srgbClr val="002060"/>
                </a:solidFill>
                <a:latin typeface="Cambria" panose="02040503050406030204" pitchFamily="18" charset="0"/>
                <a:ea typeface="Cambria" panose="02040503050406030204" pitchFamily="18" charset="0"/>
              </a:rPr>
              <a:t>Chuyện cỏ hoa dưới đất.</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ong chăm làm mật</a:t>
            </a:r>
          </a:p>
          <a:p>
            <a:r>
              <a:rPr lang="vi-VN" sz="3200" dirty="0">
                <a:solidFill>
                  <a:srgbClr val="002060"/>
                </a:solidFill>
                <a:latin typeface="Cambria" panose="02040503050406030204" pitchFamily="18" charset="0"/>
                <a:ea typeface="Cambria" panose="02040503050406030204" pitchFamily="18" charset="0"/>
              </a:rPr>
              <a:t>Con kiến khéo tha mồi</a:t>
            </a:r>
          </a:p>
          <a:p>
            <a:r>
              <a:rPr lang="vi-VN" sz="3200" dirty="0">
                <a:solidFill>
                  <a:srgbClr val="002060"/>
                </a:solidFill>
                <a:latin typeface="Cambria" panose="02040503050406030204" pitchFamily="18" charset="0"/>
                <a:ea typeface="Cambria" panose="02040503050406030204" pitchFamily="18" charset="0"/>
              </a:rPr>
              <a:t>Đàn bướm mải rong chơi</a:t>
            </a:r>
          </a:p>
          <a:p>
            <a:r>
              <a:rPr lang="vi-VN" sz="3200" dirty="0">
                <a:solidFill>
                  <a:srgbClr val="002060"/>
                </a:solidFill>
                <a:latin typeface="Cambria" panose="02040503050406030204" pitchFamily="18" charset="0"/>
                <a:ea typeface="Cambria" panose="02040503050406030204" pitchFamily="18" charset="0"/>
              </a:rPr>
              <a:t>Ve sầu tài tấu nhạc.</a:t>
            </a:r>
          </a:p>
        </p:txBody>
      </p:sp>
      <p:sp>
        <p:nvSpPr>
          <p:cNvPr id="9" name="Rectangle 8"/>
          <p:cNvSpPr/>
          <p:nvPr/>
        </p:nvSpPr>
        <p:spPr>
          <a:xfrm>
            <a:off x="6300290" y="1394332"/>
            <a:ext cx="4713203" cy="4832092"/>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Có chuyện chú mèo nhác</a:t>
            </a:r>
          </a:p>
          <a:p>
            <a:r>
              <a:rPr lang="vi-VN" sz="3200" dirty="0">
                <a:solidFill>
                  <a:srgbClr val="002060"/>
                </a:solidFill>
                <a:latin typeface="Cambria" panose="02040503050406030204" pitchFamily="18" charset="0"/>
                <a:ea typeface="Cambria" panose="02040503050406030204" pitchFamily="18" charset="0"/>
              </a:rPr>
              <a:t>Chẳng rửa mặt bao giờ</a:t>
            </a:r>
          </a:p>
          <a:p>
            <a:r>
              <a:rPr lang="vi-VN" sz="3200" dirty="0">
                <a:solidFill>
                  <a:srgbClr val="002060"/>
                </a:solidFill>
                <a:latin typeface="Cambria" panose="02040503050406030204" pitchFamily="18" charset="0"/>
                <a:ea typeface="Cambria" panose="02040503050406030204" pitchFamily="18" charset="0"/>
              </a:rPr>
              <a:t>Chuyện chú gà làm thơ</a:t>
            </a:r>
          </a:p>
          <a:p>
            <a:r>
              <a:rPr lang="vi-VN" sz="3200" dirty="0">
                <a:solidFill>
                  <a:srgbClr val="002060"/>
                </a:solidFill>
                <a:latin typeface="Cambria" panose="02040503050406030204" pitchFamily="18" charset="0"/>
                <a:ea typeface="Cambria" panose="02040503050406030204" pitchFamily="18" charset="0"/>
              </a:rPr>
              <a:t>Cứ gật gù “thích thích”.</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en-GB" sz="3200" dirty="0">
                <a:solidFill>
                  <a:srgbClr val="002060"/>
                </a:solidFill>
                <a:latin typeface="Cambria" panose="02040503050406030204" pitchFamily="18" charset="0"/>
                <a:ea typeface="Cambria" panose="02040503050406030204" pitchFamily="18" charset="0"/>
              </a:rPr>
              <a:t>Bay </a:t>
            </a:r>
            <a:r>
              <a:rPr lang="en-GB" sz="3200" dirty="0" err="1">
                <a:solidFill>
                  <a:srgbClr val="002060"/>
                </a:solidFill>
                <a:latin typeface="Cambria" panose="02040503050406030204" pitchFamily="18" charset="0"/>
                <a:ea typeface="Cambria" panose="02040503050406030204" pitchFamily="18" charset="0"/>
              </a:rPr>
              <a:t>vào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miền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cổ</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tích</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níu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chặt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tay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Bầu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rộng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bao</a:t>
            </a:r>
            <a:r>
              <a:rPr lang="en-GB" sz="3200" dirty="0">
                <a:solidFill>
                  <a:srgbClr val="002060"/>
                </a:solidFill>
                <a:latin typeface="Cambria" panose="02040503050406030204" pitchFamily="18" charset="0"/>
                <a:ea typeface="Cambria" panose="02040503050406030204" pitchFamily="18" charset="0"/>
              </a:rPr>
              <a:t> la</a:t>
            </a:r>
          </a:p>
          <a:p>
            <a:r>
              <a:rPr lang="en-GB" sz="3200" dirty="0" err="1">
                <a:solidFill>
                  <a:srgbClr val="002060"/>
                </a:solidFill>
                <a:latin typeface="Cambria" panose="02040503050406030204" pitchFamily="18" charset="0"/>
                <a:ea typeface="Cambria" panose="02040503050406030204" pitchFamily="18" charset="0"/>
              </a:rPr>
              <a:t>Bà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đôi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cánh</a:t>
            </a:r>
            <a:r>
              <a:rPr lang="en-GB" sz="3200" dirty="0">
                <a:solidFill>
                  <a:srgbClr val="002060"/>
                </a:solidFill>
                <a:latin typeface="Cambria" panose="02040503050406030204" pitchFamily="18" charset="0"/>
                <a:ea typeface="Cambria" panose="02040503050406030204" pitchFamily="18" charset="0"/>
              </a:rPr>
              <a:t>.</a:t>
            </a:r>
          </a:p>
          <a:p>
            <a:pPr algn="r"/>
            <a:r>
              <a:rPr lang="en-GB" sz="2000" i="1" dirty="0">
                <a:solidFill>
                  <a:srgbClr val="002060"/>
                </a:solidFill>
                <a:latin typeface="Cambria" panose="02040503050406030204" pitchFamily="18" charset="0"/>
                <a:ea typeface="Cambria" panose="02040503050406030204" pitchFamily="18" charset="0"/>
              </a:rPr>
              <a:t>(</a:t>
            </a:r>
            <a:r>
              <a:rPr lang="en-GB" sz="2000" i="1" dirty="0" err="1">
                <a:solidFill>
                  <a:srgbClr val="002060"/>
                </a:solidFill>
                <a:latin typeface="Cambria" panose="02040503050406030204" pitchFamily="18" charset="0"/>
                <a:ea typeface="Cambria" panose="02040503050406030204" pitchFamily="18" charset="0"/>
              </a:rPr>
              <a:t>Ninh</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Đức</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Hậu</a:t>
            </a:r>
            <a:r>
              <a:rPr lang="en-GB" sz="2000" i="1" dirty="0">
                <a:solidFill>
                  <a:srgbClr val="002060"/>
                </a:solidFill>
                <a:latin typeface="Cambria" panose="02040503050406030204" pitchFamily="18" charset="0"/>
                <a:ea typeface="Cambria" panose="02040503050406030204" pitchFamily="18" charset="0"/>
              </a:rPr>
              <a:t>)</a:t>
            </a:r>
          </a:p>
        </p:txBody>
      </p:sp>
      <p:sp>
        <p:nvSpPr>
          <p:cNvPr id="10" name="Rectangle 9"/>
          <p:cNvSpPr/>
          <p:nvPr/>
        </p:nvSpPr>
        <p:spPr>
          <a:xfrm>
            <a:off x="4997972" y="342877"/>
            <a:ext cx="1489510" cy="646331"/>
          </a:xfrm>
          <a:prstGeom prst="rect">
            <a:avLst/>
          </a:prstGeom>
        </p:spPr>
        <p:txBody>
          <a:bodyPr wrap="none">
            <a:spAutoFit/>
          </a:bodyPr>
          <a:lstStyle/>
          <a:p>
            <a:r>
              <a:rPr lang="en-GB" sz="3600" b="1" dirty="0" err="1">
                <a:solidFill>
                  <a:srgbClr val="002060"/>
                </a:solidFill>
                <a:latin typeface="Cambria" panose="02040503050406030204" pitchFamily="18" charset="0"/>
                <a:ea typeface="Cambria" panose="02040503050406030204" pitchFamily="18" charset="0"/>
              </a:rPr>
              <a:t>Bà</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3805198" y="272142"/>
            <a:ext cx="8111470" cy="4887687"/>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a:solidFill>
                  <a:srgbClr val="F47670"/>
                </a:solidFill>
                <a:latin typeface="Cambria" panose="02040503050406030204" pitchFamily="18" charset="0"/>
                <a:ea typeface="Cambria" panose="02040503050406030204" pitchFamily="18" charset="0"/>
              </a:rPr>
              <a:t>Tìm</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thêm</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những</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câu</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chuyện</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bài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văn</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bài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thơ</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về</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hoạt</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động</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của</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người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thân</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trong</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gia</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đình</a:t>
            </a:r>
            <a:endParaRPr lang="en-GB" sz="4400" dirty="0">
              <a:solidFill>
                <a:srgbClr val="F4767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61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stretch>
            <a:fillRect/>
          </a:stretch>
        </p:blipFill>
        <p:spPr>
          <a:xfrm>
            <a:off x="2082019" y="80210"/>
            <a:ext cx="8679766" cy="1589351"/>
          </a:xfrm>
          <a:prstGeom prst="rect">
            <a:avLst/>
          </a:prstGeom>
        </p:spPr>
      </p:pic>
      <p:sp>
        <p:nvSpPr>
          <p:cNvPr id="4" name="Rectangle 3"/>
          <p:cNvSpPr/>
          <p:nvPr/>
        </p:nvSpPr>
        <p:spPr>
          <a:xfrm>
            <a:off x="264694" y="1669561"/>
            <a:ext cx="11566359" cy="4456285"/>
          </a:xfrm>
          <a:prstGeom prst="rect">
            <a:avLst/>
          </a:prstGeom>
        </p:spPr>
        <p:txBody>
          <a:bodyPr wrap="square">
            <a:spAutoFit/>
          </a:bodyPr>
          <a:lstStyle/>
          <a:p>
            <a:pPr indent="228600" algn="just">
              <a:lnSpc>
                <a:spcPct val="120000"/>
              </a:lnSpc>
            </a:pPr>
            <a:r>
              <a:rPr lang="nl-NL" sz="4000" b="1" dirty="0">
                <a:solidFill>
                  <a:srgbClr val="4472C4">
                    <a:lumMod val="75000"/>
                  </a:srgbClr>
                </a:solidFill>
                <a:latin typeface="Cambria" panose="02040503050406030204" pitchFamily="18" charset="0"/>
                <a:ea typeface="Cambria" panose="02040503050406030204" pitchFamily="18" charset="0"/>
              </a:rPr>
              <a:t>Biết cách quan sát đồ vật và viết đoạn văn khoảng 3-4 câu tả đồ vật theo gợi ý.</a:t>
            </a:r>
            <a:endParaRPr lang="en-GB" sz="4000" b="1" dirty="0">
              <a:solidFill>
                <a:srgbClr val="4472C4">
                  <a:lumMod val="75000"/>
                </a:srgbClr>
              </a:solidFill>
              <a:latin typeface="Cambria" panose="02040503050406030204" pitchFamily="18" charset="0"/>
              <a:ea typeface="Cambria" panose="02040503050406030204" pitchFamily="18" charset="0"/>
            </a:endParaRPr>
          </a:p>
          <a:p>
            <a:pPr indent="228600" algn="just">
              <a:lnSpc>
                <a:spcPct val="120000"/>
              </a:lnSpc>
            </a:pPr>
            <a:r>
              <a:rPr lang="nl-NL" sz="4000" b="1" dirty="0">
                <a:solidFill>
                  <a:srgbClr val="4472C4">
                    <a:lumMod val="75000"/>
                  </a:srgbClr>
                </a:solidFill>
                <a:latin typeface="Cambria" panose="02040503050406030204" pitchFamily="18" charset="0"/>
                <a:ea typeface="Cambria" panose="02040503050406030204" pitchFamily="18" charset="0"/>
              </a:rPr>
              <a:t>- Cảm nhận được tình yêu thương , sự quan tâm của các thành viên trong gia đình; biết thể hiện tình cảm của mình với người thân bằng những việc làm phù hợp.</a:t>
            </a:r>
            <a:endParaRPr lang="en-GB" sz="4000" b="1" dirty="0">
              <a:solidFill>
                <a:srgbClr val="4472C4">
                  <a:lumMod val="75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8146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374445" y="620484"/>
            <a:ext cx="7189526" cy="42107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u="sng" dirty="0" err="1">
                <a:solidFill>
                  <a:srgbClr val="002060"/>
                </a:solidFill>
                <a:latin typeface="Cambria" panose="02040503050406030204" pitchFamily="18" charset="0"/>
                <a:ea typeface="Cambria" panose="02040503050406030204" pitchFamily="18" charset="0"/>
              </a:rPr>
              <a:t>Dặn</a:t>
            </a:r>
            <a:r>
              <a:rPr lang="en-GB" sz="3200" b="1" i="1" u="sng" dirty="0">
                <a:solidFill>
                  <a:srgbClr val="002060"/>
                </a:solidFill>
                <a:latin typeface="Cambria" panose="02040503050406030204" pitchFamily="18" charset="0"/>
                <a:ea typeface="Cambria" panose="02040503050406030204" pitchFamily="18" charset="0"/>
              </a:rPr>
              <a:t> </a:t>
            </a:r>
            <a:r>
              <a:rPr lang="en-GB" sz="3200" b="1" i="1" u="sng" dirty="0" err="1">
                <a:solidFill>
                  <a:srgbClr val="002060"/>
                </a:solidFill>
                <a:latin typeface="Cambria" panose="02040503050406030204" pitchFamily="18" charset="0"/>
                <a:ea typeface="Cambria" panose="02040503050406030204" pitchFamily="18" charset="0"/>
              </a:rPr>
              <a:t>dò</a:t>
            </a:r>
            <a:r>
              <a:rPr lang="en-GB" sz="3200" b="1" i="1" u="sng" dirty="0">
                <a:solidFill>
                  <a:srgbClr val="002060"/>
                </a:solidFill>
                <a:latin typeface="Cambria" panose="02040503050406030204" pitchFamily="18" charset="0"/>
                <a:ea typeface="Cambria" panose="02040503050406030204" pitchFamily="18" charset="0"/>
              </a:rPr>
              <a:t>:</a:t>
            </a:r>
            <a:endParaRPr lang="en-GB" sz="3200" dirty="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en-GB" sz="3200" dirty="0" err="1">
                <a:solidFill>
                  <a:srgbClr val="002060"/>
                </a:solidFill>
                <a:latin typeface="Cambria" panose="02040503050406030204" pitchFamily="18" charset="0"/>
                <a:ea typeface="Cambria" panose="02040503050406030204" pitchFamily="18" charset="0"/>
              </a:rPr>
              <a:t>Đọc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đoan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văn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đồ</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vật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của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người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thân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nghe</a:t>
            </a:r>
            <a:r>
              <a:rPr lang="en-GB" sz="3200" dirty="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a:solidFill>
                  <a:srgbClr val="002060"/>
                </a:solidFill>
                <a:latin typeface="Cambria" panose="02040503050406030204" pitchFamily="18" charset="0"/>
                <a:ea typeface="Cambria" panose="02040503050406030204" pitchFamily="18" charset="0"/>
              </a:rPr>
              <a:t>Tìm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đọc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những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chuyện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văn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thơ</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về</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hoạt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của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người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thân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gia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đình</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nghe</a:t>
            </a:r>
            <a:r>
              <a:rPr lang="en-GB" sz="3200" dirty="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a:solidFill>
                  <a:srgbClr val="002060"/>
                </a:solidFill>
                <a:latin typeface="Cambria" panose="02040503050406030204" pitchFamily="18" charset="0"/>
                <a:ea typeface="Cambria" panose="02040503050406030204" pitchFamily="18" charset="0"/>
              </a:rPr>
              <a:t>Xem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lại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nội</a:t>
            </a:r>
            <a:r>
              <a:rPr lang="en-GB" sz="3200" dirty="0">
                <a:solidFill>
                  <a:srgbClr val="002060"/>
                </a:solidFill>
                <a:latin typeface="Cambria" panose="02040503050406030204" pitchFamily="18" charset="0"/>
                <a:ea typeface="Cambria" panose="02040503050406030204" pitchFamily="18" charset="0"/>
              </a:rPr>
              <a:t> dung </a:t>
            </a:r>
            <a:r>
              <a:rPr lang="en-GB" sz="3200" dirty="0" err="1">
                <a:solidFill>
                  <a:srgbClr val="002060"/>
                </a:solidFill>
                <a:latin typeface="Cambria" panose="02040503050406030204" pitchFamily="18" charset="0"/>
                <a:ea typeface="Cambria" panose="02040503050406030204" pitchFamily="18" charset="0"/>
              </a:rPr>
              <a:t>đã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học</a:t>
            </a:r>
            <a:r>
              <a:rPr lang="en-GB" sz="3200" dirty="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a:solidFill>
                  <a:srgbClr val="002060"/>
                </a:solidFill>
                <a:latin typeface="Cambria" panose="02040503050406030204" pitchFamily="18" charset="0"/>
                <a:ea typeface="Cambria" panose="02040503050406030204" pitchFamily="18" charset="0"/>
              </a:rPr>
              <a:t>Chuẩn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bị</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sau</a:t>
            </a:r>
            <a:r>
              <a:rPr lang="en-GB"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14" name="TextBox 13"/>
          <p:cNvSpPr txBox="1"/>
          <p:nvPr/>
        </p:nvSpPr>
        <p:spPr>
          <a:xfrm>
            <a:off x="761121" y="1594984"/>
            <a:ext cx="10864416"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đồ</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vật</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có</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trong</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gia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đình</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mình</a:t>
            </a:r>
            <a:r>
              <a:rPr lang="en-GB" sz="5400" dirty="0">
                <a:solidFill>
                  <a:schemeClr val="accent5">
                    <a:lumMod val="50000"/>
                  </a:schemeClr>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74798" y="0"/>
            <a:ext cx="1150865" cy="1150865"/>
          </a:xfrm>
          <a:prstGeom prst="rect">
            <a:avLst/>
          </a:prstGeom>
        </p:spPr>
      </p:pic>
      <p:sp>
        <p:nvSpPr>
          <p:cNvPr id="7" name="TextBox 6">
            <a:extLst>
              <a:ext uri="{FF2B5EF4-FFF2-40B4-BE49-F238E27FC236}">
                <a16:creationId xmlns:a16="http://schemas.microsoft.com/office/drawing/2014/main" id="{0FA0B4EA-91F8-1C02-3952-FB6BA18251EA}"/>
              </a:ext>
            </a:extLst>
          </p:cNvPr>
          <p:cNvSpPr txBox="1"/>
          <p:nvPr/>
        </p:nvSpPr>
        <p:spPr>
          <a:xfrm>
            <a:off x="215401" y="1304983"/>
            <a:ext cx="1110262" cy="45719"/>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Việt</a:t>
            </a:r>
            <a:r>
              <a:rPr lang="en-US"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3</a:t>
            </a:r>
            <a:endParaRPr lang="id-ID" sz="4800" kern="0" dirty="0">
              <a:solidFill>
                <a:srgbClr val="F47670"/>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grpSp>
        <p:nvGrpSpPr>
          <p:cNvPr id="3" name="Group 2"/>
          <p:cNvGrpSpPr/>
          <p:nvPr/>
        </p:nvGrpSpPr>
        <p:grpSpPr>
          <a:xfrm>
            <a:off x="1141318" y="225688"/>
            <a:ext cx="9716856" cy="6809924"/>
            <a:chOff x="1141318" y="225688"/>
            <a:chExt cx="9716856" cy="680992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pic>
          <p:nvPicPr>
            <p:cNvPr id="2" name="Picture 1"/>
            <p:cNvPicPr>
              <a:picLocks noChangeAspect="1"/>
            </p:cNvPicPr>
            <p:nvPr/>
          </p:nvPicPr>
          <p:blipFill>
            <a:blip r:embed="rId10"/>
            <a:stretch>
              <a:fillRect/>
            </a:stretch>
          </p:blipFill>
          <p:spPr>
            <a:xfrm>
              <a:off x="2512532" y="951277"/>
              <a:ext cx="6974428" cy="6084335"/>
            </a:xfrm>
            <a:prstGeom prst="rect">
              <a:avLst/>
            </a:prstGeom>
          </p:spPr>
        </p:pic>
      </p:grpSp>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7"/>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082019" y="80210"/>
            <a:ext cx="8679766" cy="1589351"/>
          </a:xfrm>
          <a:prstGeom prst="rect">
            <a:avLst/>
          </a:prstGeom>
        </p:spPr>
      </p:pic>
      <p:sp>
        <p:nvSpPr>
          <p:cNvPr id="4" name="Rectangle 3"/>
          <p:cNvSpPr/>
          <p:nvPr/>
        </p:nvSpPr>
        <p:spPr>
          <a:xfrm>
            <a:off x="264694" y="1669561"/>
            <a:ext cx="11566359" cy="4456285"/>
          </a:xfrm>
          <a:prstGeom prst="rect">
            <a:avLst/>
          </a:prstGeom>
        </p:spPr>
        <p:txBody>
          <a:bodyPr wrap="square">
            <a:spAutoFit/>
          </a:bodyPr>
          <a:lstStyle/>
          <a:p>
            <a:pPr indent="228600" algn="just">
              <a:lnSpc>
                <a:spcPct val="120000"/>
              </a:lnSpc>
              <a:spcAft>
                <a:spcPts val="0"/>
              </a:spcAft>
            </a:pPr>
            <a:r>
              <a:rPr lang="nl-NL" sz="4000" b="1" dirty="0">
                <a:solidFill>
                  <a:schemeClr val="accent5">
                    <a:lumMod val="75000"/>
                  </a:schemeClr>
                </a:solidFill>
                <a:latin typeface="Cambria" panose="02040503050406030204" pitchFamily="18" charset="0"/>
                <a:ea typeface="Cambria" panose="02040503050406030204" pitchFamily="18" charset="0"/>
              </a:rPr>
              <a:t>Biết cách quan sát đồ vật và viết đoạn văn khoảng 3-4 câu tả đồ vật theo gợi ý.</a:t>
            </a:r>
            <a:endParaRPr lang="en-GB" sz="4000" b="1" dirty="0">
              <a:solidFill>
                <a:schemeClr val="accent5">
                  <a:lumMod val="75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sz="4000" b="1" dirty="0">
                <a:solidFill>
                  <a:schemeClr val="accent5">
                    <a:lumMod val="75000"/>
                  </a:schemeClr>
                </a:solidFill>
                <a:latin typeface="Cambria" panose="02040503050406030204" pitchFamily="18" charset="0"/>
                <a:ea typeface="Cambria" panose="02040503050406030204" pitchFamily="18" charset="0"/>
              </a:rPr>
              <a:t>- Cảm nhận được tình yêu thương , sự quan tâm của các thành viên trong gia đình; biết thể hiện tình cảm của mình với người thân bằng những việc làm phù hợp.</a:t>
            </a:r>
            <a:endParaRPr lang="en-GB" sz="4000" b="1" dirty="0">
              <a:solidFill>
                <a:schemeClr val="accent5">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8391" y="689697"/>
            <a:ext cx="12930737" cy="3853006"/>
          </a:xfrm>
          <a:prstGeom prst="rect">
            <a:avLst/>
          </a:prstGeom>
        </p:spPr>
      </p:pic>
    </p:spTree>
    <p:extLst>
      <p:ext uri="{BB962C8B-B14F-4D97-AF65-F5344CB8AC3E}">
        <p14:creationId xmlns:p14="http://schemas.microsoft.com/office/powerpoint/2010/main" val="146457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04581" y="199544"/>
            <a:ext cx="10748211" cy="1077218"/>
          </a:xfrm>
          <a:prstGeom prst="rect">
            <a:avLst/>
          </a:prstGeom>
        </p:spPr>
        <p:txBody>
          <a:bodyPr wrap="square">
            <a:spAutoFit/>
          </a:bodyPr>
          <a:lstStyle/>
          <a:p>
            <a:r>
              <a:rPr lang="en-GB" sz="3200" b="1" i="0" dirty="0">
                <a:solidFill>
                  <a:schemeClr val="accent5">
                    <a:lumMod val="75000"/>
                  </a:schemeClr>
                </a:solidFill>
                <a:effectLst/>
                <a:latin typeface="Cambria" panose="02040503050406030204" pitchFamily="18" charset="0"/>
                <a:ea typeface="Cambria" panose="02040503050406030204" pitchFamily="18" charset="0"/>
              </a:rPr>
              <a:t>1</a:t>
            </a:r>
            <a:r>
              <a:rPr lang="en-GB" sz="3200" b="1" dirty="0">
                <a:solidFill>
                  <a:schemeClr val="accent5">
                    <a:lumMod val="75000"/>
                  </a:schemeClr>
                </a:solidFill>
                <a:latin typeface="Cambria" panose="02040503050406030204" pitchFamily="18" charset="0"/>
                <a:ea typeface="Cambria" panose="02040503050406030204" pitchFamily="18" charset="0"/>
              </a:rPr>
              <a:t>. </a:t>
            </a:r>
            <a:r>
              <a:rPr lang="vi-VN" sz="3200" b="1" i="0" dirty="0">
                <a:solidFill>
                  <a:schemeClr val="accent5">
                    <a:lumMod val="75000"/>
                  </a:schemeClr>
                </a:solidFill>
                <a:effectLst/>
                <a:latin typeface="Cambria" panose="02040503050406030204" pitchFamily="18" charset="0"/>
                <a:ea typeface="Cambria" panose="02040503050406030204" pitchFamily="18" charset="0"/>
              </a:rPr>
              <a:t>Quan sát một đồ vật trong tranh, ghi lại những điều đã quan sát được về đặc điểm của đồ vật.</a:t>
            </a:r>
          </a:p>
        </p:txBody>
      </p:sp>
      <p:pic>
        <p:nvPicPr>
          <p:cNvPr id="1026" name="Picture 2" descr="Ban đầu Vẽ Tay Bó Hoa Xe đạp Minh Họa Vector | Công cụ đồ họa AI Tải xuống  miễn phí - Pikbes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714" r="97429"/>
                    </a14:imgEffect>
                  </a14:imgLayer>
                </a14:imgProps>
              </a:ext>
              <a:ext uri="{28A0092B-C50C-407E-A947-70E740481C1C}">
                <a14:useLocalDpi xmlns:a14="http://schemas.microsoft.com/office/drawing/2010/main" val="0"/>
              </a:ext>
            </a:extLst>
          </a:blip>
          <a:srcRect/>
          <a:stretch>
            <a:fillRect/>
          </a:stretch>
        </p:blipFill>
        <p:spPr bwMode="auto">
          <a:xfrm>
            <a:off x="1230113" y="868385"/>
            <a:ext cx="2684212" cy="2684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Hồ Báo Thức Đồng Hồ Xem Ltd. - đồng hồ báo thức png tải về - Miễn phí  trong suốt đồng Hồ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 b="100000" l="10000" r="90000">
                        <a14:foregroundMark x1="47778" y1="17333" x2="54889" y2="17667"/>
                        <a14:foregroundMark x1="47778" y1="16333" x2="56000" y2="17111"/>
                      </a14:backgroundRemoval>
                    </a14:imgEffect>
                  </a14:imgLayer>
                </a14:imgProps>
              </a:ext>
              <a:ext uri="{28A0092B-C50C-407E-A947-70E740481C1C}">
                <a14:useLocalDpi xmlns:a14="http://schemas.microsoft.com/office/drawing/2010/main" val="0"/>
              </a:ext>
            </a:extLst>
          </a:blip>
          <a:srcRect/>
          <a:stretch>
            <a:fillRect/>
          </a:stretch>
        </p:blipFill>
        <p:spPr bwMode="auto">
          <a:xfrm>
            <a:off x="3947366" y="1460808"/>
            <a:ext cx="1652338" cy="16523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ình ảnh Đèn Bàn Màu đỏ Phim Hoạt Hình Minh Họa Công Cụ Học Tập Minh Họa  Công Cụ Vẽ Tay Minh Họa PNG , Minh, Công, Đèn Vàng PNG miễn phí"/>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7" b="99500" l="10000" r="90000"/>
                    </a14:imgEffect>
                  </a14:imgLayer>
                </a14:imgProps>
              </a:ext>
              <a:ext uri="{28A0092B-C50C-407E-A947-70E740481C1C}">
                <a14:useLocalDpi xmlns:a14="http://schemas.microsoft.com/office/drawing/2010/main" val="0"/>
              </a:ext>
            </a:extLst>
          </a:blip>
          <a:srcRect/>
          <a:stretch>
            <a:fillRect/>
          </a:stretch>
        </p:blipFill>
        <p:spPr bwMode="auto">
          <a:xfrm>
            <a:off x="9756522" y="1336801"/>
            <a:ext cx="1655511" cy="16555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ật đật nga số 1| lật đậ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00" b="98083" l="10000" r="90000">
                        <a14:foregroundMark x1="50167" y1="5833" x2="65667" y2="8583"/>
                      </a14:backgroundRemoval>
                    </a14:imgEffect>
                  </a14:imgLayer>
                </a14:imgProps>
              </a:ext>
              <a:ext uri="{28A0092B-C50C-407E-A947-70E740481C1C}">
                <a14:useLocalDpi xmlns:a14="http://schemas.microsoft.com/office/drawing/2010/main" val="0"/>
              </a:ext>
            </a:extLst>
          </a:blip>
          <a:srcRect/>
          <a:stretch>
            <a:fillRect/>
          </a:stretch>
        </p:blipFill>
        <p:spPr bwMode="auto">
          <a:xfrm>
            <a:off x="7980020" y="1307836"/>
            <a:ext cx="1805310" cy="18053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ặp học sinh cấp 1 C-12-006 - META.v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8467" l="6400" r="95200">
                        <a14:foregroundMark x1="13067" y1="13969" x2="13733" y2="14310"/>
                        <a14:foregroundMark x1="26000" y1="54344" x2="27733" y2="57581"/>
                        <a14:foregroundMark x1="50533" y1="25554" x2="52400" y2="26746"/>
                        <a14:foregroundMark x1="60000" y1="31005" x2="62533" y2="32198"/>
                        <a14:foregroundMark x1="69600" y1="36116" x2="71600" y2="36457"/>
                        <a14:foregroundMark x1="81333" y1="47871" x2="84267" y2="44463"/>
                        <a14:foregroundMark x1="68133" y1="56048" x2="71467" y2="58262"/>
                      </a14:backgroundRemoval>
                    </a14:imgEffect>
                  </a14:imgLayer>
                </a14:imgProps>
              </a:ext>
              <a:ext uri="{28A0092B-C50C-407E-A947-70E740481C1C}">
                <a14:useLocalDpi xmlns:a14="http://schemas.microsoft.com/office/drawing/2010/main" val="0"/>
              </a:ext>
            </a:extLst>
          </a:blip>
          <a:srcRect/>
          <a:stretch>
            <a:fillRect/>
          </a:stretch>
        </p:blipFill>
        <p:spPr bwMode="auto">
          <a:xfrm>
            <a:off x="5933109" y="1444739"/>
            <a:ext cx="1956775" cy="153150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4634530" y="3215454"/>
            <a:ext cx="2806793" cy="13285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1"/>
                </a:solidFill>
                <a:latin typeface="Cambria" panose="02040503050406030204" pitchFamily="18" charset="0"/>
                <a:ea typeface="Cambria" panose="02040503050406030204" pitchFamily="18" charset="0"/>
              </a:rPr>
              <a:t>Tên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đồ</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vật</a:t>
            </a:r>
            <a:endParaRPr lang="en-GB" sz="2800" b="1" dirty="0">
              <a:solidFill>
                <a:schemeClr val="tx1"/>
              </a:solidFill>
              <a:latin typeface="Cambria" panose="02040503050406030204" pitchFamily="18" charset="0"/>
              <a:ea typeface="Cambria" panose="02040503050406030204" pitchFamily="18" charset="0"/>
            </a:endParaRPr>
          </a:p>
        </p:txBody>
      </p:sp>
      <p:sp>
        <p:nvSpPr>
          <p:cNvPr id="7" name="Rectangle 6"/>
          <p:cNvSpPr/>
          <p:nvPr/>
        </p:nvSpPr>
        <p:spPr>
          <a:xfrm>
            <a:off x="348788" y="3321828"/>
            <a:ext cx="4192358" cy="1254874"/>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a. </a:t>
            </a:r>
            <a:r>
              <a:rPr lang="en-GB" sz="2800" b="1" dirty="0" err="1">
                <a:solidFill>
                  <a:schemeClr val="tx1"/>
                </a:solidFill>
                <a:latin typeface="Cambria" panose="02040503050406030204" pitchFamily="18" charset="0"/>
                <a:ea typeface="Cambria" panose="02040503050406030204" pitchFamily="18" charset="0"/>
              </a:rPr>
              <a:t>Đặc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điểm</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về</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màu</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sắc</a:t>
            </a:r>
            <a:r>
              <a:rPr lang="en-GB" sz="2800" b="1" dirty="0">
                <a:solidFill>
                  <a:schemeClr val="tx1"/>
                </a:solidFill>
                <a:latin typeface="Cambria" panose="02040503050406030204" pitchFamily="18" charset="0"/>
                <a:ea typeface="Cambria" panose="02040503050406030204" pitchFamily="18" charset="0"/>
              </a:rPr>
              <a:t>.</a:t>
            </a:r>
          </a:p>
        </p:txBody>
      </p:sp>
      <p:sp>
        <p:nvSpPr>
          <p:cNvPr id="12" name="Rectangle 6"/>
          <p:cNvSpPr/>
          <p:nvPr/>
        </p:nvSpPr>
        <p:spPr>
          <a:xfrm>
            <a:off x="7534707" y="3199385"/>
            <a:ext cx="4315346" cy="1377317"/>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rgbClr val="DF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b. </a:t>
            </a:r>
            <a:r>
              <a:rPr lang="en-GB" sz="2800" b="1" dirty="0" err="1">
                <a:solidFill>
                  <a:schemeClr val="tx1"/>
                </a:solidFill>
                <a:latin typeface="Cambria" panose="02040503050406030204" pitchFamily="18" charset="0"/>
                <a:ea typeface="Cambria" panose="02040503050406030204" pitchFamily="18" charset="0"/>
              </a:rPr>
              <a:t>Đặc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điểm</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về</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hình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dáng</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kích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thước</a:t>
            </a:r>
            <a:r>
              <a:rPr lang="en-GB" sz="2800" b="1" dirty="0">
                <a:solidFill>
                  <a:schemeClr val="tx1"/>
                </a:solidFill>
                <a:latin typeface="Cambria" panose="02040503050406030204" pitchFamily="18" charset="0"/>
                <a:ea typeface="Cambria" panose="02040503050406030204" pitchFamily="18" charset="0"/>
              </a:rPr>
              <a:t>.</a:t>
            </a:r>
          </a:p>
        </p:txBody>
      </p:sp>
      <p:sp>
        <p:nvSpPr>
          <p:cNvPr id="13" name="Rectangle 6"/>
          <p:cNvSpPr/>
          <p:nvPr/>
        </p:nvSpPr>
        <p:spPr>
          <a:xfrm>
            <a:off x="3719209" y="4778462"/>
            <a:ext cx="4848008" cy="1481852"/>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c. </a:t>
            </a:r>
            <a:r>
              <a:rPr lang="en-GB" sz="2800" b="1" dirty="0" err="1">
                <a:solidFill>
                  <a:schemeClr val="tx1"/>
                </a:solidFill>
                <a:latin typeface="Cambria" panose="02040503050406030204" pitchFamily="18" charset="0"/>
                <a:ea typeface="Cambria" panose="02040503050406030204" pitchFamily="18" charset="0"/>
              </a:rPr>
              <a:t>Đặc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điểm</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về</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hoạt</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động</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công</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dụng</a:t>
            </a:r>
            <a:endParaRPr lang="en-GB"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barn(inVertical)">
                                      <p:cBhvr>
                                        <p:cTn id="23" dur="500"/>
                                        <p:tgtEl>
                                          <p:spTgt spid="1042"/>
                                        </p:tgtEl>
                                      </p:cBhvr>
                                    </p:animEffect>
                                  </p:childTnLst>
                                </p:cTn>
                              </p:par>
                              <p:par>
                                <p:cTn id="24" presetID="16" presetClass="entr" presetSubtype="21" fill="hold" nodeType="with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barn(inVertical)">
                                      <p:cBhvr>
                                        <p:cTn id="26" dur="500"/>
                                        <p:tgtEl>
                                          <p:spTgt spid="104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heel(1)">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04581" y="199544"/>
            <a:ext cx="10748211" cy="1077218"/>
          </a:xfrm>
          <a:prstGeom prst="rect">
            <a:avLst/>
          </a:prstGeom>
        </p:spPr>
        <p:txBody>
          <a:bodyPr wrap="square">
            <a:spAutoFit/>
          </a:bodyPr>
          <a:lstStyle/>
          <a:p>
            <a:pPr algn="ctr"/>
            <a:r>
              <a:rPr lang="en-GB" sz="3200" b="1" i="0" u="sng" dirty="0" err="1">
                <a:solidFill>
                  <a:srgbClr val="F47670"/>
                </a:solidFill>
                <a:effectLst/>
                <a:latin typeface="Cambria" panose="02040503050406030204" pitchFamily="18" charset="0"/>
                <a:ea typeface="Cambria" panose="02040503050406030204" pitchFamily="18" charset="0"/>
              </a:rPr>
              <a:t>Nhiệm</a:t>
            </a:r>
            <a:r>
              <a:rPr lang="en-GB" sz="3200" b="1" i="0" u="sng" dirty="0">
                <a:solidFill>
                  <a:srgbClr val="F47670"/>
                </a:solidFill>
                <a:effectLst/>
                <a:latin typeface="Cambria" panose="02040503050406030204" pitchFamily="18" charset="0"/>
                <a:ea typeface="Cambria" panose="02040503050406030204" pitchFamily="18" charset="0"/>
              </a:rPr>
              <a:t> </a:t>
            </a:r>
            <a:r>
              <a:rPr lang="en-GB" sz="3200" b="1" i="0" u="sng" dirty="0" err="1">
                <a:solidFill>
                  <a:srgbClr val="F47670"/>
                </a:solidFill>
                <a:effectLst/>
                <a:latin typeface="Cambria" panose="02040503050406030204" pitchFamily="18" charset="0"/>
                <a:ea typeface="Cambria" panose="02040503050406030204" pitchFamily="18" charset="0"/>
              </a:rPr>
              <a:t>vụ</a:t>
            </a:r>
            <a:r>
              <a:rPr lang="en-GB" sz="3200" b="1" i="0" dirty="0">
                <a:solidFill>
                  <a:srgbClr val="F47670"/>
                </a:solidFill>
                <a:effectLst/>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Thảo</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luận</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nhóm</a:t>
            </a:r>
            <a:r>
              <a:rPr lang="en-GB" sz="3200" dirty="0">
                <a:solidFill>
                  <a:srgbClr val="F47670"/>
                </a:solidFill>
                <a:latin typeface="Cambria" panose="02040503050406030204" pitchFamily="18" charset="0"/>
                <a:ea typeface="Cambria" panose="02040503050406030204" pitchFamily="18" charset="0"/>
              </a:rPr>
              <a:t> 4, </a:t>
            </a:r>
            <a:r>
              <a:rPr lang="en-GB" sz="3200" dirty="0" err="1">
                <a:solidFill>
                  <a:srgbClr val="F47670"/>
                </a:solidFill>
                <a:latin typeface="Cambria" panose="02040503050406030204" pitchFamily="18" charset="0"/>
                <a:ea typeface="Cambria" panose="02040503050406030204" pitchFamily="18" charset="0"/>
              </a:rPr>
              <a:t>mỗi</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nhóm</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chọn</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một</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đồ</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vật</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và</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cùng</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nhau</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quan</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sát</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theo</a:t>
            </a:r>
            <a:r>
              <a:rPr lang="en-GB" sz="3200" dirty="0">
                <a:solidFill>
                  <a:srgbClr val="F47670"/>
                </a:solidFill>
                <a:latin typeface="Cambria" panose="02040503050406030204" pitchFamily="18" charset="0"/>
                <a:ea typeface="Cambria" panose="02040503050406030204" pitchFamily="18" charset="0"/>
              </a:rPr>
              <a:t> </a:t>
            </a:r>
            <a:r>
              <a:rPr lang="en-GB" sz="3200" dirty="0" err="1">
                <a:solidFill>
                  <a:srgbClr val="F47670"/>
                </a:solidFill>
                <a:latin typeface="Cambria" panose="02040503050406030204" pitchFamily="18" charset="0"/>
                <a:ea typeface="Cambria" panose="02040503050406030204" pitchFamily="18" charset="0"/>
              </a:rPr>
              <a:t>gợi</a:t>
            </a:r>
            <a:r>
              <a:rPr lang="en-GB" sz="3200" dirty="0">
                <a:solidFill>
                  <a:srgbClr val="F47670"/>
                </a:solidFill>
                <a:latin typeface="Cambria" panose="02040503050406030204" pitchFamily="18" charset="0"/>
                <a:ea typeface="Cambria" panose="02040503050406030204" pitchFamily="18" charset="0"/>
              </a:rPr>
              <a:t> ý </a:t>
            </a:r>
            <a:r>
              <a:rPr lang="en-GB" sz="3200" dirty="0" err="1">
                <a:solidFill>
                  <a:srgbClr val="F47670"/>
                </a:solidFill>
                <a:latin typeface="Cambria" panose="02040503050406030204" pitchFamily="18" charset="0"/>
                <a:ea typeface="Cambria" panose="02040503050406030204" pitchFamily="18" charset="0"/>
              </a:rPr>
              <a:t>sau</a:t>
            </a:r>
            <a:r>
              <a:rPr lang="en-GB" sz="3200" dirty="0">
                <a:solidFill>
                  <a:srgbClr val="F47670"/>
                </a:solidFill>
                <a:latin typeface="Cambria" panose="02040503050406030204" pitchFamily="18" charset="0"/>
                <a:ea typeface="Cambria" panose="02040503050406030204" pitchFamily="18" charset="0"/>
              </a:rPr>
              <a:t>:</a:t>
            </a:r>
            <a:endParaRPr lang="vi-VN" sz="3200" i="0" dirty="0">
              <a:solidFill>
                <a:srgbClr val="F47670"/>
              </a:solidFill>
              <a:effectLst/>
              <a:latin typeface="Cambria" panose="02040503050406030204" pitchFamily="18" charset="0"/>
              <a:ea typeface="Cambria" panose="02040503050406030204" pitchFamily="18" charset="0"/>
            </a:endParaRPr>
          </a:p>
        </p:txBody>
      </p:sp>
      <p:sp>
        <p:nvSpPr>
          <p:cNvPr id="9" name="Rectangle 8"/>
          <p:cNvSpPr/>
          <p:nvPr/>
        </p:nvSpPr>
        <p:spPr>
          <a:xfrm>
            <a:off x="704581" y="1353580"/>
            <a:ext cx="10997562" cy="954107"/>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1</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trưởng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điều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hành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tổng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thể</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chi </a:t>
            </a:r>
            <a:r>
              <a:rPr lang="en-GB" sz="2800" dirty="0" err="1">
                <a:solidFill>
                  <a:srgbClr val="4472C4">
                    <a:lumMod val="75000"/>
                  </a:srgbClr>
                </a:solidFill>
                <a:latin typeface="Cambria" panose="02040503050406030204" pitchFamily="18" charset="0"/>
                <a:ea typeface="Cambria" panose="02040503050406030204" pitchFamily="18" charset="0"/>
              </a:rPr>
              <a:t>tiết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bộ</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phận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endParaRPr lang="vi-VN" sz="2800" dirty="0">
              <a:solidFill>
                <a:srgbClr val="4472C4">
                  <a:lumMod val="75000"/>
                </a:srgbClr>
              </a:solidFill>
              <a:latin typeface="Cambria" panose="02040503050406030204" pitchFamily="18" charset="0"/>
              <a:ea typeface="Cambria" panose="02040503050406030204" pitchFamily="18" charset="0"/>
            </a:endParaRPr>
          </a:p>
        </p:txBody>
      </p:sp>
      <p:sp>
        <p:nvSpPr>
          <p:cNvPr id="22" name="Rectangle 21"/>
          <p:cNvSpPr/>
          <p:nvPr/>
        </p:nvSpPr>
        <p:spPr>
          <a:xfrm>
            <a:off x="704581" y="2384505"/>
            <a:ext cx="10997562" cy="523220"/>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2</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cá</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nhân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ghi</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chép</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những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gì</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mình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được</a:t>
            </a:r>
            <a:r>
              <a:rPr lang="en-GB" sz="2800" dirty="0">
                <a:solidFill>
                  <a:srgbClr val="4472C4">
                    <a:lumMod val="75000"/>
                  </a:srgbClr>
                </a:solidFill>
                <a:latin typeface="Cambria" panose="02040503050406030204" pitchFamily="18" charset="0"/>
                <a:ea typeface="Cambria" panose="02040503050406030204" pitchFamily="18" charset="0"/>
              </a:rPr>
              <a:t>.</a:t>
            </a:r>
            <a:endParaRPr lang="vi-VN" sz="2800" dirty="0">
              <a:solidFill>
                <a:srgbClr val="4472C4">
                  <a:lumMod val="75000"/>
                </a:srgbClr>
              </a:solidFill>
              <a:latin typeface="Cambria" panose="02040503050406030204" pitchFamily="18" charset="0"/>
              <a:ea typeface="Cambria" panose="02040503050406030204" pitchFamily="18" charset="0"/>
            </a:endParaRPr>
          </a:p>
        </p:txBody>
      </p:sp>
      <p:sp>
        <p:nvSpPr>
          <p:cNvPr id="23" name="Rectangle 22"/>
          <p:cNvSpPr/>
          <p:nvPr/>
        </p:nvSpPr>
        <p:spPr>
          <a:xfrm>
            <a:off x="704581" y="2984543"/>
            <a:ext cx="10997562" cy="3108543"/>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3</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trưởng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tổ</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chức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cho</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các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bạn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nêu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p>
          <a:p>
            <a:pPr lvl="0" indent="358775" algn="just"/>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về</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màu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sắc</a:t>
            </a:r>
            <a:endParaRPr lang="en-GB" sz="2800" dirty="0">
              <a:solidFill>
                <a:srgbClr val="4472C4">
                  <a:lumMod val="75000"/>
                </a:srgbClr>
              </a:solidFill>
              <a:latin typeface="Cambria" panose="02040503050406030204" pitchFamily="18" charset="0"/>
              <a:ea typeface="Cambria" panose="02040503050406030204" pitchFamily="18" charset="0"/>
            </a:endParaRPr>
          </a:p>
          <a:p>
            <a:pPr lvl="0" indent="358775" algn="just"/>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về</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hình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dáng</a:t>
            </a:r>
            <a:endParaRPr lang="en-GB" sz="2800" dirty="0">
              <a:solidFill>
                <a:srgbClr val="4472C4">
                  <a:lumMod val="75000"/>
                </a:srgbClr>
              </a:solidFill>
              <a:latin typeface="Cambria" panose="02040503050406030204" pitchFamily="18" charset="0"/>
              <a:ea typeface="Cambria" panose="02040503050406030204" pitchFamily="18" charset="0"/>
            </a:endParaRPr>
          </a:p>
          <a:p>
            <a:pPr lvl="0" indent="358775" algn="just"/>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về</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hoạt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động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công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dụng</a:t>
            </a:r>
            <a:endParaRPr lang="en-GB" sz="2800" dirty="0">
              <a:solidFill>
                <a:srgbClr val="4472C4">
                  <a:lumMod val="75000"/>
                </a:srgbClr>
              </a:solidFill>
              <a:latin typeface="Cambria" panose="02040503050406030204" pitchFamily="18" charset="0"/>
              <a:ea typeface="Cambria" panose="02040503050406030204" pitchFamily="18" charset="0"/>
            </a:endParaRPr>
          </a:p>
          <a:p>
            <a:pPr lvl="0" algn="just"/>
            <a:r>
              <a:rPr lang="en-GB" sz="2800" b="1" i="1" u="sng" dirty="0" err="1">
                <a:solidFill>
                  <a:srgbClr val="4472C4">
                    <a:lumMod val="75000"/>
                  </a:srgbClr>
                </a:solidFill>
                <a:latin typeface="Cambria" panose="02040503050406030204" pitchFamily="18" charset="0"/>
                <a:ea typeface="Cambria" panose="02040503050406030204" pitchFamily="18" charset="0"/>
              </a:rPr>
              <a:t>Lưu</a:t>
            </a:r>
            <a:r>
              <a:rPr lang="en-GB" sz="2800" b="1" i="1" u="sng" dirty="0">
                <a:solidFill>
                  <a:srgbClr val="4472C4">
                    <a:lumMod val="75000"/>
                  </a:srgbClr>
                </a:solidFill>
                <a:latin typeface="Cambria" panose="02040503050406030204" pitchFamily="18" charset="0"/>
                <a:ea typeface="Cambria" panose="02040503050406030204" pitchFamily="18" charset="0"/>
              </a:rPr>
              <a:t> ý</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Những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về</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màu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sắc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hình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dáng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kích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thước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hoạt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động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công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dụng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phải</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gắn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với</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bộ</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phận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a:t>
            </a:r>
            <a:endParaRPr lang="vi-VN" sz="2800" dirty="0">
              <a:solidFill>
                <a:srgbClr val="4472C4">
                  <a:lumMod val="75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2995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rgbClr val="F4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mbria" panose="02040503050406030204" pitchFamily="18" charset="0"/>
                <a:ea typeface="Cambria" panose="02040503050406030204" pitchFamily="18" charset="0"/>
              </a:rPr>
              <a:t>Chia </a:t>
            </a:r>
            <a:r>
              <a:rPr lang="en-GB" sz="3200" b="1" dirty="0" err="1">
                <a:solidFill>
                  <a:schemeClr val="tx1"/>
                </a:solidFill>
                <a:latin typeface="Cambria" panose="02040503050406030204" pitchFamily="18" charset="0"/>
                <a:ea typeface="Cambria" panose="02040503050406030204" pitchFamily="18" charset="0"/>
              </a:rPr>
              <a:t>sẻ</a:t>
            </a:r>
            <a:r>
              <a:rPr lang="en-GB" sz="3200" b="1" dirty="0">
                <a:solidFill>
                  <a:schemeClr val="tx1"/>
                </a:solidFill>
                <a:latin typeface="Cambria" panose="02040503050406030204" pitchFamily="18" charset="0"/>
                <a:ea typeface="Cambria" panose="02040503050406030204" pitchFamily="18" charset="0"/>
              </a:rPr>
              <a:t> </a:t>
            </a:r>
            <a:r>
              <a:rPr lang="en-GB" sz="3200" b="1" dirty="0" err="1">
                <a:solidFill>
                  <a:schemeClr val="tx1"/>
                </a:solidFill>
                <a:latin typeface="Cambria" panose="02040503050406030204" pitchFamily="18" charset="0"/>
                <a:ea typeface="Cambria" panose="02040503050406030204" pitchFamily="18" charset="0"/>
              </a:rPr>
              <a:t>trước</a:t>
            </a:r>
            <a:r>
              <a:rPr lang="en-GB" sz="3200" b="1" dirty="0">
                <a:solidFill>
                  <a:schemeClr val="tx1"/>
                </a:solidFill>
                <a:latin typeface="Cambria" panose="02040503050406030204" pitchFamily="18" charset="0"/>
                <a:ea typeface="Cambria" panose="02040503050406030204" pitchFamily="18" charset="0"/>
              </a:rPr>
              <a:t> </a:t>
            </a:r>
            <a:r>
              <a:rPr lang="en-GB" sz="3200" b="1" dirty="0" err="1">
                <a:solidFill>
                  <a:schemeClr val="tx1"/>
                </a:solidFill>
                <a:latin typeface="Cambria" panose="02040503050406030204" pitchFamily="18" charset="0"/>
                <a:ea typeface="Cambria" panose="02040503050406030204" pitchFamily="18" charset="0"/>
              </a:rPr>
              <a:t>lớp</a:t>
            </a:r>
            <a:endParaRPr lang="en-GB" sz="3200" b="1" dirty="0">
              <a:solidFill>
                <a:schemeClr val="tx1"/>
              </a:solidFill>
              <a:latin typeface="Cambria" panose="02040503050406030204" pitchFamily="18" charset="0"/>
              <a:ea typeface="Cambria" panose="020405030504060302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57178684"/>
              </p:ext>
            </p:extLst>
          </p:nvPr>
        </p:nvGraphicFramePr>
        <p:xfrm>
          <a:off x="519529" y="896822"/>
          <a:ext cx="10962504" cy="5301342"/>
        </p:xfrm>
        <a:graphic>
          <a:graphicData uri="http://schemas.openxmlformats.org/drawingml/2006/table">
            <a:tbl>
              <a:tblPr>
                <a:tableStyleId>{9DCAF9ED-07DC-4A11-8D7F-57B35C25682E}</a:tableStyleId>
              </a:tblPr>
              <a:tblGrid>
                <a:gridCol w="2740626">
                  <a:extLst>
                    <a:ext uri="{9D8B030D-6E8A-4147-A177-3AD203B41FA5}">
                      <a16:colId xmlns:a16="http://schemas.microsoft.com/office/drawing/2014/main" val="3949402090"/>
                    </a:ext>
                  </a:extLst>
                </a:gridCol>
                <a:gridCol w="2509274">
                  <a:extLst>
                    <a:ext uri="{9D8B030D-6E8A-4147-A177-3AD203B41FA5}">
                      <a16:colId xmlns:a16="http://schemas.microsoft.com/office/drawing/2014/main" val="2884251400"/>
                    </a:ext>
                  </a:extLst>
                </a:gridCol>
                <a:gridCol w="2971978">
                  <a:extLst>
                    <a:ext uri="{9D8B030D-6E8A-4147-A177-3AD203B41FA5}">
                      <a16:colId xmlns:a16="http://schemas.microsoft.com/office/drawing/2014/main" val="3021232460"/>
                    </a:ext>
                  </a:extLst>
                </a:gridCol>
                <a:gridCol w="2740626">
                  <a:extLst>
                    <a:ext uri="{9D8B030D-6E8A-4147-A177-3AD203B41FA5}">
                      <a16:colId xmlns:a16="http://schemas.microsoft.com/office/drawing/2014/main" val="1083363770"/>
                    </a:ext>
                  </a:extLst>
                </a:gridCol>
              </a:tblGrid>
              <a:tr h="580660">
                <a:tc>
                  <a:txBody>
                    <a:bodyPr/>
                    <a:lstStyle/>
                    <a:p>
                      <a:pPr algn="ctr" fontAlgn="t"/>
                      <a:r>
                        <a:rPr lang="en-GB" sz="2800" b="1" dirty="0" err="1">
                          <a:effectLst/>
                          <a:latin typeface="Cambria" panose="02040503050406030204" pitchFamily="18" charset="0"/>
                          <a:ea typeface="Cambria" panose="02040503050406030204" pitchFamily="18" charset="0"/>
                        </a:rPr>
                        <a:t>Tên</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đồ</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vật</a:t>
                      </a:r>
                      <a:endParaRPr lang="en-GB" sz="2800" b="1"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solidFill>
                      <a:srgbClr val="FCD7CE"/>
                    </a:solidFill>
                  </a:tcPr>
                </a:tc>
                <a:tc>
                  <a:txBody>
                    <a:bodyPr/>
                    <a:lstStyle/>
                    <a:p>
                      <a:pPr algn="ctr" fontAlgn="t"/>
                      <a:r>
                        <a:rPr lang="en-GB" sz="2800" b="1" dirty="0" err="1">
                          <a:effectLst/>
                          <a:latin typeface="Cambria" panose="02040503050406030204" pitchFamily="18" charset="0"/>
                          <a:ea typeface="Cambria" panose="02040503050406030204" pitchFamily="18" charset="0"/>
                        </a:rPr>
                        <a:t>Đặc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điểm</a:t>
                      </a:r>
                      <a:endParaRPr lang="en-GB" sz="2800" b="1" dirty="0">
                        <a:effectLst/>
                        <a:latin typeface="Cambria" panose="02040503050406030204" pitchFamily="18" charset="0"/>
                        <a:ea typeface="Cambria" panose="02040503050406030204" pitchFamily="18" charset="0"/>
                      </a:endParaRPr>
                    </a:p>
                    <a:p>
                      <a:pPr algn="ctr" fontAlgn="t"/>
                      <a:r>
                        <a:rPr lang="en-GB" sz="2800" b="1" dirty="0" err="1">
                          <a:effectLst/>
                          <a:latin typeface="Cambria" panose="02040503050406030204" pitchFamily="18" charset="0"/>
                          <a:ea typeface="Cambria" panose="02040503050406030204" pitchFamily="18" charset="0"/>
                        </a:rPr>
                        <a:t>về</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màu</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sắc</a:t>
                      </a:r>
                      <a:endParaRPr lang="en-GB" sz="2800" b="1"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solidFill>
                      <a:srgbClr val="FCD7CE"/>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hình dạng, kích thước</a:t>
                      </a: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solidFill>
                      <a:srgbClr val="FCD7CE"/>
                    </a:solidFill>
                  </a:tcPr>
                </a:tc>
                <a:tc>
                  <a:txBody>
                    <a:bodyPr/>
                    <a:lstStyle/>
                    <a:p>
                      <a:pPr algn="ctr" fontAlgn="t"/>
                      <a:r>
                        <a:rPr lang="en-GB" sz="2800" b="1" dirty="0" err="1">
                          <a:effectLst/>
                          <a:latin typeface="Cambria" panose="02040503050406030204" pitchFamily="18" charset="0"/>
                          <a:ea typeface="Cambria" panose="02040503050406030204" pitchFamily="18" charset="0"/>
                        </a:rPr>
                        <a:t>Đặc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điểm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về</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hoạt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động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công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dụng</a:t>
                      </a:r>
                      <a:endParaRPr lang="en-GB" sz="2800" b="1"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solidFill>
                      <a:srgbClr val="FCD7CE"/>
                    </a:solidFill>
                  </a:tcPr>
                </a:tc>
                <a:extLst>
                  <a:ext uri="{0D108BD9-81ED-4DB2-BD59-A6C34878D82A}">
                    <a16:rowId xmlns:a16="http://schemas.microsoft.com/office/drawing/2014/main" val="206004433"/>
                  </a:ext>
                </a:extLst>
              </a:tr>
              <a:tr h="927611">
                <a:tc>
                  <a:txBody>
                    <a:bodyPr/>
                    <a:lstStyle/>
                    <a:p>
                      <a:pPr algn="ctr" fontAlgn="t"/>
                      <a:r>
                        <a:rPr lang="en-GB" sz="2800" dirty="0" err="1">
                          <a:effectLst/>
                          <a:latin typeface="Cambria" panose="02040503050406030204" pitchFamily="18" charset="0"/>
                          <a:ea typeface="Cambria" panose="02040503050406030204" pitchFamily="18" charset="0"/>
                        </a:rPr>
                        <a:t>Xe</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đạp</a:t>
                      </a:r>
                      <a:endParaRPr lang="en-GB"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2800" dirty="0" err="1">
                          <a:effectLst/>
                          <a:latin typeface="Cambria" panose="02040503050406030204" pitchFamily="18" charset="0"/>
                          <a:ea typeface="Cambria" panose="02040503050406030204" pitchFamily="18" charset="0"/>
                        </a:rPr>
                        <a:t>Xanh</a:t>
                      </a:r>
                      <a:r>
                        <a:rPr lang="en-GB" sz="2800" dirty="0">
                          <a:effectLst/>
                          <a:latin typeface="Cambria" panose="02040503050406030204" pitchFamily="18" charset="0"/>
                          <a:ea typeface="Cambria" panose="02040503050406030204" pitchFamily="18" charset="0"/>
                        </a:rPr>
                        <a:t> da </a:t>
                      </a:r>
                      <a:r>
                        <a:rPr lang="en-GB" sz="2800" dirty="0" err="1">
                          <a:effectLst/>
                          <a:latin typeface="Cambria" panose="02040503050406030204" pitchFamily="18" charset="0"/>
                          <a:ea typeface="Cambria" panose="02040503050406030204" pitchFamily="18" charset="0"/>
                        </a:rPr>
                        <a:t>trời</a:t>
                      </a:r>
                      <a:endParaRPr lang="en-GB"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0" algn="just" fontAlgn="t"/>
                      <a:r>
                        <a:rPr lang="vi-VN" sz="2800" dirty="0">
                          <a:effectLst/>
                          <a:latin typeface="Cambria" panose="02040503050406030204" pitchFamily="18" charset="0"/>
                          <a:ea typeface="Cambria" panose="02040503050406030204" pitchFamily="18" charset="0"/>
                        </a:rPr>
                        <a:t>Cao ngang người, gồm tay lái, yên xe, bàn đạp, giỏ xe, bánh xe</a:t>
                      </a:r>
                      <a:endParaRPr lang="vi-VN"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0" algn="l" fontAlgn="t"/>
                      <a:r>
                        <a:rPr lang="vi-VN" sz="2800" dirty="0">
                          <a:effectLst/>
                          <a:latin typeface="Cambria" panose="02040503050406030204" pitchFamily="18" charset="0"/>
                          <a:ea typeface="Cambria" panose="02040503050406030204" pitchFamily="18" charset="0"/>
                        </a:rPr>
                        <a:t>Giúp em di chuyển nhanh chóng hơn</a:t>
                      </a:r>
                      <a:endParaRPr lang="vi-VN"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5038011"/>
                  </a:ext>
                </a:extLst>
              </a:tr>
              <a:tr h="927611">
                <a:tc>
                  <a:txBody>
                    <a:bodyPr/>
                    <a:lstStyle/>
                    <a:p>
                      <a:pPr algn="ctr" fontAlgn="t"/>
                      <a:r>
                        <a:rPr lang="en-GB" sz="2800">
                          <a:effectLst/>
                          <a:latin typeface="Cambria" panose="02040503050406030204" pitchFamily="18" charset="0"/>
                          <a:ea typeface="Cambria" panose="02040503050406030204" pitchFamily="18" charset="0"/>
                        </a:rPr>
                        <a:t>Đồng hồ</a:t>
                      </a:r>
                      <a:endParaRPr lang="en-GB" sz="2800" b="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pt-BR" sz="2800" dirty="0">
                          <a:effectLst/>
                          <a:latin typeface="Cambria" panose="02040503050406030204" pitchFamily="18" charset="0"/>
                          <a:ea typeface="Cambria" panose="02040503050406030204" pitchFamily="18" charset="0"/>
                        </a:rPr>
                        <a:t>Xanh lá cây, vàng, đỏ</a:t>
                      </a:r>
                      <a:endParaRPr lang="pt-BR"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0" algn="l" fontAlgn="t"/>
                      <a:r>
                        <a:rPr lang="en-GB" sz="2800" dirty="0" err="1">
                          <a:effectLst/>
                          <a:latin typeface="Cambria" panose="02040503050406030204" pitchFamily="18" charset="0"/>
                          <a:ea typeface="Cambria" panose="02040503050406030204" pitchFamily="18" charset="0"/>
                        </a:rPr>
                        <a:t>Hình</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tròn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phía</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trên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có</a:t>
                      </a:r>
                      <a:r>
                        <a:rPr lang="en-GB" sz="2800" dirty="0">
                          <a:effectLst/>
                          <a:latin typeface="Cambria" panose="02040503050406030204" pitchFamily="18" charset="0"/>
                          <a:ea typeface="Cambria" panose="02040503050406030204" pitchFamily="18" charset="0"/>
                        </a:rPr>
                        <a:t> 2 </a:t>
                      </a:r>
                      <a:r>
                        <a:rPr lang="en-GB" sz="2800" dirty="0" err="1">
                          <a:effectLst/>
                          <a:latin typeface="Cambria" panose="02040503050406030204" pitchFamily="18" charset="0"/>
                          <a:ea typeface="Cambria" panose="02040503050406030204" pitchFamily="18" charset="0"/>
                        </a:rPr>
                        <a:t>chiếc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chuông</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có</a:t>
                      </a:r>
                      <a:r>
                        <a:rPr lang="en-GB" sz="2800" dirty="0">
                          <a:effectLst/>
                          <a:latin typeface="Cambria" panose="02040503050406030204" pitchFamily="18" charset="0"/>
                          <a:ea typeface="Cambria" panose="02040503050406030204" pitchFamily="18" charset="0"/>
                        </a:rPr>
                        <a:t> 2 </a:t>
                      </a:r>
                      <a:r>
                        <a:rPr lang="en-GB" sz="2800" dirty="0" err="1">
                          <a:effectLst/>
                          <a:latin typeface="Cambria" panose="02040503050406030204" pitchFamily="18" charset="0"/>
                          <a:ea typeface="Cambria" panose="02040503050406030204" pitchFamily="18" charset="0"/>
                        </a:rPr>
                        <a:t>chiếc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chân</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nhỏ</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có</a:t>
                      </a:r>
                      <a:r>
                        <a:rPr lang="en-GB" sz="2800" dirty="0">
                          <a:effectLst/>
                          <a:latin typeface="Cambria" panose="02040503050406030204" pitchFamily="18" charset="0"/>
                          <a:ea typeface="Cambria" panose="02040503050406030204" pitchFamily="18" charset="0"/>
                        </a:rPr>
                        <a:t> 3 </a:t>
                      </a:r>
                      <a:r>
                        <a:rPr lang="en-GB" sz="2800" dirty="0" err="1">
                          <a:effectLst/>
                          <a:latin typeface="Cambria" panose="02040503050406030204" pitchFamily="18" charset="0"/>
                          <a:ea typeface="Cambria" panose="02040503050406030204" pitchFamily="18" charset="0"/>
                        </a:rPr>
                        <a:t>chiếc</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kim</a:t>
                      </a:r>
                      <a:endParaRPr lang="en-GB"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0" fontAlgn="t"/>
                      <a:r>
                        <a:rPr lang="en-GB" sz="2800" dirty="0" err="1">
                          <a:effectLst/>
                          <a:latin typeface="Cambria" panose="02040503050406030204" pitchFamily="18" charset="0"/>
                          <a:ea typeface="Cambria" panose="02040503050406030204" pitchFamily="18" charset="0"/>
                        </a:rPr>
                        <a:t>Chỉ</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giờ</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báo</a:t>
                      </a:r>
                      <a:r>
                        <a:rPr lang="en-GB" sz="2800" dirty="0">
                          <a:effectLst/>
                          <a:latin typeface="Cambria" panose="02040503050406030204" pitchFamily="18" charset="0"/>
                          <a:ea typeface="Cambria" panose="02040503050406030204" pitchFamily="18" charset="0"/>
                        </a:rPr>
                        <a:t> </a:t>
                      </a:r>
                      <a:r>
                        <a:rPr lang="en-GB" sz="2800" dirty="0" err="1">
                          <a:effectLst/>
                          <a:latin typeface="Cambria" panose="02040503050406030204" pitchFamily="18" charset="0"/>
                          <a:ea typeface="Cambria" panose="02040503050406030204" pitchFamily="18" charset="0"/>
                        </a:rPr>
                        <a:t>thức</a:t>
                      </a:r>
                      <a:endParaRPr lang="en-GB" sz="2800" b="0" dirty="0">
                        <a:effectLst/>
                        <a:latin typeface="Cambria" panose="02040503050406030204" pitchFamily="18" charset="0"/>
                        <a:ea typeface="Cambria" panose="02040503050406030204" pitchFamily="18" charset="0"/>
                      </a:endParaRPr>
                    </a:p>
                  </a:txBody>
                  <a:tcPr marL="30117" marR="30117" marT="30117" marB="30117">
                    <a:lnL w="12700" cap="flat" cmpd="sng" algn="ctr">
                      <a:solidFill>
                        <a:srgbClr val="F47670"/>
                      </a:solidFill>
                      <a:prstDash val="solid"/>
                      <a:round/>
                      <a:headEnd type="none" w="med" len="med"/>
                      <a:tailEnd type="none" w="med" len="med"/>
                    </a:lnL>
                    <a:lnR w="12700" cap="flat" cmpd="sng" algn="ctr">
                      <a:solidFill>
                        <a:srgbClr val="F47670"/>
                      </a:solidFill>
                      <a:prstDash val="solid"/>
                      <a:round/>
                      <a:headEnd type="none" w="med" len="med"/>
                      <a:tailEnd type="none" w="med" len="med"/>
                    </a:lnR>
                    <a:lnT w="12700" cap="flat" cmpd="sng" algn="ctr">
                      <a:solidFill>
                        <a:srgbClr val="F47670"/>
                      </a:solidFill>
                      <a:prstDash val="solid"/>
                      <a:round/>
                      <a:headEnd type="none" w="med" len="med"/>
                      <a:tailEnd type="none" w="med" len="med"/>
                    </a:lnT>
                    <a:lnB w="12700" cap="flat" cmpd="sng" algn="ctr">
                      <a:solidFill>
                        <a:srgbClr val="F4767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9473977"/>
                  </a:ext>
                </a:extLst>
              </a:tr>
            </a:tbl>
          </a:graphicData>
        </a:graphic>
      </p:graphicFrame>
      <p:pic>
        <p:nvPicPr>
          <p:cNvPr id="16" name="Picture 2" descr="Ban đầu Vẽ Tay Bó Hoa Xe đạp Minh Họa Vector | Công cụ đồ họa AI Tải xuống  miễn phí - Pikbes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714" r="97429"/>
                    </a14:imgEffect>
                  </a14:imgLayer>
                </a14:imgProps>
              </a:ext>
              <a:ext uri="{28A0092B-C50C-407E-A947-70E740481C1C}">
                <a14:useLocalDpi xmlns:a14="http://schemas.microsoft.com/office/drawing/2010/main" val="0"/>
              </a:ext>
            </a:extLst>
          </a:blip>
          <a:srcRect/>
          <a:stretch>
            <a:fillRect/>
          </a:stretch>
        </p:blipFill>
        <p:spPr bwMode="auto">
          <a:xfrm>
            <a:off x="1123728" y="2471056"/>
            <a:ext cx="1484311" cy="14843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Đồng Hồ Báo Thức Đồng Hồ Xem Ltd. - đồng hồ báo thức png tải về - Miễn phí  trong suốt đồng Hồ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 b="100000" l="10000" r="90000">
                        <a14:foregroundMark x1="47778" y1="17333" x2="54889" y2="17667"/>
                        <a14:foregroundMark x1="47778" y1="16333" x2="56000" y2="17111"/>
                      </a14:backgroundRemoval>
                    </a14:imgEffect>
                  </a14:imgLayer>
                </a14:imgProps>
              </a:ext>
              <a:ext uri="{28A0092B-C50C-407E-A947-70E740481C1C}">
                <a14:useLocalDpi xmlns:a14="http://schemas.microsoft.com/office/drawing/2010/main" val="0"/>
              </a:ext>
            </a:extLst>
          </a:blip>
          <a:srcRect/>
          <a:stretch>
            <a:fillRect/>
          </a:stretch>
        </p:blipFill>
        <p:spPr bwMode="auto">
          <a:xfrm>
            <a:off x="1123728" y="4602248"/>
            <a:ext cx="1428270" cy="142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125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4768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1098</Words>
  <Application>Microsoft Office PowerPoint</Application>
  <PresentationFormat>Widescreen</PresentationFormat>
  <Paragraphs>119</Paragraphs>
  <Slides>21</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#9Slide05 Aphrodite Pro</vt:lpstr>
      <vt:lpstr>Calibri</vt:lpstr>
      <vt:lpstr>SVN-Roselina Script</vt:lpstr>
      <vt:lpstr>Cambria</vt:lpstr>
      <vt:lpstr>#9Slide07 HoneyCream</vt:lpstr>
      <vt:lpstr>Arial-Rounded</vt:lpstr>
      <vt:lpstr>Arial</vt:lpstr>
      <vt:lpstr>Calibri Light</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2022-10-09T09:21:19Z</dcterms:created>
  <dcterms:modified xsi:type="dcterms:W3CDTF">2022-11-10T16:11:31Z</dcterms:modified>
</cp:coreProperties>
</file>