
<file path=[Content_Types].xml><?xml version="1.0" encoding="utf-8"?>
<Types xmlns="http://schemas.openxmlformats.org/package/2006/content-types">
  <Default Extension="png" ContentType="image/png"/>
  <Default Extension="svg" ContentType="image/svg+xml"/>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5" r:id="rId3"/>
    <p:sldMasterId id="2147483688" r:id="rId4"/>
    <p:sldMasterId id="2147483703" r:id="rId5"/>
    <p:sldMasterId id="2147483718" r:id="rId6"/>
  </p:sldMasterIdLst>
  <p:notesMasterIdLst>
    <p:notesMasterId r:id="rId45"/>
  </p:notesMasterIdLst>
  <p:sldIdLst>
    <p:sldId id="321" r:id="rId7"/>
    <p:sldId id="436" r:id="rId8"/>
    <p:sldId id="266" r:id="rId9"/>
    <p:sldId id="268" r:id="rId10"/>
    <p:sldId id="269" r:id="rId11"/>
    <p:sldId id="275" r:id="rId12"/>
    <p:sldId id="437" r:id="rId13"/>
    <p:sldId id="328" r:id="rId14"/>
    <p:sldId id="329" r:id="rId15"/>
    <p:sldId id="438" r:id="rId16"/>
    <p:sldId id="281" r:id="rId17"/>
    <p:sldId id="282" r:id="rId18"/>
    <p:sldId id="284" r:id="rId19"/>
    <p:sldId id="278" r:id="rId20"/>
    <p:sldId id="435" r:id="rId21"/>
    <p:sldId id="439" r:id="rId22"/>
    <p:sldId id="286" r:id="rId23"/>
    <p:sldId id="336" r:id="rId24"/>
    <p:sldId id="288" r:id="rId25"/>
    <p:sldId id="335" r:id="rId26"/>
    <p:sldId id="337" r:id="rId27"/>
    <p:sldId id="293" r:id="rId28"/>
    <p:sldId id="338" r:id="rId29"/>
    <p:sldId id="300" r:id="rId30"/>
    <p:sldId id="301" r:id="rId31"/>
    <p:sldId id="303" r:id="rId32"/>
    <p:sldId id="441" r:id="rId33"/>
    <p:sldId id="442" r:id="rId34"/>
    <p:sldId id="443" r:id="rId35"/>
    <p:sldId id="309" r:id="rId36"/>
    <p:sldId id="304" r:id="rId37"/>
    <p:sldId id="264" r:id="rId38"/>
    <p:sldId id="265" r:id="rId39"/>
    <p:sldId id="322" r:id="rId40"/>
    <p:sldId id="267" r:id="rId41"/>
    <p:sldId id="283" r:id="rId42"/>
    <p:sldId id="285" r:id="rId43"/>
    <p:sldId id="308" r:id="rId44"/>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316" autoAdjust="0"/>
  </p:normalViewPr>
  <p:slideViewPr>
    <p:cSldViewPr>
      <p:cViewPr>
        <p:scale>
          <a:sx n="50" d="100"/>
          <a:sy n="50" d="100"/>
        </p:scale>
        <p:origin x="1373" y="552"/>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130B1B-B46A-4A61-A051-485DC907F36E}" type="datetimeFigureOut">
              <a:rPr lang="en-US" smtClean="0"/>
              <a:t>12/1/2024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01F36B-51F6-485A-83B9-7C989F91917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01F36B-51F6-485A-83B9-7C989F919177}" type="slidenum">
              <a:rPr lang="en-US" smtClean="0"/>
              <a:t>1</a:t>
            </a:fld>
            <a:endParaRPr lang="en-US"/>
          </a:p>
        </p:txBody>
      </p:sp>
    </p:spTree>
    <p:extLst>
      <p:ext uri="{BB962C8B-B14F-4D97-AF65-F5344CB8AC3E}">
        <p14:creationId xmlns:p14="http://schemas.microsoft.com/office/powerpoint/2010/main" val="406800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31</a:t>
            </a:fld>
            <a:endParaRPr lang="en-US"/>
          </a:p>
        </p:txBody>
      </p:sp>
    </p:spTree>
    <p:extLst>
      <p:ext uri="{BB962C8B-B14F-4D97-AF65-F5344CB8AC3E}">
        <p14:creationId xmlns:p14="http://schemas.microsoft.com/office/powerpoint/2010/main" val="733782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566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3</a:t>
            </a:fld>
            <a:endParaRPr lang="en-US"/>
          </a:p>
        </p:txBody>
      </p:sp>
    </p:spTree>
    <p:extLst>
      <p:ext uri="{BB962C8B-B14F-4D97-AF65-F5344CB8AC3E}">
        <p14:creationId xmlns:p14="http://schemas.microsoft.com/office/powerpoint/2010/main" val="336536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39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584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92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028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prstClr val="black"/>
                </a:solidFill>
              </a:rPr>
              <a:t>VD: Dế mèn phiêu lưu ký là một cuốn sách hay, nổi tiếng, cho chúng ta nhiều bài học bổ ích,..</a:t>
            </a:r>
            <a:endParaRPr lang="en-US" sz="800">
              <a:solidFill>
                <a:prstClr val="black"/>
              </a:solidFill>
              <a:latin typeface="+mn-lt"/>
            </a:endParaRPr>
          </a:p>
          <a:p>
            <a:endParaRPr lang="en-US"/>
          </a:p>
        </p:txBody>
      </p:sp>
      <p:sp>
        <p:nvSpPr>
          <p:cNvPr id="4" name="Slide Number Placeholder 3"/>
          <p:cNvSpPr>
            <a:spLocks noGrp="1"/>
          </p:cNvSpPr>
          <p:nvPr>
            <p:ph type="sldNum" sz="quarter" idx="5"/>
          </p:nvPr>
        </p:nvSpPr>
        <p:spPr/>
        <p:txBody>
          <a:bodyPr/>
          <a:lstStyle/>
          <a:p>
            <a:fld id="{0B01F36B-51F6-485A-83B9-7C989F919177}" type="slidenum">
              <a:rPr lang="en-US" smtClean="0"/>
              <a:t>22</a:t>
            </a:fld>
            <a:endParaRPr lang="en-US"/>
          </a:p>
        </p:txBody>
      </p:sp>
    </p:spTree>
    <p:extLst>
      <p:ext uri="{BB962C8B-B14F-4D97-AF65-F5344CB8AC3E}">
        <p14:creationId xmlns:p14="http://schemas.microsoft.com/office/powerpoint/2010/main" val="616302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1200" b="1" i="1">
                <a:solidFill>
                  <a:srgbClr val="002060"/>
                </a:solidFill>
                <a:latin typeface="Calibri" panose="020F0502020204030204" pitchFamily="34" charset="0"/>
                <a:ea typeface="Cambria" panose="02040503050406030204" pitchFamily="18" charset="0"/>
                <a:cs typeface="Calibri" panose="020F0502020204030204" pitchFamily="34" charset="0"/>
              </a:rPr>
              <a:t>sinh động và ngộ nghĩnh, kiêu căng, ngạo mạn, gây hậu quả tai hại, dần khôn lớn, can đảm, tốt bụng, trượng nghĩa, thế giới đại đồng, rất ấn tượng, hấp dẫn,…) </a:t>
            </a:r>
            <a:r>
              <a:rPr lang="vi-VN" sz="1200" b="1">
                <a:solidFill>
                  <a:srgbClr val="002060"/>
                </a:solidFill>
                <a:latin typeface="Calibri" panose="020F0502020204030204" pitchFamily="34" charset="0"/>
                <a:ea typeface="Cambria" panose="02040503050406030204" pitchFamily="18" charset="0"/>
                <a:cs typeface="Calibri" panose="020F0502020204030204" pitchFamily="34" charset="0"/>
              </a:rPr>
              <a:t>và những thông tin quan trọng về cuốn sách </a:t>
            </a:r>
            <a:r>
              <a:rPr lang="vi-VN" sz="1200" b="1" i="1">
                <a:solidFill>
                  <a:srgbClr val="002060"/>
                </a:solidFill>
                <a:latin typeface="Calibri" panose="020F0502020204030204" pitchFamily="34" charset="0"/>
                <a:ea typeface="Cambria" panose="02040503050406030204" pitchFamily="18" charset="0"/>
                <a:cs typeface="Calibri" panose="020F0502020204030204" pitchFamily="34" charset="0"/>
              </a:rPr>
              <a:t>(VD: 100 lần tái bản trong nước, xuất bản ở gần 40 quốc gia, được dịch sang 15 thứ tiếng, tác phẩm văn học Việt Nam được dịch ra nhiều thứ tiếng nhất tính đến nay,…). </a:t>
            </a:r>
            <a:endParaRPr lang="en-US"/>
          </a:p>
        </p:txBody>
      </p:sp>
      <p:sp>
        <p:nvSpPr>
          <p:cNvPr id="4" name="Slide Number Placeholder 3"/>
          <p:cNvSpPr>
            <a:spLocks noGrp="1"/>
          </p:cNvSpPr>
          <p:nvPr>
            <p:ph type="sldNum" sz="quarter" idx="5"/>
          </p:nvPr>
        </p:nvSpPr>
        <p:spPr/>
        <p:txBody>
          <a:bodyPr/>
          <a:lstStyle/>
          <a:p>
            <a:fld id="{0B01F36B-51F6-485A-83B9-7C989F919177}" type="slidenum">
              <a:rPr lang="en-US" smtClean="0"/>
              <a:t>26</a:t>
            </a:fld>
            <a:endParaRPr lang="en-US"/>
          </a:p>
        </p:txBody>
      </p:sp>
    </p:spTree>
    <p:extLst>
      <p:ext uri="{BB962C8B-B14F-4D97-AF65-F5344CB8AC3E}">
        <p14:creationId xmlns:p14="http://schemas.microsoft.com/office/powerpoint/2010/main" val="3481442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239139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52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677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0656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891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1270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201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0608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pic>
        <p:nvPicPr>
          <p:cNvPr id="7" name="Picture 6">
            <a:extLst>
              <a:ext uri="{FF2B5EF4-FFF2-40B4-BE49-F238E27FC236}">
                <a16:creationId xmlns:a16="http://schemas.microsoft.com/office/drawing/2014/main" id="{954FE85B-DD9E-8E34-36CC-02E935B213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01081" y="12700"/>
            <a:ext cx="1999952" cy="199995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977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1963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370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963867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98349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83373571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61838" cy="6858000"/>
          </a:xfrm>
          <a:prstGeom prst="rect">
            <a:avLst/>
          </a:prstGeom>
        </p:spPr>
      </p:pic>
    </p:spTree>
    <p:extLst>
      <p:ext uri="{BB962C8B-B14F-4D97-AF65-F5344CB8AC3E}">
        <p14:creationId xmlns:p14="http://schemas.microsoft.com/office/powerpoint/2010/main" val="577554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61838" cy="6858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469033" y="422423"/>
            <a:ext cx="11223773" cy="6013155"/>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5"/>
          </a:p>
        </p:txBody>
      </p:sp>
    </p:spTree>
    <p:extLst>
      <p:ext uri="{BB962C8B-B14F-4D97-AF65-F5344CB8AC3E}">
        <p14:creationId xmlns:p14="http://schemas.microsoft.com/office/powerpoint/2010/main" val="51959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12/1/2024</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06230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829792" y="1709739"/>
            <a:ext cx="10489585" cy="2852737"/>
          </a:xfrm>
          <a:prstGeom prst="rect">
            <a:avLst/>
          </a:prstGeo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12/1/2024</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451806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836126"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6156931"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12/1/2024</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320799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837711" y="365126"/>
            <a:ext cx="1048958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837711" y="2505075"/>
            <a:ext cx="514502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6156931" y="2505075"/>
            <a:ext cx="5170365"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12/1/2024</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48333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12/1/2024</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818225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12/1/2024</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942688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12/1/2024</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59398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12/1/2024</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118467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836127" y="1825625"/>
            <a:ext cx="10489585"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12/1/2024</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2518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8703315" y="365125"/>
            <a:ext cx="2622396"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836126" y="365125"/>
            <a:ext cx="7715166"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12/1/2024</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615964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659383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0488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4135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6242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9152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6558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6664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6282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3396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0260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794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631077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88329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72267878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326623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3578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6206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952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394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0013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185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612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7736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347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0115279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43376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332649450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125963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197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192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508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315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117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946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077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471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1181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19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2312992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6207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2860402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6.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D74DD049-637D-4F5A-9F22-2D2F3BC3A36D}"/>
              </a:ext>
            </a:extLst>
          </p:cNvPr>
          <p:cNvSpPr txBox="1"/>
          <p:nvPr userDrawn="1"/>
        </p:nvSpPr>
        <p:spPr>
          <a:xfrm>
            <a:off x="0" y="-1603767"/>
            <a:ext cx="12161838" cy="460767"/>
          </a:xfrm>
          <a:prstGeom prst="rect">
            <a:avLst/>
          </a:prstGeom>
          <a:noFill/>
        </p:spPr>
        <p:txBody>
          <a:bodyPr vert="horz" rtlCol="0">
            <a:spAutoFit/>
          </a:bodyPr>
          <a:lstStyle/>
          <a:p>
            <a:pPr algn="ctr"/>
            <a:r>
              <a:rPr lang="en-US" sz="2394">
                <a:solidFill>
                  <a:srgbClr val="CFCFCF"/>
                </a:solidFill>
              </a:rPr>
              <a:t>www.9slide.vn</a:t>
            </a:r>
          </a:p>
        </p:txBody>
      </p:sp>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12/1/2024</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48A9334-26F3-463B-8B74-5EF299E5EC17}"/>
              </a:ext>
            </a:extLst>
          </p:cNvPr>
          <p:cNvSpPr txBox="1"/>
          <p:nvPr userDrawn="1"/>
        </p:nvSpPr>
        <p:spPr>
          <a:xfrm>
            <a:off x="0" y="-1603767"/>
            <a:ext cx="12161838" cy="460767"/>
          </a:xfrm>
          <a:prstGeom prst="rect">
            <a:avLst/>
          </a:prstGeom>
          <a:noFill/>
        </p:spPr>
        <p:txBody>
          <a:bodyPr vert="horz" rtlCol="0">
            <a:spAutoFit/>
          </a:bodyPr>
          <a:lstStyle/>
          <a:p>
            <a:pPr algn="ctr"/>
            <a:r>
              <a:rPr lang="en-US" sz="2394">
                <a:solidFill>
                  <a:srgbClr val="CFCFCF"/>
                </a:solidFill>
              </a:rPr>
              <a:t>www.9slide.vn</a:t>
            </a:r>
          </a:p>
        </p:txBody>
      </p:sp>
      <p:pic>
        <p:nvPicPr>
          <p:cNvPr id="3" name="Picture 2">
            <a:extLst>
              <a:ext uri="{FF2B5EF4-FFF2-40B4-BE49-F238E27FC236}">
                <a16:creationId xmlns:a16="http://schemas.microsoft.com/office/drawing/2014/main" id="{07D1C9F9-C114-C9F4-AD87-E5FDE4B5731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301081" y="12700"/>
            <a:ext cx="1999952" cy="1999952"/>
          </a:xfrm>
          <a:prstGeom prst="rect">
            <a:avLst/>
          </a:prstGeom>
        </p:spPr>
      </p:pic>
    </p:spTree>
    <p:extLst>
      <p:ext uri="{BB962C8B-B14F-4D97-AF65-F5344CB8AC3E}">
        <p14:creationId xmlns:p14="http://schemas.microsoft.com/office/powerpoint/2010/main" val="4055662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3ED4E02-7C96-4A32-9749-A46E70855451}"/>
              </a:ext>
            </a:extLst>
          </p:cNvPr>
          <p:cNvSpPr txBox="1"/>
          <p:nvPr userDrawn="1"/>
        </p:nvSpPr>
        <p:spPr>
          <a:xfrm>
            <a:off x="0" y="-1603767"/>
            <a:ext cx="12161838" cy="460767"/>
          </a:xfrm>
          <a:prstGeom prst="rect">
            <a:avLst/>
          </a:prstGeom>
          <a:noFill/>
        </p:spPr>
        <p:txBody>
          <a:bodyPr vert="horz" rtlCol="0">
            <a:spAutoFit/>
          </a:bodyPr>
          <a:lstStyle/>
          <a:p>
            <a:pPr algn="ctr"/>
            <a:r>
              <a:rPr lang="en-US" sz="2394">
                <a:solidFill>
                  <a:srgbClr val="CFCFCF"/>
                </a:solidFill>
              </a:rPr>
              <a:t>www.9slide.vn</a:t>
            </a:r>
          </a:p>
        </p:txBody>
      </p:sp>
    </p:spTree>
    <p:extLst>
      <p:ext uri="{BB962C8B-B14F-4D97-AF65-F5344CB8AC3E}">
        <p14:creationId xmlns:p14="http://schemas.microsoft.com/office/powerpoint/2010/main" val="148114706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33687B-0D58-480B-8246-F2E4CA46BDB4}"/>
              </a:ext>
            </a:extLst>
          </p:cNvPr>
          <p:cNvSpPr txBox="1"/>
          <p:nvPr userDrawn="1"/>
        </p:nvSpPr>
        <p:spPr>
          <a:xfrm>
            <a:off x="0" y="-1603767"/>
            <a:ext cx="12161838" cy="460767"/>
          </a:xfrm>
          <a:prstGeom prst="rect">
            <a:avLst/>
          </a:prstGeom>
          <a:noFill/>
        </p:spPr>
        <p:txBody>
          <a:bodyPr vert="horz" rtlCol="0">
            <a:spAutoFit/>
          </a:bodyPr>
          <a:lstStyle/>
          <a:p>
            <a:pPr algn="ctr"/>
            <a:r>
              <a:rPr lang="en-US" sz="2394">
                <a:solidFill>
                  <a:srgbClr val="CFCFCF"/>
                </a:solidFill>
              </a:rPr>
              <a:t>www.9slide.vn</a:t>
            </a:r>
          </a:p>
        </p:txBody>
      </p:sp>
    </p:spTree>
    <p:extLst>
      <p:ext uri="{BB962C8B-B14F-4D97-AF65-F5344CB8AC3E}">
        <p14:creationId xmlns:p14="http://schemas.microsoft.com/office/powerpoint/2010/main" val="416333568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37EA434-F63C-40E0-9700-5580580E3429}"/>
              </a:ext>
            </a:extLst>
          </p:cNvPr>
          <p:cNvSpPr txBox="1"/>
          <p:nvPr userDrawn="1"/>
        </p:nvSpPr>
        <p:spPr>
          <a:xfrm>
            <a:off x="0" y="-1603767"/>
            <a:ext cx="12161838" cy="460767"/>
          </a:xfrm>
          <a:prstGeom prst="rect">
            <a:avLst/>
          </a:prstGeom>
          <a:noFill/>
        </p:spPr>
        <p:txBody>
          <a:bodyPr vert="horz" rtlCol="0">
            <a:spAutoFit/>
          </a:bodyPr>
          <a:lstStyle/>
          <a:p>
            <a:pPr algn="ctr"/>
            <a:r>
              <a:rPr lang="en-US" sz="2394">
                <a:solidFill>
                  <a:srgbClr val="CFCFCF"/>
                </a:solidFill>
              </a:rPr>
              <a:t>www.9slide.vn</a:t>
            </a:r>
          </a:p>
        </p:txBody>
      </p:sp>
    </p:spTree>
    <p:extLst>
      <p:ext uri="{BB962C8B-B14F-4D97-AF65-F5344CB8AC3E}">
        <p14:creationId xmlns:p14="http://schemas.microsoft.com/office/powerpoint/2010/main" val="128306688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92553A1-1352-41DC-9B00-C4CEB9C6240E}"/>
              </a:ext>
            </a:extLst>
          </p:cNvPr>
          <p:cNvSpPr txBox="1"/>
          <p:nvPr userDrawn="1"/>
        </p:nvSpPr>
        <p:spPr>
          <a:xfrm>
            <a:off x="0" y="-1603767"/>
            <a:ext cx="12161838" cy="460767"/>
          </a:xfrm>
          <a:prstGeom prst="rect">
            <a:avLst/>
          </a:prstGeom>
          <a:noFill/>
        </p:spPr>
        <p:txBody>
          <a:bodyPr vert="horz" rtlCol="0">
            <a:spAutoFit/>
          </a:bodyPr>
          <a:lstStyle/>
          <a:p>
            <a:pPr algn="ctr"/>
            <a:r>
              <a:rPr lang="en-US" sz="2394">
                <a:solidFill>
                  <a:srgbClr val="CFCFCF"/>
                </a:solidFill>
              </a:rPr>
              <a:t>www.9slide.vn</a:t>
            </a:r>
          </a:p>
        </p:txBody>
      </p:sp>
    </p:spTree>
    <p:extLst>
      <p:ext uri="{BB962C8B-B14F-4D97-AF65-F5344CB8AC3E}">
        <p14:creationId xmlns:p14="http://schemas.microsoft.com/office/powerpoint/2010/main" val="271441728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12.png"/><Relationship Id="rId4" Type="http://schemas.openxmlformats.org/officeDocument/2006/relationships/image" Target="../media/image8.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7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g"/><Relationship Id="rId7" Type="http://schemas.microsoft.com/office/2007/relationships/hdphoto" Target="../media/hdphoto9.wdp"/><Relationship Id="rId2" Type="http://schemas.openxmlformats.org/officeDocument/2006/relationships/audio" Target="../media/audio1.wav"/><Relationship Id="rId1" Type="http://schemas.openxmlformats.org/officeDocument/2006/relationships/slideLayout" Target="../slideLayouts/slideLayout7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1.jp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77.xml"/><Relationship Id="rId6" Type="http://schemas.openxmlformats.org/officeDocument/2006/relationships/image" Target="../media/image36.png"/><Relationship Id="rId5" Type="http://schemas.microsoft.com/office/2007/relationships/hdphoto" Target="../media/hdphoto9.wdp"/><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6.wdp"/><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image" Target="../media/image23.png"/><Relationship Id="rId2" Type="http://schemas.openxmlformats.org/officeDocument/2006/relationships/image" Target="../media/image7.jpg"/><Relationship Id="rId16" Type="http://schemas.openxmlformats.org/officeDocument/2006/relationships/image" Target="../media/image37.png"/><Relationship Id="rId1" Type="http://schemas.openxmlformats.org/officeDocument/2006/relationships/slideLayout" Target="../slideLayouts/slideLayout77.xml"/><Relationship Id="rId6" Type="http://schemas.openxmlformats.org/officeDocument/2006/relationships/image" Target="../media/image20.png"/><Relationship Id="rId11" Type="http://schemas.microsoft.com/office/2007/relationships/hdphoto" Target="../media/hdphoto5.wdp"/><Relationship Id="rId5" Type="http://schemas.openxmlformats.org/officeDocument/2006/relationships/image" Target="../media/image19.png"/><Relationship Id="rId15" Type="http://schemas.openxmlformats.org/officeDocument/2006/relationships/image" Target="../media/image36.png"/><Relationship Id="rId10" Type="http://schemas.openxmlformats.org/officeDocument/2006/relationships/image" Target="../media/image22.png"/><Relationship Id="rId4" Type="http://schemas.openxmlformats.org/officeDocument/2006/relationships/image" Target="../media/image9.svg"/><Relationship Id="rId9" Type="http://schemas.microsoft.com/office/2007/relationships/hdphoto" Target="../media/hdphoto4.wdp"/><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72.xml"/><Relationship Id="rId5" Type="http://schemas.openxmlformats.org/officeDocument/2006/relationships/image" Target="../media/image40.pn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40.pn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77.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77.xml"/><Relationship Id="rId6" Type="http://schemas.openxmlformats.org/officeDocument/2006/relationships/image" Target="../media/image47.png"/><Relationship Id="rId5" Type="http://schemas.microsoft.com/office/2007/relationships/hdphoto" Target="../media/hdphoto10.wdp"/><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jpg"/><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58.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2.jpg"/><Relationship Id="rId1" Type="http://schemas.openxmlformats.org/officeDocument/2006/relationships/slideLayout" Target="../slideLayouts/slideLayout72.xml"/><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2.jpg"/><Relationship Id="rId1" Type="http://schemas.openxmlformats.org/officeDocument/2006/relationships/slideLayout" Target="../slideLayouts/slideLayout72.xml"/><Relationship Id="rId5" Type="http://schemas.openxmlformats.org/officeDocument/2006/relationships/image" Target="../media/image51.png"/><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7.xml"/><Relationship Id="rId5" Type="http://schemas.openxmlformats.org/officeDocument/2006/relationships/image" Target="../media/image44.png"/><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5.png"/><Relationship Id="rId1" Type="http://schemas.openxmlformats.org/officeDocument/2006/relationships/slideLayout" Target="../slideLayouts/slideLayout77.xml"/><Relationship Id="rId6" Type="http://schemas.openxmlformats.org/officeDocument/2006/relationships/image" Target="../media/image52.png"/><Relationship Id="rId5" Type="http://schemas.microsoft.com/office/2007/relationships/hdphoto" Target="../media/hdphoto10.wdp"/><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6.png"/><Relationship Id="rId1" Type="http://schemas.openxmlformats.org/officeDocument/2006/relationships/slideLayout" Target="../slideLayouts/slideLayout7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6.png"/><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image" Target="../media/image53.png"/><Relationship Id="rId2" Type="http://schemas.openxmlformats.org/officeDocument/2006/relationships/image" Target="../media/image7.jpg"/><Relationship Id="rId1" Type="http://schemas.openxmlformats.org/officeDocument/2006/relationships/slideLayout" Target="../slideLayouts/slideLayout77.xml"/><Relationship Id="rId6" Type="http://schemas.openxmlformats.org/officeDocument/2006/relationships/image" Target="../media/image20.png"/><Relationship Id="rId11" Type="http://schemas.microsoft.com/office/2007/relationships/hdphoto" Target="../media/hdphoto5.wdp"/><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9.svg"/><Relationship Id="rId9"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77.xml"/><Relationship Id="rId6" Type="http://schemas.microsoft.com/office/2007/relationships/hdphoto" Target="../media/hdphoto12.wdp"/><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72.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77.xml"/><Relationship Id="rId6" Type="http://schemas.openxmlformats.org/officeDocument/2006/relationships/image" Target="../media/image60.png"/><Relationship Id="rId5" Type="http://schemas.microsoft.com/office/2007/relationships/hdphoto" Target="../media/hdphoto10.wdp"/><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1.png"/><Relationship Id="rId7" Type="http://schemas.openxmlformats.org/officeDocument/2006/relationships/slide" Target="slide34.xml"/><Relationship Id="rId2" Type="http://schemas.openxmlformats.org/officeDocument/2006/relationships/slide" Target="slide3.xml"/><Relationship Id="rId1" Type="http://schemas.openxmlformats.org/officeDocument/2006/relationships/slideLayout" Target="../slideLayouts/slideLayout26.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slide" Target="slide33.xml"/><Relationship Id="rId10" Type="http://schemas.openxmlformats.org/officeDocument/2006/relationships/image" Target="../media/image64.png"/><Relationship Id="rId4" Type="http://schemas.microsoft.com/office/2007/relationships/hdphoto" Target="../media/hdphoto13.wdp"/><Relationship Id="rId9" Type="http://schemas.openxmlformats.org/officeDocument/2006/relationships/slide" Target="slide35.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slideLayout" Target="../slideLayouts/slideLayout77.xml"/><Relationship Id="rId7" Type="http://schemas.openxmlformats.org/officeDocument/2006/relationships/image" Target="../media/image69.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31.jpg"/></Relationships>
</file>

<file path=ppt/slides/_rels/slide3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70.png"/><Relationship Id="rId18" Type="http://schemas.openxmlformats.org/officeDocument/2006/relationships/image" Target="../media/image72.png"/><Relationship Id="rId3" Type="http://schemas.openxmlformats.org/officeDocument/2006/relationships/image" Target="../media/image7.jpg"/><Relationship Id="rId7" Type="http://schemas.microsoft.com/office/2007/relationships/hdphoto" Target="../media/hdphoto4.wdp"/><Relationship Id="rId12" Type="http://schemas.microsoft.com/office/2007/relationships/hdphoto" Target="../media/hdphoto3.wdp"/><Relationship Id="rId17" Type="http://schemas.openxmlformats.org/officeDocument/2006/relationships/image" Target="../media/image47.png"/><Relationship Id="rId2" Type="http://schemas.openxmlformats.org/officeDocument/2006/relationships/notesSlide" Target="../notesSlides/notesSlide11.xml"/><Relationship Id="rId16" Type="http://schemas.microsoft.com/office/2007/relationships/hdphoto" Target="../media/hdphoto15.wdp"/><Relationship Id="rId1" Type="http://schemas.openxmlformats.org/officeDocument/2006/relationships/slideLayout" Target="../slideLayouts/slideLayout77.xml"/><Relationship Id="rId6" Type="http://schemas.openxmlformats.org/officeDocument/2006/relationships/image" Target="../media/image21.png"/><Relationship Id="rId11" Type="http://schemas.openxmlformats.org/officeDocument/2006/relationships/image" Target="../media/image20.png"/><Relationship Id="rId5" Type="http://schemas.openxmlformats.org/officeDocument/2006/relationships/image" Target="../media/image9.svg"/><Relationship Id="rId15" Type="http://schemas.openxmlformats.org/officeDocument/2006/relationships/image" Target="../media/image71.png"/><Relationship Id="rId10" Type="http://schemas.openxmlformats.org/officeDocument/2006/relationships/image" Target="../media/image19.png"/><Relationship Id="rId4" Type="http://schemas.openxmlformats.org/officeDocument/2006/relationships/image" Target="../media/image8.png"/><Relationship Id="rId9" Type="http://schemas.microsoft.com/office/2007/relationships/hdphoto" Target="../media/hdphoto5.wdp"/><Relationship Id="rId14" Type="http://schemas.microsoft.com/office/2007/relationships/hdphoto" Target="../media/hdphoto14.wdp"/></Relationships>
</file>

<file path=ppt/slides/_rels/slide38.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slideLayout" Target="../slideLayouts/slideLayout77.xml"/><Relationship Id="rId7" Type="http://schemas.openxmlformats.org/officeDocument/2006/relationships/image" Target="../media/image67.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69.png"/><Relationship Id="rId5" Type="http://schemas.openxmlformats.org/officeDocument/2006/relationships/image" Target="../media/image31.jp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6.wdp"/><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image" Target="../media/image23.png"/><Relationship Id="rId2" Type="http://schemas.openxmlformats.org/officeDocument/2006/relationships/image" Target="../media/image7.jpg"/><Relationship Id="rId16" Type="http://schemas.openxmlformats.org/officeDocument/2006/relationships/image" Target="../media/image24.png"/><Relationship Id="rId1" Type="http://schemas.openxmlformats.org/officeDocument/2006/relationships/slideLayout" Target="../slideLayouts/slideLayout49.xml"/><Relationship Id="rId6" Type="http://schemas.openxmlformats.org/officeDocument/2006/relationships/image" Target="../media/image20.png"/><Relationship Id="rId11" Type="http://schemas.microsoft.com/office/2007/relationships/hdphoto" Target="../media/hdphoto5.wdp"/><Relationship Id="rId5" Type="http://schemas.openxmlformats.org/officeDocument/2006/relationships/image" Target="../media/image19.png"/><Relationship Id="rId1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9.svg"/><Relationship Id="rId9" Type="http://schemas.microsoft.com/office/2007/relationships/hdphoto" Target="../media/hdphoto4.wdp"/><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7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2.xml"/><Relationship Id="rId6" Type="http://schemas.microsoft.com/office/2007/relationships/hdphoto" Target="../media/hdphoto8.wdp"/><Relationship Id="rId5" Type="http://schemas.openxmlformats.org/officeDocument/2006/relationships/image" Target="../media/image28.pn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7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111" y="446303"/>
            <a:ext cx="1159497" cy="1134857"/>
          </a:xfrm>
          <a:prstGeom prst="rect">
            <a:avLst/>
          </a:prstGeom>
        </p:spPr>
      </p:pic>
      <p:pic>
        <p:nvPicPr>
          <p:cNvPr id="7" name="Picture 6">
            <a:extLst>
              <a:ext uri="{FF2B5EF4-FFF2-40B4-BE49-F238E27FC236}">
                <a16:creationId xmlns:a16="http://schemas.microsoft.com/office/drawing/2014/main" id="{DBE8F834-197E-90ED-CBE7-D09C3822200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9585510" y="2627274"/>
            <a:ext cx="2743200" cy="41801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AD02C84-2BCA-3BC2-974B-54ECC1FABEE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137319" y="1981200"/>
            <a:ext cx="3313289" cy="50720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E02C41-24E1-8817-926F-175178DAFA4E}"/>
              </a:ext>
            </a:extLst>
          </p:cNvPr>
          <p:cNvPicPr>
            <a:picLocks noChangeAspect="1"/>
          </p:cNvPicPr>
          <p:nvPr/>
        </p:nvPicPr>
        <p:blipFill>
          <a:blip r:embed="rId10"/>
          <a:stretch>
            <a:fillRect/>
          </a:stretch>
        </p:blipFill>
        <p:spPr>
          <a:xfrm>
            <a:off x="2042319" y="228600"/>
            <a:ext cx="8610600" cy="2140669"/>
          </a:xfrm>
          <a:prstGeom prst="rect">
            <a:avLst/>
          </a:prstGeom>
        </p:spPr>
      </p:pic>
      <p:sp>
        <p:nvSpPr>
          <p:cNvPr id="6" name="Rectangle: Rounded Corners 5">
            <a:extLst>
              <a:ext uri="{FF2B5EF4-FFF2-40B4-BE49-F238E27FC236}">
                <a16:creationId xmlns:a16="http://schemas.microsoft.com/office/drawing/2014/main" id="{FADE44A8-8D52-4BB6-849A-44EE2C0416B7}"/>
              </a:ext>
            </a:extLst>
          </p:cNvPr>
          <p:cNvSpPr/>
          <p:nvPr/>
        </p:nvSpPr>
        <p:spPr>
          <a:xfrm>
            <a:off x="3109119" y="2694320"/>
            <a:ext cx="6728446" cy="2855097"/>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3" name="TextBox 2">
            <a:extLst>
              <a:ext uri="{FF2B5EF4-FFF2-40B4-BE49-F238E27FC236}">
                <a16:creationId xmlns:a16="http://schemas.microsoft.com/office/drawing/2014/main" id="{905EB84E-C023-4D32-B8F6-9DBDC008EDEF}"/>
              </a:ext>
            </a:extLst>
          </p:cNvPr>
          <p:cNvSpPr txBox="1"/>
          <p:nvPr/>
        </p:nvSpPr>
        <p:spPr>
          <a:xfrm>
            <a:off x="3719486" y="3393831"/>
            <a:ext cx="5864341" cy="1200329"/>
          </a:xfrm>
          <a:prstGeom prst="rect">
            <a:avLst/>
          </a:prstGeom>
          <a:noFill/>
        </p:spPr>
        <p:txBody>
          <a:bodyPr wrap="square" rtlCol="0">
            <a:spAutoFit/>
          </a:bodyPr>
          <a:lstStyle/>
          <a:p>
            <a:pPr algn="just"/>
            <a:r>
              <a:rPr lang="en-US" sz="3600" b="1"/>
              <a:t>Giới thiệu với các bạn về một quyển sách mà em yêu thích.</a:t>
            </a:r>
          </a:p>
        </p:txBody>
      </p:sp>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4" name="TextBox 3">
            <a:extLst>
              <a:ext uri="{FF2B5EF4-FFF2-40B4-BE49-F238E27FC236}">
                <a16:creationId xmlns:a16="http://schemas.microsoft.com/office/drawing/2014/main" id="{93871993-8B1A-B1C0-1964-456A993246CB}"/>
              </a:ext>
            </a:extLst>
          </p:cNvPr>
          <p:cNvSpPr txBox="1"/>
          <p:nvPr/>
        </p:nvSpPr>
        <p:spPr>
          <a:xfrm>
            <a:off x="657936" y="2221539"/>
            <a:ext cx="11050325" cy="3170099"/>
          </a:xfrm>
          <a:prstGeom prst="rect">
            <a:avLst/>
          </a:prstGeom>
          <a:noFill/>
        </p:spPr>
        <p:txBody>
          <a:bodyPr wrap="square" rtlCol="0">
            <a:spAutoFit/>
          </a:bodyPr>
          <a:lstStyle/>
          <a:p>
            <a:pPr algn="just" defTabSz="912114"/>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Những trải nghiệm của Dế Mèn/ đem lại cho độc giả bài học nhẹ nhàng về tình bạn,/ về thái độ và cách ứng xử trong cuộc sống,/ đồng thời </a:t>
            </a:r>
            <a:r>
              <a:rPr lang="en-US" sz="4000" i="1" dirty="0" err="1">
                <a:solidFill>
                  <a:srgbClr val="002060"/>
                </a:solidFill>
                <a:latin typeface="Cambria" panose="02040503050406030204" pitchFamily="18" charset="0"/>
                <a:ea typeface="Cambria" panose="02040503050406030204" pitchFamily="18" charset="0"/>
              </a:rPr>
              <a:t>truyền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tải</a:t>
            </a:r>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ước mơ cao đẹp về một thế giới đại đồng,/ nơi tất cả đều là bạn bè, anh em.//</a:t>
            </a:r>
            <a:endParaRPr lang="en-US" sz="4000"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891375-EC1F-5ECE-E235-FC9F050C46D1}"/>
              </a:ext>
            </a:extLst>
          </p:cNvPr>
          <p:cNvPicPr>
            <a:picLocks noChangeAspect="1"/>
          </p:cNvPicPr>
          <p:nvPr/>
        </p:nvPicPr>
        <p:blipFill>
          <a:blip r:embed="rId4"/>
          <a:stretch>
            <a:fillRect/>
          </a:stretch>
        </p:blipFill>
        <p:spPr>
          <a:xfrm>
            <a:off x="2328734" y="-86531"/>
            <a:ext cx="9379526" cy="1817941"/>
          </a:xfrm>
          <a:prstGeom prst="rect">
            <a:avLst/>
          </a:prstGeom>
        </p:spPr>
      </p:pic>
    </p:spTree>
    <p:extLst>
      <p:ext uri="{BB962C8B-B14F-4D97-AF65-F5344CB8AC3E}">
        <p14:creationId xmlns:p14="http://schemas.microsoft.com/office/powerpoint/2010/main" val="30621620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6737" y="3144482"/>
            <a:ext cx="5624645" cy="3530311"/>
          </a:xfrm>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693" y="336332"/>
                  <a:pt x="295452" y="53736"/>
                  <a:pt x="588397" y="0"/>
                </a:cubicBezTo>
                <a:cubicBezTo>
                  <a:pt x="2339160" y="73024"/>
                  <a:pt x="4511691" y="103427"/>
                  <a:pt x="5036248" y="0"/>
                </a:cubicBezTo>
                <a:cubicBezTo>
                  <a:pt x="5350506" y="-73689"/>
                  <a:pt x="5553422" y="241891"/>
                  <a:pt x="5624645" y="588397"/>
                </a:cubicBezTo>
                <a:cubicBezTo>
                  <a:pt x="5773087" y="1017556"/>
                  <a:pt x="5471420" y="1863489"/>
                  <a:pt x="5624645" y="2941914"/>
                </a:cubicBezTo>
                <a:cubicBezTo>
                  <a:pt x="5635480" y="3211885"/>
                  <a:pt x="5327272" y="3492264"/>
                  <a:pt x="5036248" y="3530311"/>
                </a:cubicBezTo>
                <a:cubicBezTo>
                  <a:pt x="3204987" y="3583225"/>
                  <a:pt x="1272991" y="3490961"/>
                  <a:pt x="588397" y="3530311"/>
                </a:cubicBezTo>
                <a:cubicBezTo>
                  <a:pt x="307120" y="3525372"/>
                  <a:pt x="-113042" y="3289230"/>
                  <a:pt x="0" y="2941914"/>
                </a:cubicBezTo>
                <a:cubicBezTo>
                  <a:pt x="55834" y="2556198"/>
                  <a:pt x="-43573" y="1205510"/>
                  <a:pt x="0" y="588397"/>
                </a:cubicBezTo>
                <a:close/>
              </a:path>
              <a:path w="5624645" h="3530311" stroke="0" extrusionOk="0">
                <a:moveTo>
                  <a:pt x="0" y="588397"/>
                </a:moveTo>
                <a:cubicBezTo>
                  <a:pt x="31185" y="301674"/>
                  <a:pt x="283510" y="32258"/>
                  <a:pt x="588397" y="0"/>
                </a:cubicBezTo>
                <a:cubicBezTo>
                  <a:pt x="1208975" y="-176461"/>
                  <a:pt x="3347866" y="-49941"/>
                  <a:pt x="5036248" y="0"/>
                </a:cubicBezTo>
                <a:cubicBezTo>
                  <a:pt x="5312480" y="-19977"/>
                  <a:pt x="5657087" y="233558"/>
                  <a:pt x="5624645" y="588397"/>
                </a:cubicBezTo>
                <a:cubicBezTo>
                  <a:pt x="5749886" y="1423802"/>
                  <a:pt x="5733509" y="2219830"/>
                  <a:pt x="5624645" y="2941914"/>
                </a:cubicBezTo>
                <a:cubicBezTo>
                  <a:pt x="5600351" y="3258877"/>
                  <a:pt x="5338971" y="3523471"/>
                  <a:pt x="5036248" y="3530311"/>
                </a:cubicBezTo>
                <a:cubicBezTo>
                  <a:pt x="4434899" y="3299436"/>
                  <a:pt x="1091317" y="3651555"/>
                  <a:pt x="588397" y="3530311"/>
                </a:cubicBezTo>
                <a:cubicBezTo>
                  <a:pt x="229486" y="3556071"/>
                  <a:pt x="-19861" y="3241673"/>
                  <a:pt x="0" y="2941914"/>
                </a:cubicBezTo>
                <a:cubicBezTo>
                  <a:pt x="33986" y="2413941"/>
                  <a:pt x="57959" y="1037946"/>
                  <a:pt x="0" y="588397"/>
                </a:cubicBezTo>
                <a:close/>
              </a:path>
              <a:path w="5624645" h="3530311" fill="none" stroke="0" extrusionOk="0">
                <a:moveTo>
                  <a:pt x="0" y="588397"/>
                </a:moveTo>
                <a:cubicBezTo>
                  <a:pt x="21760" y="333535"/>
                  <a:pt x="284633" y="41658"/>
                  <a:pt x="588397" y="0"/>
                </a:cubicBezTo>
                <a:cubicBezTo>
                  <a:pt x="2401077" y="107262"/>
                  <a:pt x="4473242" y="84471"/>
                  <a:pt x="5036248" y="0"/>
                </a:cubicBezTo>
                <a:cubicBezTo>
                  <a:pt x="5328456" y="-50844"/>
                  <a:pt x="5586824" y="203892"/>
                  <a:pt x="5624645" y="588397"/>
                </a:cubicBezTo>
                <a:cubicBezTo>
                  <a:pt x="5740596" y="972914"/>
                  <a:pt x="5598231" y="1714626"/>
                  <a:pt x="5624645" y="2941914"/>
                </a:cubicBezTo>
                <a:cubicBezTo>
                  <a:pt x="5583403" y="3251188"/>
                  <a:pt x="5323037" y="3500839"/>
                  <a:pt x="5036248" y="3530311"/>
                </a:cubicBezTo>
                <a:cubicBezTo>
                  <a:pt x="3113791" y="3452545"/>
                  <a:pt x="1211081" y="3481467"/>
                  <a:pt x="588397" y="3530311"/>
                </a:cubicBezTo>
                <a:cubicBezTo>
                  <a:pt x="256346" y="3525934"/>
                  <a:pt x="-93993" y="3265752"/>
                  <a:pt x="0" y="2941914"/>
                </a:cubicBezTo>
                <a:cubicBezTo>
                  <a:pt x="33867" y="2625387"/>
                  <a:pt x="-23008" y="1328715"/>
                  <a:pt x="0" y="588397"/>
                </a:cubicBezTo>
                <a:close/>
              </a:path>
            </a:pathLst>
          </a:custGeom>
          <a:solidFill>
            <a:schemeClr val="bg1"/>
          </a:solidFill>
          <a:ln>
            <a:solidFill>
              <a:schemeClr val="accent2">
                <a:lumMod val="50000"/>
              </a:schemeClr>
            </a:solidFill>
            <a:extLst>
              <a:ext uri="{C807C97D-BFC1-408E-A445-0C87EB9F89A2}">
                <ask:lineSketchStyleProps xmln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1910" y="3498515"/>
            <a:ext cx="5354272" cy="2792482"/>
          </a:xfrm>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 name="connsiteX0" fmla="*/ 0 w 5354272"/>
              <a:gd name="connsiteY0" fmla="*/ 465423 h 2792482"/>
              <a:gd name="connsiteX1" fmla="*/ 465423 w 5354272"/>
              <a:gd name="connsiteY1" fmla="*/ 0 h 2792482"/>
              <a:gd name="connsiteX2" fmla="*/ 1185810 w 5354272"/>
              <a:gd name="connsiteY2" fmla="*/ 0 h 2792482"/>
              <a:gd name="connsiteX3" fmla="*/ 1685025 w 5354272"/>
              <a:gd name="connsiteY3" fmla="*/ 0 h 2792482"/>
              <a:gd name="connsiteX4" fmla="*/ 2361177 w 5354272"/>
              <a:gd name="connsiteY4" fmla="*/ 0 h 2792482"/>
              <a:gd name="connsiteX5" fmla="*/ 2904626 w 5354272"/>
              <a:gd name="connsiteY5" fmla="*/ 0 h 2792482"/>
              <a:gd name="connsiteX6" fmla="*/ 3625013 w 5354272"/>
              <a:gd name="connsiteY6" fmla="*/ 0 h 2792482"/>
              <a:gd name="connsiteX7" fmla="*/ 4345400 w 5354272"/>
              <a:gd name="connsiteY7" fmla="*/ 0 h 2792482"/>
              <a:gd name="connsiteX8" fmla="*/ 4888849 w 5354272"/>
              <a:gd name="connsiteY8" fmla="*/ 0 h 2792482"/>
              <a:gd name="connsiteX9" fmla="*/ 5354272 w 5354272"/>
              <a:gd name="connsiteY9" fmla="*/ 465423 h 2792482"/>
              <a:gd name="connsiteX10" fmla="*/ 5354272 w 5354272"/>
              <a:gd name="connsiteY10" fmla="*/ 1104585 h 2792482"/>
              <a:gd name="connsiteX11" fmla="*/ 5354272 w 5354272"/>
              <a:gd name="connsiteY11" fmla="*/ 1706514 h 2792482"/>
              <a:gd name="connsiteX12" fmla="*/ 5354272 w 5354272"/>
              <a:gd name="connsiteY12" fmla="*/ 2327059 h 2792482"/>
              <a:gd name="connsiteX13" fmla="*/ 4888849 w 5354272"/>
              <a:gd name="connsiteY13" fmla="*/ 2792482 h 2792482"/>
              <a:gd name="connsiteX14" fmla="*/ 4301165 w 5354272"/>
              <a:gd name="connsiteY14" fmla="*/ 2792482 h 2792482"/>
              <a:gd name="connsiteX15" fmla="*/ 3669247 w 5354272"/>
              <a:gd name="connsiteY15" fmla="*/ 2792482 h 2792482"/>
              <a:gd name="connsiteX16" fmla="*/ 2993095 w 5354272"/>
              <a:gd name="connsiteY16" fmla="*/ 2792482 h 2792482"/>
              <a:gd name="connsiteX17" fmla="*/ 2361177 w 5354272"/>
              <a:gd name="connsiteY17" fmla="*/ 2792482 h 2792482"/>
              <a:gd name="connsiteX18" fmla="*/ 1773493 w 5354272"/>
              <a:gd name="connsiteY18" fmla="*/ 2792482 h 2792482"/>
              <a:gd name="connsiteX19" fmla="*/ 1274278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669281 h 2792482"/>
              <a:gd name="connsiteX23" fmla="*/ 0 w 5354272"/>
              <a:gd name="connsiteY23" fmla="*/ 1011503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30931" y="164804"/>
                  <a:pt x="214398" y="24460"/>
                  <a:pt x="465423" y="0"/>
                </a:cubicBezTo>
                <a:cubicBezTo>
                  <a:pt x="613856" y="42612"/>
                  <a:pt x="822797" y="-10375"/>
                  <a:pt x="964638" y="0"/>
                </a:cubicBezTo>
                <a:cubicBezTo>
                  <a:pt x="1095827" y="-3495"/>
                  <a:pt x="1353936" y="1599"/>
                  <a:pt x="1596556" y="0"/>
                </a:cubicBezTo>
                <a:cubicBezTo>
                  <a:pt x="1836360" y="-2555"/>
                  <a:pt x="1974582" y="13037"/>
                  <a:pt x="2095771" y="0"/>
                </a:cubicBezTo>
                <a:cubicBezTo>
                  <a:pt x="2288347" y="9124"/>
                  <a:pt x="2478226" y="-503"/>
                  <a:pt x="2727689" y="0"/>
                </a:cubicBezTo>
                <a:cubicBezTo>
                  <a:pt x="2978966" y="-30887"/>
                  <a:pt x="3296503" y="-5207"/>
                  <a:pt x="3448076" y="0"/>
                </a:cubicBezTo>
                <a:cubicBezTo>
                  <a:pt x="3571611" y="-15043"/>
                  <a:pt x="3868120" y="-71957"/>
                  <a:pt x="4079994" y="0"/>
                </a:cubicBezTo>
                <a:cubicBezTo>
                  <a:pt x="4239963" y="38442"/>
                  <a:pt x="4653408" y="-15852"/>
                  <a:pt x="4888849" y="0"/>
                </a:cubicBezTo>
                <a:cubicBezTo>
                  <a:pt x="5207665" y="40167"/>
                  <a:pt x="5352886" y="264570"/>
                  <a:pt x="5354272" y="465423"/>
                </a:cubicBezTo>
                <a:cubicBezTo>
                  <a:pt x="5367828" y="703940"/>
                  <a:pt x="5323411" y="915319"/>
                  <a:pt x="5354272" y="1067352"/>
                </a:cubicBezTo>
                <a:cubicBezTo>
                  <a:pt x="5375190" y="1209656"/>
                  <a:pt x="5361669" y="1478325"/>
                  <a:pt x="5354272" y="1632048"/>
                </a:cubicBezTo>
                <a:cubicBezTo>
                  <a:pt x="5304967" y="1743125"/>
                  <a:pt x="5335203" y="2118082"/>
                  <a:pt x="5354272" y="2327059"/>
                </a:cubicBezTo>
                <a:cubicBezTo>
                  <a:pt x="5331869" y="2525543"/>
                  <a:pt x="5218918" y="2815667"/>
                  <a:pt x="4888849" y="2792482"/>
                </a:cubicBezTo>
                <a:cubicBezTo>
                  <a:pt x="4609444" y="2776078"/>
                  <a:pt x="4400384" y="2800823"/>
                  <a:pt x="4256931" y="2792482"/>
                </a:cubicBezTo>
                <a:cubicBezTo>
                  <a:pt x="4102003" y="2797550"/>
                  <a:pt x="3949997" y="2827686"/>
                  <a:pt x="3713482" y="2792482"/>
                </a:cubicBezTo>
                <a:cubicBezTo>
                  <a:pt x="3453484" y="2812459"/>
                  <a:pt x="3338558" y="2788568"/>
                  <a:pt x="3170032" y="2792482"/>
                </a:cubicBezTo>
                <a:cubicBezTo>
                  <a:pt x="3003722" y="2800459"/>
                  <a:pt x="2677129" y="2784012"/>
                  <a:pt x="2538114" y="2792482"/>
                </a:cubicBezTo>
                <a:cubicBezTo>
                  <a:pt x="2440476" y="2789277"/>
                  <a:pt x="2045637" y="2789926"/>
                  <a:pt x="1817728" y="2792482"/>
                </a:cubicBezTo>
                <a:cubicBezTo>
                  <a:pt x="1578936" y="2800037"/>
                  <a:pt x="1493786" y="2785980"/>
                  <a:pt x="1318512" y="2792482"/>
                </a:cubicBezTo>
                <a:cubicBezTo>
                  <a:pt x="1145028" y="2779430"/>
                  <a:pt x="646404" y="2867760"/>
                  <a:pt x="465423" y="2792482"/>
                </a:cubicBezTo>
                <a:cubicBezTo>
                  <a:pt x="147925" y="2819620"/>
                  <a:pt x="-18655" y="2627597"/>
                  <a:pt x="0" y="2327059"/>
                </a:cubicBezTo>
                <a:cubicBezTo>
                  <a:pt x="-15073" y="2176938"/>
                  <a:pt x="48222" y="2003711"/>
                  <a:pt x="0" y="1725130"/>
                </a:cubicBezTo>
                <a:cubicBezTo>
                  <a:pt x="-26804" y="1437266"/>
                  <a:pt x="-8609" y="1376358"/>
                  <a:pt x="0" y="1123201"/>
                </a:cubicBezTo>
                <a:cubicBezTo>
                  <a:pt x="-24779" y="863141"/>
                  <a:pt x="-13071" y="685501"/>
                  <a:pt x="0" y="465423"/>
                </a:cubicBezTo>
                <a:close/>
              </a:path>
              <a:path w="5354272" h="2792482" stroke="0" extrusionOk="0">
                <a:moveTo>
                  <a:pt x="0" y="465423"/>
                </a:moveTo>
                <a:cubicBezTo>
                  <a:pt x="-27662" y="175184"/>
                  <a:pt x="187459" y="25341"/>
                  <a:pt x="465423" y="0"/>
                </a:cubicBezTo>
                <a:cubicBezTo>
                  <a:pt x="676588" y="-40865"/>
                  <a:pt x="898404" y="-16089"/>
                  <a:pt x="1185810" y="0"/>
                </a:cubicBezTo>
                <a:cubicBezTo>
                  <a:pt x="1461393" y="25936"/>
                  <a:pt x="1518652" y="17868"/>
                  <a:pt x="1685025" y="0"/>
                </a:cubicBezTo>
                <a:cubicBezTo>
                  <a:pt x="1847577" y="-19543"/>
                  <a:pt x="2073019" y="49827"/>
                  <a:pt x="2361177" y="0"/>
                </a:cubicBezTo>
                <a:cubicBezTo>
                  <a:pt x="2632274" y="-6771"/>
                  <a:pt x="2735335" y="-9731"/>
                  <a:pt x="2904626" y="0"/>
                </a:cubicBezTo>
                <a:cubicBezTo>
                  <a:pt x="3040588" y="37681"/>
                  <a:pt x="3445735" y="-22261"/>
                  <a:pt x="3625013" y="0"/>
                </a:cubicBezTo>
                <a:cubicBezTo>
                  <a:pt x="3809545" y="23724"/>
                  <a:pt x="4156269" y="-66019"/>
                  <a:pt x="4345400" y="0"/>
                </a:cubicBezTo>
                <a:cubicBezTo>
                  <a:pt x="4547659" y="38118"/>
                  <a:pt x="4608679" y="-9167"/>
                  <a:pt x="4888849" y="0"/>
                </a:cubicBezTo>
                <a:cubicBezTo>
                  <a:pt x="5126976" y="32633"/>
                  <a:pt x="5352035" y="184500"/>
                  <a:pt x="5354272" y="465423"/>
                </a:cubicBezTo>
                <a:cubicBezTo>
                  <a:pt x="5337879" y="587055"/>
                  <a:pt x="5348829" y="812452"/>
                  <a:pt x="5354272" y="1104585"/>
                </a:cubicBezTo>
                <a:cubicBezTo>
                  <a:pt x="5336431" y="1401928"/>
                  <a:pt x="5341465" y="1411138"/>
                  <a:pt x="5354272" y="1706514"/>
                </a:cubicBezTo>
                <a:cubicBezTo>
                  <a:pt x="5352732" y="2002015"/>
                  <a:pt x="5355665" y="2218477"/>
                  <a:pt x="5354272" y="2327059"/>
                </a:cubicBezTo>
                <a:cubicBezTo>
                  <a:pt x="5370847" y="2615690"/>
                  <a:pt x="5181388" y="2779340"/>
                  <a:pt x="4888849" y="2792482"/>
                </a:cubicBezTo>
                <a:cubicBezTo>
                  <a:pt x="4660794" y="2763597"/>
                  <a:pt x="4471885" y="2776003"/>
                  <a:pt x="4301165" y="2792482"/>
                </a:cubicBezTo>
                <a:cubicBezTo>
                  <a:pt x="4154366" y="2799924"/>
                  <a:pt x="3969450" y="2805145"/>
                  <a:pt x="3669247" y="2792482"/>
                </a:cubicBezTo>
                <a:cubicBezTo>
                  <a:pt x="3338483" y="2790286"/>
                  <a:pt x="3209568" y="2806102"/>
                  <a:pt x="2993095" y="2792482"/>
                </a:cubicBezTo>
                <a:cubicBezTo>
                  <a:pt x="2767004" y="2792844"/>
                  <a:pt x="2670363" y="2784761"/>
                  <a:pt x="2361177" y="2792482"/>
                </a:cubicBezTo>
                <a:cubicBezTo>
                  <a:pt x="2084130" y="2772359"/>
                  <a:pt x="1906976" y="2784645"/>
                  <a:pt x="1773493" y="2792482"/>
                </a:cubicBezTo>
                <a:cubicBezTo>
                  <a:pt x="1669842" y="2807050"/>
                  <a:pt x="1448182" y="2829651"/>
                  <a:pt x="1274278" y="2792482"/>
                </a:cubicBezTo>
                <a:cubicBezTo>
                  <a:pt x="1128122" y="2776198"/>
                  <a:pt x="693121" y="2816583"/>
                  <a:pt x="465423" y="2792482"/>
                </a:cubicBezTo>
                <a:cubicBezTo>
                  <a:pt x="170428" y="2808201"/>
                  <a:pt x="58234" y="2590112"/>
                  <a:pt x="0" y="2327059"/>
                </a:cubicBezTo>
                <a:cubicBezTo>
                  <a:pt x="36520" y="2156362"/>
                  <a:pt x="-22613" y="1945936"/>
                  <a:pt x="0" y="1669281"/>
                </a:cubicBezTo>
                <a:cubicBezTo>
                  <a:pt x="18154" y="1394601"/>
                  <a:pt x="-42233" y="1240619"/>
                  <a:pt x="0" y="1011503"/>
                </a:cubicBezTo>
                <a:cubicBezTo>
                  <a:pt x="31416" y="771612"/>
                  <a:pt x="-28059" y="747787"/>
                  <a:pt x="0" y="465423"/>
                </a:cubicBezTo>
                <a:close/>
              </a:path>
              <a:path w="5354272" h="2792482" fill="none" stroke="0" extrusionOk="0">
                <a:moveTo>
                  <a:pt x="0" y="465423"/>
                </a:moveTo>
                <a:cubicBezTo>
                  <a:pt x="60759" y="195410"/>
                  <a:pt x="212280" y="52184"/>
                  <a:pt x="465423" y="0"/>
                </a:cubicBezTo>
                <a:cubicBezTo>
                  <a:pt x="601805" y="23955"/>
                  <a:pt x="833513" y="-14372"/>
                  <a:pt x="964638" y="0"/>
                </a:cubicBezTo>
                <a:cubicBezTo>
                  <a:pt x="1069736" y="7941"/>
                  <a:pt x="1357133" y="-1313"/>
                  <a:pt x="1596556" y="0"/>
                </a:cubicBezTo>
                <a:cubicBezTo>
                  <a:pt x="1854388" y="-19495"/>
                  <a:pt x="1977213" y="-17297"/>
                  <a:pt x="2095771" y="0"/>
                </a:cubicBezTo>
                <a:cubicBezTo>
                  <a:pt x="2217835" y="7812"/>
                  <a:pt x="2468343" y="13762"/>
                  <a:pt x="2727689" y="0"/>
                </a:cubicBezTo>
                <a:cubicBezTo>
                  <a:pt x="2960550" y="-28424"/>
                  <a:pt x="3290696" y="3533"/>
                  <a:pt x="3448076" y="0"/>
                </a:cubicBezTo>
                <a:cubicBezTo>
                  <a:pt x="3587461" y="968"/>
                  <a:pt x="3861128" y="-31028"/>
                  <a:pt x="4079994" y="0"/>
                </a:cubicBezTo>
                <a:cubicBezTo>
                  <a:pt x="4276520" y="38278"/>
                  <a:pt x="4648303" y="42227"/>
                  <a:pt x="4888849" y="0"/>
                </a:cubicBezTo>
                <a:cubicBezTo>
                  <a:pt x="5163059" y="57996"/>
                  <a:pt x="5364987" y="292399"/>
                  <a:pt x="5354272" y="465423"/>
                </a:cubicBezTo>
                <a:cubicBezTo>
                  <a:pt x="5360927" y="713030"/>
                  <a:pt x="5358057" y="918387"/>
                  <a:pt x="5354272" y="1067352"/>
                </a:cubicBezTo>
                <a:cubicBezTo>
                  <a:pt x="5352696" y="1214422"/>
                  <a:pt x="5354850" y="1483593"/>
                  <a:pt x="5354272" y="1632048"/>
                </a:cubicBezTo>
                <a:cubicBezTo>
                  <a:pt x="5360996" y="1789159"/>
                  <a:pt x="5327585" y="2138167"/>
                  <a:pt x="5354272" y="2327059"/>
                </a:cubicBezTo>
                <a:cubicBezTo>
                  <a:pt x="5353610" y="2530011"/>
                  <a:pt x="5171311" y="2756566"/>
                  <a:pt x="4888849" y="2792482"/>
                </a:cubicBezTo>
                <a:cubicBezTo>
                  <a:pt x="4635760" y="2778092"/>
                  <a:pt x="4418343" y="2802202"/>
                  <a:pt x="4256931" y="2792482"/>
                </a:cubicBezTo>
                <a:cubicBezTo>
                  <a:pt x="4104710" y="2802847"/>
                  <a:pt x="3930389" y="2804460"/>
                  <a:pt x="3713482" y="2792482"/>
                </a:cubicBezTo>
                <a:cubicBezTo>
                  <a:pt x="3477402" y="2767320"/>
                  <a:pt x="3317649" y="2790086"/>
                  <a:pt x="3170032" y="2792482"/>
                </a:cubicBezTo>
                <a:cubicBezTo>
                  <a:pt x="3018964" y="2796166"/>
                  <a:pt x="2677558" y="2754072"/>
                  <a:pt x="2538114" y="2792482"/>
                </a:cubicBezTo>
                <a:cubicBezTo>
                  <a:pt x="2400046" y="2751062"/>
                  <a:pt x="2085226" y="2833008"/>
                  <a:pt x="1817728" y="2792482"/>
                </a:cubicBezTo>
                <a:cubicBezTo>
                  <a:pt x="1560718" y="2781630"/>
                  <a:pt x="1503205" y="2788123"/>
                  <a:pt x="1318512" y="2792482"/>
                </a:cubicBezTo>
                <a:cubicBezTo>
                  <a:pt x="1195760" y="2794694"/>
                  <a:pt x="678225" y="2835559"/>
                  <a:pt x="465423" y="2792482"/>
                </a:cubicBezTo>
                <a:cubicBezTo>
                  <a:pt x="190723" y="2777404"/>
                  <a:pt x="-28472" y="2578797"/>
                  <a:pt x="0" y="2327059"/>
                </a:cubicBezTo>
                <a:cubicBezTo>
                  <a:pt x="23790" y="2146120"/>
                  <a:pt x="20941" y="2036985"/>
                  <a:pt x="0" y="1725130"/>
                </a:cubicBezTo>
                <a:cubicBezTo>
                  <a:pt x="-20343" y="1434845"/>
                  <a:pt x="-6887" y="1376012"/>
                  <a:pt x="0" y="1123201"/>
                </a:cubicBezTo>
                <a:cubicBezTo>
                  <a:pt x="6169" y="852092"/>
                  <a:pt x="-28850" y="671402"/>
                  <a:pt x="0" y="465423"/>
                </a:cubicBezTo>
                <a:close/>
              </a:path>
            </a:pathLst>
          </a:custGeom>
          <a:solidFill>
            <a:schemeClr val="bg1"/>
          </a:solidFill>
          <a:ln>
            <a:solidFill>
              <a:schemeClr val="accent2">
                <a:lumMod val="50000"/>
              </a:schemeClr>
            </a:solidFill>
            <a:extLst>
              <a:ext uri="{C807C97D-BFC1-408E-A445-0C87EB9F89A2}">
                <ask:lineSketchStyleProps xmln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3020" y="2687153"/>
            <a:ext cx="2340475" cy="855129"/>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defTabSz="912114"/>
              <a:r>
                <a:rPr lang="en-US" sz="3990" b="1" dirty="0" err="1">
                  <a:ln>
                    <a:solidFill>
                      <a:srgbClr val="ED7D31">
                        <a:lumMod val="50000"/>
                      </a:srgbClr>
                    </a:solidFill>
                  </a:ln>
                  <a:solidFill>
                    <a:srgbClr val="FF0066"/>
                  </a:solidFill>
                </a:rPr>
                <a:t>Yêu</a:t>
              </a:r>
              <a:r>
                <a:rPr lang="en-US" sz="3990" b="1" dirty="0">
                  <a:ln>
                    <a:solidFill>
                      <a:srgbClr val="ED7D31">
                        <a:lumMod val="50000"/>
                      </a:srgbClr>
                    </a:solidFill>
                  </a:ln>
                  <a:solidFill>
                    <a:srgbClr val="FF0066"/>
                  </a:solidFill>
                </a:rPr>
                <a:t> </a:t>
              </a:r>
              <a:r>
                <a:rPr lang="en-US" sz="3990" b="1" dirty="0" err="1">
                  <a:ln>
                    <a:solidFill>
                      <a:srgbClr val="ED7D31">
                        <a:lumMod val="50000"/>
                      </a:srgbClr>
                    </a:solidFill>
                  </a:ln>
                  <a:solidFill>
                    <a:srgbClr val="FF0066"/>
                  </a:solidFill>
                </a:rPr>
                <a:t>cầu</a:t>
              </a:r>
              <a:endParaRPr lang="en-US" sz="3990" b="1" dirty="0">
                <a:ln>
                  <a:solidFill>
                    <a:srgbClr val="ED7D31">
                      <a:lumMod val="50000"/>
                    </a:srgbClr>
                  </a:solidFill>
                </a:ln>
                <a:solidFill>
                  <a:srgbClr val="FF0066"/>
                </a:solidFill>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58072" y="3499534"/>
            <a:ext cx="5361458" cy="2493283"/>
          </a:xfrm>
          <a:prstGeom prst="rect">
            <a:avLst/>
          </a:prstGeom>
          <a:noFill/>
        </p:spPr>
        <p:txBody>
          <a:bodyPr wrap="square" rtlCol="0">
            <a:spAutoFit/>
          </a:bodyPr>
          <a:lstStyle/>
          <a:p>
            <a:pPr defTabSz="912114">
              <a:lnSpc>
                <a:spcPct val="150000"/>
              </a:lnSpc>
            </a:pPr>
            <a:r>
              <a:rPr lang="en-US" sz="3591" dirty="0" err="1">
                <a:solidFill>
                  <a:prstClr val="black"/>
                </a:solidFill>
              </a:rPr>
              <a:t>Phân</a:t>
            </a:r>
            <a:r>
              <a:rPr lang="en-US" sz="3591" dirty="0">
                <a:solidFill>
                  <a:prstClr val="black"/>
                </a:solidFill>
              </a:rPr>
              <a:t> </a:t>
            </a:r>
            <a:r>
              <a:rPr lang="en-US" sz="3591" dirty="0" err="1">
                <a:solidFill>
                  <a:prstClr val="black"/>
                </a:solidFill>
              </a:rPr>
              <a:t>công</a:t>
            </a:r>
            <a:r>
              <a:rPr lang="en-US" sz="3591" dirty="0">
                <a:solidFill>
                  <a:prstClr val="black"/>
                </a:solidFill>
              </a:rPr>
              <a:t> </a:t>
            </a:r>
            <a:r>
              <a:rPr lang="en-US" sz="3591" dirty="0" err="1">
                <a:solidFill>
                  <a:prstClr val="black"/>
                </a:solidFill>
              </a:rPr>
              <a:t>đọc</a:t>
            </a:r>
            <a:r>
              <a:rPr lang="en-US" sz="3591" dirty="0">
                <a:solidFill>
                  <a:prstClr val="black"/>
                </a:solidFill>
              </a:rPr>
              <a:t> </a:t>
            </a:r>
            <a:r>
              <a:rPr lang="en-US" sz="3591" dirty="0" err="1">
                <a:solidFill>
                  <a:prstClr val="black"/>
                </a:solidFill>
              </a:rPr>
              <a:t>theo</a:t>
            </a:r>
            <a:r>
              <a:rPr lang="en-US" sz="3591" dirty="0">
                <a:solidFill>
                  <a:prstClr val="black"/>
                </a:solidFill>
              </a:rPr>
              <a:t> </a:t>
            </a:r>
            <a:r>
              <a:rPr lang="en-US" sz="3591" dirty="0" err="1">
                <a:solidFill>
                  <a:prstClr val="black"/>
                </a:solidFill>
              </a:rPr>
              <a:t>đoạn</a:t>
            </a:r>
            <a:r>
              <a:rPr lang="en-US" sz="3591" dirty="0">
                <a:solidFill>
                  <a:prstClr val="black"/>
                </a:solidFill>
              </a:rPr>
              <a:t>.</a:t>
            </a:r>
          </a:p>
          <a:p>
            <a:pPr defTabSz="912114">
              <a:lnSpc>
                <a:spcPct val="150000"/>
              </a:lnSpc>
            </a:pPr>
            <a:r>
              <a:rPr lang="en-US" sz="3591" dirty="0" err="1">
                <a:solidFill>
                  <a:prstClr val="black"/>
                </a:solidFill>
              </a:rPr>
              <a:t>Tất</a:t>
            </a:r>
            <a:r>
              <a:rPr lang="en-US" sz="3591" dirty="0">
                <a:solidFill>
                  <a:prstClr val="black"/>
                </a:solidFill>
              </a:rPr>
              <a:t> </a:t>
            </a:r>
            <a:r>
              <a:rPr lang="en-US" sz="3591" dirty="0" err="1">
                <a:solidFill>
                  <a:prstClr val="black"/>
                </a:solidFill>
              </a:rPr>
              <a:t>cả</a:t>
            </a:r>
            <a:r>
              <a:rPr lang="en-US" sz="3591" dirty="0">
                <a:solidFill>
                  <a:prstClr val="black"/>
                </a:solidFill>
              </a:rPr>
              <a:t> </a:t>
            </a:r>
            <a:r>
              <a:rPr lang="en-US" sz="3591" dirty="0" err="1">
                <a:solidFill>
                  <a:prstClr val="black"/>
                </a:solidFill>
              </a:rPr>
              <a:t>thành</a:t>
            </a:r>
            <a:r>
              <a:rPr lang="en-US" sz="3591" dirty="0">
                <a:solidFill>
                  <a:prstClr val="black"/>
                </a:solidFill>
              </a:rPr>
              <a:t> </a:t>
            </a:r>
            <a:r>
              <a:rPr lang="en-US" sz="3591" dirty="0" err="1">
                <a:solidFill>
                  <a:prstClr val="black"/>
                </a:solidFill>
              </a:rPr>
              <a:t>viên</a:t>
            </a:r>
            <a:r>
              <a:rPr lang="en-US" sz="3591" dirty="0">
                <a:solidFill>
                  <a:prstClr val="black"/>
                </a:solidFill>
              </a:rPr>
              <a:t> </a:t>
            </a:r>
            <a:r>
              <a:rPr lang="en-US" sz="3591" dirty="0" err="1">
                <a:solidFill>
                  <a:prstClr val="black"/>
                </a:solidFill>
              </a:rPr>
              <a:t>đều</a:t>
            </a:r>
            <a:r>
              <a:rPr lang="en-US" sz="3591" dirty="0">
                <a:solidFill>
                  <a:prstClr val="black"/>
                </a:solidFill>
              </a:rPr>
              <a:t> </a:t>
            </a:r>
            <a:r>
              <a:rPr lang="en-US" sz="3591" dirty="0" err="1">
                <a:solidFill>
                  <a:prstClr val="black"/>
                </a:solidFill>
              </a:rPr>
              <a:t>đọc</a:t>
            </a:r>
            <a:r>
              <a:rPr lang="en-US" sz="3591" dirty="0">
                <a:solidFill>
                  <a:prstClr val="black"/>
                </a:solidFill>
              </a:rPr>
              <a:t>.</a:t>
            </a:r>
          </a:p>
          <a:p>
            <a:pPr defTabSz="912114">
              <a:lnSpc>
                <a:spcPct val="150000"/>
              </a:lnSpc>
            </a:pPr>
            <a:r>
              <a:rPr lang="en-US" sz="3591" dirty="0" err="1">
                <a:solidFill>
                  <a:prstClr val="black"/>
                </a:solidFill>
              </a:rPr>
              <a:t>Giải</a:t>
            </a:r>
            <a:r>
              <a:rPr lang="en-US" sz="3591" dirty="0">
                <a:solidFill>
                  <a:prstClr val="black"/>
                </a:solidFill>
              </a:rPr>
              <a:t> </a:t>
            </a:r>
            <a:r>
              <a:rPr lang="en-US" sz="3591" dirty="0" err="1">
                <a:solidFill>
                  <a:prstClr val="black"/>
                </a:solidFill>
              </a:rPr>
              <a:t>nghĩa</a:t>
            </a:r>
            <a:r>
              <a:rPr lang="en-US" sz="3591" dirty="0">
                <a:solidFill>
                  <a:prstClr val="black"/>
                </a:solidFill>
              </a:rPr>
              <a:t> </a:t>
            </a:r>
            <a:r>
              <a:rPr lang="en-US" sz="3591" dirty="0" err="1">
                <a:solidFill>
                  <a:prstClr val="black"/>
                </a:solidFill>
              </a:rPr>
              <a:t>từ</a:t>
            </a:r>
            <a:r>
              <a:rPr lang="en-US" sz="3591" dirty="0">
                <a:solidFill>
                  <a:prstClr val="black"/>
                </a:solidFill>
              </a:rPr>
              <a:t> </a:t>
            </a:r>
            <a:r>
              <a:rPr lang="en-US" sz="3591" dirty="0" err="1">
                <a:solidFill>
                  <a:prstClr val="black"/>
                </a:solidFill>
              </a:rPr>
              <a:t>cùng</a:t>
            </a:r>
            <a:r>
              <a:rPr lang="en-US" sz="3591" dirty="0">
                <a:solidFill>
                  <a:prstClr val="black"/>
                </a:solidFill>
              </a:rPr>
              <a:t> </a:t>
            </a:r>
            <a:r>
              <a:rPr lang="en-US" sz="3591" dirty="0" err="1">
                <a:solidFill>
                  <a:prstClr val="black"/>
                </a:solidFill>
              </a:rPr>
              <a:t>nhau</a:t>
            </a:r>
            <a:r>
              <a:rPr lang="en-US" sz="3591" dirty="0">
                <a:solidFill>
                  <a:prstClr val="black"/>
                </a:solidFill>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513" y="3716418"/>
            <a:ext cx="498566" cy="498566"/>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569" y="4555483"/>
            <a:ext cx="498566" cy="498566"/>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4626" y="5394548"/>
            <a:ext cx="498566" cy="498566"/>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33316" y="3106749"/>
            <a:ext cx="5624645" cy="3530311"/>
          </a:xfrm>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693" y="336332"/>
                  <a:pt x="295452" y="53736"/>
                  <a:pt x="588397" y="0"/>
                </a:cubicBezTo>
                <a:cubicBezTo>
                  <a:pt x="2339160" y="73024"/>
                  <a:pt x="4511691" y="103427"/>
                  <a:pt x="5036248" y="0"/>
                </a:cubicBezTo>
                <a:cubicBezTo>
                  <a:pt x="5350506" y="-73689"/>
                  <a:pt x="5553422" y="241891"/>
                  <a:pt x="5624645" y="588397"/>
                </a:cubicBezTo>
                <a:cubicBezTo>
                  <a:pt x="5773087" y="1017556"/>
                  <a:pt x="5471420" y="1863489"/>
                  <a:pt x="5624645" y="2941914"/>
                </a:cubicBezTo>
                <a:cubicBezTo>
                  <a:pt x="5635480" y="3211885"/>
                  <a:pt x="5327272" y="3492264"/>
                  <a:pt x="5036248" y="3530311"/>
                </a:cubicBezTo>
                <a:cubicBezTo>
                  <a:pt x="3204987" y="3583225"/>
                  <a:pt x="1272991" y="3490961"/>
                  <a:pt x="588397" y="3530311"/>
                </a:cubicBezTo>
                <a:cubicBezTo>
                  <a:pt x="307120" y="3525372"/>
                  <a:pt x="-113042" y="3289230"/>
                  <a:pt x="0" y="2941914"/>
                </a:cubicBezTo>
                <a:cubicBezTo>
                  <a:pt x="55834" y="2556198"/>
                  <a:pt x="-43573" y="1205510"/>
                  <a:pt x="0" y="588397"/>
                </a:cubicBezTo>
                <a:close/>
              </a:path>
              <a:path w="5624645" h="3530311" stroke="0" extrusionOk="0">
                <a:moveTo>
                  <a:pt x="0" y="588397"/>
                </a:moveTo>
                <a:cubicBezTo>
                  <a:pt x="31185" y="301674"/>
                  <a:pt x="283510" y="32258"/>
                  <a:pt x="588397" y="0"/>
                </a:cubicBezTo>
                <a:cubicBezTo>
                  <a:pt x="1208975" y="-176461"/>
                  <a:pt x="3347866" y="-49941"/>
                  <a:pt x="5036248" y="0"/>
                </a:cubicBezTo>
                <a:cubicBezTo>
                  <a:pt x="5312480" y="-19977"/>
                  <a:pt x="5657087" y="233558"/>
                  <a:pt x="5624645" y="588397"/>
                </a:cubicBezTo>
                <a:cubicBezTo>
                  <a:pt x="5749886" y="1423802"/>
                  <a:pt x="5733509" y="2219830"/>
                  <a:pt x="5624645" y="2941914"/>
                </a:cubicBezTo>
                <a:cubicBezTo>
                  <a:pt x="5600351" y="3258877"/>
                  <a:pt x="5338971" y="3523471"/>
                  <a:pt x="5036248" y="3530311"/>
                </a:cubicBezTo>
                <a:cubicBezTo>
                  <a:pt x="4434899" y="3299436"/>
                  <a:pt x="1091317" y="3651555"/>
                  <a:pt x="588397" y="3530311"/>
                </a:cubicBezTo>
                <a:cubicBezTo>
                  <a:pt x="229486" y="3556071"/>
                  <a:pt x="-19861" y="3241673"/>
                  <a:pt x="0" y="2941914"/>
                </a:cubicBezTo>
                <a:cubicBezTo>
                  <a:pt x="33986" y="2413941"/>
                  <a:pt x="57959" y="1037946"/>
                  <a:pt x="0" y="588397"/>
                </a:cubicBezTo>
                <a:close/>
              </a:path>
              <a:path w="5624645" h="3530311" fill="none" stroke="0" extrusionOk="0">
                <a:moveTo>
                  <a:pt x="0" y="588397"/>
                </a:moveTo>
                <a:cubicBezTo>
                  <a:pt x="21760" y="333535"/>
                  <a:pt x="284633" y="41658"/>
                  <a:pt x="588397" y="0"/>
                </a:cubicBezTo>
                <a:cubicBezTo>
                  <a:pt x="2401077" y="107262"/>
                  <a:pt x="4473242" y="84471"/>
                  <a:pt x="5036248" y="0"/>
                </a:cubicBezTo>
                <a:cubicBezTo>
                  <a:pt x="5328456" y="-50844"/>
                  <a:pt x="5586824" y="203892"/>
                  <a:pt x="5624645" y="588397"/>
                </a:cubicBezTo>
                <a:cubicBezTo>
                  <a:pt x="5740596" y="972914"/>
                  <a:pt x="5598231" y="1714626"/>
                  <a:pt x="5624645" y="2941914"/>
                </a:cubicBezTo>
                <a:cubicBezTo>
                  <a:pt x="5583403" y="3251188"/>
                  <a:pt x="5323037" y="3500839"/>
                  <a:pt x="5036248" y="3530311"/>
                </a:cubicBezTo>
                <a:cubicBezTo>
                  <a:pt x="3113791" y="3452545"/>
                  <a:pt x="1211081" y="3481467"/>
                  <a:pt x="588397" y="3530311"/>
                </a:cubicBezTo>
                <a:cubicBezTo>
                  <a:pt x="256346" y="3525934"/>
                  <a:pt x="-93993" y="3265752"/>
                  <a:pt x="0" y="2941914"/>
                </a:cubicBezTo>
                <a:cubicBezTo>
                  <a:pt x="33867" y="2625387"/>
                  <a:pt x="-23008" y="1328715"/>
                  <a:pt x="0" y="588397"/>
                </a:cubicBezTo>
                <a:close/>
              </a:path>
            </a:pathLst>
          </a:custGeom>
          <a:solidFill>
            <a:schemeClr val="bg1"/>
          </a:solidFill>
          <a:ln>
            <a:solidFill>
              <a:schemeClr val="accent2">
                <a:lumMod val="50000"/>
              </a:schemeClr>
            </a:solidFill>
            <a:extLst>
              <a:ext uri="{C807C97D-BFC1-408E-A445-0C87EB9F89A2}">
                <ask:lineSketchStyleProps xmln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385719" y="3505200"/>
            <a:ext cx="5354272" cy="2792482"/>
          </a:xfrm>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 name="connsiteX0" fmla="*/ 0 w 5354272"/>
              <a:gd name="connsiteY0" fmla="*/ 465423 h 2792482"/>
              <a:gd name="connsiteX1" fmla="*/ 465423 w 5354272"/>
              <a:gd name="connsiteY1" fmla="*/ 0 h 2792482"/>
              <a:gd name="connsiteX2" fmla="*/ 1185810 w 5354272"/>
              <a:gd name="connsiteY2" fmla="*/ 0 h 2792482"/>
              <a:gd name="connsiteX3" fmla="*/ 1685025 w 5354272"/>
              <a:gd name="connsiteY3" fmla="*/ 0 h 2792482"/>
              <a:gd name="connsiteX4" fmla="*/ 2361177 w 5354272"/>
              <a:gd name="connsiteY4" fmla="*/ 0 h 2792482"/>
              <a:gd name="connsiteX5" fmla="*/ 2904626 w 5354272"/>
              <a:gd name="connsiteY5" fmla="*/ 0 h 2792482"/>
              <a:gd name="connsiteX6" fmla="*/ 3625013 w 5354272"/>
              <a:gd name="connsiteY6" fmla="*/ 0 h 2792482"/>
              <a:gd name="connsiteX7" fmla="*/ 4345400 w 5354272"/>
              <a:gd name="connsiteY7" fmla="*/ 0 h 2792482"/>
              <a:gd name="connsiteX8" fmla="*/ 4888849 w 5354272"/>
              <a:gd name="connsiteY8" fmla="*/ 0 h 2792482"/>
              <a:gd name="connsiteX9" fmla="*/ 5354272 w 5354272"/>
              <a:gd name="connsiteY9" fmla="*/ 465423 h 2792482"/>
              <a:gd name="connsiteX10" fmla="*/ 5354272 w 5354272"/>
              <a:gd name="connsiteY10" fmla="*/ 1104585 h 2792482"/>
              <a:gd name="connsiteX11" fmla="*/ 5354272 w 5354272"/>
              <a:gd name="connsiteY11" fmla="*/ 1706514 h 2792482"/>
              <a:gd name="connsiteX12" fmla="*/ 5354272 w 5354272"/>
              <a:gd name="connsiteY12" fmla="*/ 2327059 h 2792482"/>
              <a:gd name="connsiteX13" fmla="*/ 4888849 w 5354272"/>
              <a:gd name="connsiteY13" fmla="*/ 2792482 h 2792482"/>
              <a:gd name="connsiteX14" fmla="*/ 4301165 w 5354272"/>
              <a:gd name="connsiteY14" fmla="*/ 2792482 h 2792482"/>
              <a:gd name="connsiteX15" fmla="*/ 3669247 w 5354272"/>
              <a:gd name="connsiteY15" fmla="*/ 2792482 h 2792482"/>
              <a:gd name="connsiteX16" fmla="*/ 2993095 w 5354272"/>
              <a:gd name="connsiteY16" fmla="*/ 2792482 h 2792482"/>
              <a:gd name="connsiteX17" fmla="*/ 2361177 w 5354272"/>
              <a:gd name="connsiteY17" fmla="*/ 2792482 h 2792482"/>
              <a:gd name="connsiteX18" fmla="*/ 1773493 w 5354272"/>
              <a:gd name="connsiteY18" fmla="*/ 2792482 h 2792482"/>
              <a:gd name="connsiteX19" fmla="*/ 1274278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669281 h 2792482"/>
              <a:gd name="connsiteX23" fmla="*/ 0 w 5354272"/>
              <a:gd name="connsiteY23" fmla="*/ 1011503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30931" y="164804"/>
                  <a:pt x="214398" y="24460"/>
                  <a:pt x="465423" y="0"/>
                </a:cubicBezTo>
                <a:cubicBezTo>
                  <a:pt x="613856" y="42612"/>
                  <a:pt x="822797" y="-10375"/>
                  <a:pt x="964638" y="0"/>
                </a:cubicBezTo>
                <a:cubicBezTo>
                  <a:pt x="1095827" y="-3495"/>
                  <a:pt x="1353936" y="1599"/>
                  <a:pt x="1596556" y="0"/>
                </a:cubicBezTo>
                <a:cubicBezTo>
                  <a:pt x="1836360" y="-2555"/>
                  <a:pt x="1974582" y="13037"/>
                  <a:pt x="2095771" y="0"/>
                </a:cubicBezTo>
                <a:cubicBezTo>
                  <a:pt x="2288347" y="9124"/>
                  <a:pt x="2478226" y="-503"/>
                  <a:pt x="2727689" y="0"/>
                </a:cubicBezTo>
                <a:cubicBezTo>
                  <a:pt x="2978966" y="-30887"/>
                  <a:pt x="3296503" y="-5207"/>
                  <a:pt x="3448076" y="0"/>
                </a:cubicBezTo>
                <a:cubicBezTo>
                  <a:pt x="3571611" y="-15043"/>
                  <a:pt x="3868120" y="-71957"/>
                  <a:pt x="4079994" y="0"/>
                </a:cubicBezTo>
                <a:cubicBezTo>
                  <a:pt x="4239963" y="38442"/>
                  <a:pt x="4653408" y="-15852"/>
                  <a:pt x="4888849" y="0"/>
                </a:cubicBezTo>
                <a:cubicBezTo>
                  <a:pt x="5207665" y="40167"/>
                  <a:pt x="5352886" y="264570"/>
                  <a:pt x="5354272" y="465423"/>
                </a:cubicBezTo>
                <a:cubicBezTo>
                  <a:pt x="5367828" y="703940"/>
                  <a:pt x="5323411" y="915319"/>
                  <a:pt x="5354272" y="1067352"/>
                </a:cubicBezTo>
                <a:cubicBezTo>
                  <a:pt x="5375190" y="1209656"/>
                  <a:pt x="5361669" y="1478325"/>
                  <a:pt x="5354272" y="1632048"/>
                </a:cubicBezTo>
                <a:cubicBezTo>
                  <a:pt x="5304967" y="1743125"/>
                  <a:pt x="5335203" y="2118082"/>
                  <a:pt x="5354272" y="2327059"/>
                </a:cubicBezTo>
                <a:cubicBezTo>
                  <a:pt x="5331869" y="2525543"/>
                  <a:pt x="5218918" y="2815667"/>
                  <a:pt x="4888849" y="2792482"/>
                </a:cubicBezTo>
                <a:cubicBezTo>
                  <a:pt x="4609444" y="2776078"/>
                  <a:pt x="4400384" y="2800823"/>
                  <a:pt x="4256931" y="2792482"/>
                </a:cubicBezTo>
                <a:cubicBezTo>
                  <a:pt x="4102003" y="2797550"/>
                  <a:pt x="3949997" y="2827686"/>
                  <a:pt x="3713482" y="2792482"/>
                </a:cubicBezTo>
                <a:cubicBezTo>
                  <a:pt x="3453484" y="2812459"/>
                  <a:pt x="3338558" y="2788568"/>
                  <a:pt x="3170032" y="2792482"/>
                </a:cubicBezTo>
                <a:cubicBezTo>
                  <a:pt x="3003722" y="2800459"/>
                  <a:pt x="2677129" y="2784012"/>
                  <a:pt x="2538114" y="2792482"/>
                </a:cubicBezTo>
                <a:cubicBezTo>
                  <a:pt x="2440476" y="2789277"/>
                  <a:pt x="2045637" y="2789926"/>
                  <a:pt x="1817728" y="2792482"/>
                </a:cubicBezTo>
                <a:cubicBezTo>
                  <a:pt x="1578936" y="2800037"/>
                  <a:pt x="1493786" y="2785980"/>
                  <a:pt x="1318512" y="2792482"/>
                </a:cubicBezTo>
                <a:cubicBezTo>
                  <a:pt x="1145028" y="2779430"/>
                  <a:pt x="646404" y="2867760"/>
                  <a:pt x="465423" y="2792482"/>
                </a:cubicBezTo>
                <a:cubicBezTo>
                  <a:pt x="147925" y="2819620"/>
                  <a:pt x="-18655" y="2627597"/>
                  <a:pt x="0" y="2327059"/>
                </a:cubicBezTo>
                <a:cubicBezTo>
                  <a:pt x="-15073" y="2176938"/>
                  <a:pt x="48222" y="2003711"/>
                  <a:pt x="0" y="1725130"/>
                </a:cubicBezTo>
                <a:cubicBezTo>
                  <a:pt x="-26804" y="1437266"/>
                  <a:pt x="-8609" y="1376358"/>
                  <a:pt x="0" y="1123201"/>
                </a:cubicBezTo>
                <a:cubicBezTo>
                  <a:pt x="-24779" y="863141"/>
                  <a:pt x="-13071" y="685501"/>
                  <a:pt x="0" y="465423"/>
                </a:cubicBezTo>
                <a:close/>
              </a:path>
              <a:path w="5354272" h="2792482" stroke="0" extrusionOk="0">
                <a:moveTo>
                  <a:pt x="0" y="465423"/>
                </a:moveTo>
                <a:cubicBezTo>
                  <a:pt x="-27662" y="175184"/>
                  <a:pt x="187459" y="25341"/>
                  <a:pt x="465423" y="0"/>
                </a:cubicBezTo>
                <a:cubicBezTo>
                  <a:pt x="676588" y="-40865"/>
                  <a:pt x="898404" y="-16089"/>
                  <a:pt x="1185810" y="0"/>
                </a:cubicBezTo>
                <a:cubicBezTo>
                  <a:pt x="1461393" y="25936"/>
                  <a:pt x="1518652" y="17868"/>
                  <a:pt x="1685025" y="0"/>
                </a:cubicBezTo>
                <a:cubicBezTo>
                  <a:pt x="1847577" y="-19543"/>
                  <a:pt x="2073019" y="49827"/>
                  <a:pt x="2361177" y="0"/>
                </a:cubicBezTo>
                <a:cubicBezTo>
                  <a:pt x="2632274" y="-6771"/>
                  <a:pt x="2735335" y="-9731"/>
                  <a:pt x="2904626" y="0"/>
                </a:cubicBezTo>
                <a:cubicBezTo>
                  <a:pt x="3040588" y="37681"/>
                  <a:pt x="3445735" y="-22261"/>
                  <a:pt x="3625013" y="0"/>
                </a:cubicBezTo>
                <a:cubicBezTo>
                  <a:pt x="3809545" y="23724"/>
                  <a:pt x="4156269" y="-66019"/>
                  <a:pt x="4345400" y="0"/>
                </a:cubicBezTo>
                <a:cubicBezTo>
                  <a:pt x="4547659" y="38118"/>
                  <a:pt x="4608679" y="-9167"/>
                  <a:pt x="4888849" y="0"/>
                </a:cubicBezTo>
                <a:cubicBezTo>
                  <a:pt x="5126976" y="32633"/>
                  <a:pt x="5352035" y="184500"/>
                  <a:pt x="5354272" y="465423"/>
                </a:cubicBezTo>
                <a:cubicBezTo>
                  <a:pt x="5337879" y="587055"/>
                  <a:pt x="5348829" y="812452"/>
                  <a:pt x="5354272" y="1104585"/>
                </a:cubicBezTo>
                <a:cubicBezTo>
                  <a:pt x="5336431" y="1401928"/>
                  <a:pt x="5341465" y="1411138"/>
                  <a:pt x="5354272" y="1706514"/>
                </a:cubicBezTo>
                <a:cubicBezTo>
                  <a:pt x="5352732" y="2002015"/>
                  <a:pt x="5355665" y="2218477"/>
                  <a:pt x="5354272" y="2327059"/>
                </a:cubicBezTo>
                <a:cubicBezTo>
                  <a:pt x="5370847" y="2615690"/>
                  <a:pt x="5181388" y="2779340"/>
                  <a:pt x="4888849" y="2792482"/>
                </a:cubicBezTo>
                <a:cubicBezTo>
                  <a:pt x="4660794" y="2763597"/>
                  <a:pt x="4471885" y="2776003"/>
                  <a:pt x="4301165" y="2792482"/>
                </a:cubicBezTo>
                <a:cubicBezTo>
                  <a:pt x="4154366" y="2799924"/>
                  <a:pt x="3969450" y="2805145"/>
                  <a:pt x="3669247" y="2792482"/>
                </a:cubicBezTo>
                <a:cubicBezTo>
                  <a:pt x="3338483" y="2790286"/>
                  <a:pt x="3209568" y="2806102"/>
                  <a:pt x="2993095" y="2792482"/>
                </a:cubicBezTo>
                <a:cubicBezTo>
                  <a:pt x="2767004" y="2792844"/>
                  <a:pt x="2670363" y="2784761"/>
                  <a:pt x="2361177" y="2792482"/>
                </a:cubicBezTo>
                <a:cubicBezTo>
                  <a:pt x="2084130" y="2772359"/>
                  <a:pt x="1906976" y="2784645"/>
                  <a:pt x="1773493" y="2792482"/>
                </a:cubicBezTo>
                <a:cubicBezTo>
                  <a:pt x="1669842" y="2807050"/>
                  <a:pt x="1448182" y="2829651"/>
                  <a:pt x="1274278" y="2792482"/>
                </a:cubicBezTo>
                <a:cubicBezTo>
                  <a:pt x="1128122" y="2776198"/>
                  <a:pt x="693121" y="2816583"/>
                  <a:pt x="465423" y="2792482"/>
                </a:cubicBezTo>
                <a:cubicBezTo>
                  <a:pt x="170428" y="2808201"/>
                  <a:pt x="58234" y="2590112"/>
                  <a:pt x="0" y="2327059"/>
                </a:cubicBezTo>
                <a:cubicBezTo>
                  <a:pt x="36520" y="2156362"/>
                  <a:pt x="-22613" y="1945936"/>
                  <a:pt x="0" y="1669281"/>
                </a:cubicBezTo>
                <a:cubicBezTo>
                  <a:pt x="18154" y="1394601"/>
                  <a:pt x="-42233" y="1240619"/>
                  <a:pt x="0" y="1011503"/>
                </a:cubicBezTo>
                <a:cubicBezTo>
                  <a:pt x="31416" y="771612"/>
                  <a:pt x="-28059" y="747787"/>
                  <a:pt x="0" y="465423"/>
                </a:cubicBezTo>
                <a:close/>
              </a:path>
              <a:path w="5354272" h="2792482" fill="none" stroke="0" extrusionOk="0">
                <a:moveTo>
                  <a:pt x="0" y="465423"/>
                </a:moveTo>
                <a:cubicBezTo>
                  <a:pt x="60759" y="195410"/>
                  <a:pt x="212280" y="52184"/>
                  <a:pt x="465423" y="0"/>
                </a:cubicBezTo>
                <a:cubicBezTo>
                  <a:pt x="601805" y="23955"/>
                  <a:pt x="833513" y="-14372"/>
                  <a:pt x="964638" y="0"/>
                </a:cubicBezTo>
                <a:cubicBezTo>
                  <a:pt x="1069736" y="7941"/>
                  <a:pt x="1357133" y="-1313"/>
                  <a:pt x="1596556" y="0"/>
                </a:cubicBezTo>
                <a:cubicBezTo>
                  <a:pt x="1854388" y="-19495"/>
                  <a:pt x="1977213" y="-17297"/>
                  <a:pt x="2095771" y="0"/>
                </a:cubicBezTo>
                <a:cubicBezTo>
                  <a:pt x="2217835" y="7812"/>
                  <a:pt x="2468343" y="13762"/>
                  <a:pt x="2727689" y="0"/>
                </a:cubicBezTo>
                <a:cubicBezTo>
                  <a:pt x="2960550" y="-28424"/>
                  <a:pt x="3290696" y="3533"/>
                  <a:pt x="3448076" y="0"/>
                </a:cubicBezTo>
                <a:cubicBezTo>
                  <a:pt x="3587461" y="968"/>
                  <a:pt x="3861128" y="-31028"/>
                  <a:pt x="4079994" y="0"/>
                </a:cubicBezTo>
                <a:cubicBezTo>
                  <a:pt x="4276520" y="38278"/>
                  <a:pt x="4648303" y="42227"/>
                  <a:pt x="4888849" y="0"/>
                </a:cubicBezTo>
                <a:cubicBezTo>
                  <a:pt x="5163059" y="57996"/>
                  <a:pt x="5364987" y="292399"/>
                  <a:pt x="5354272" y="465423"/>
                </a:cubicBezTo>
                <a:cubicBezTo>
                  <a:pt x="5360927" y="713030"/>
                  <a:pt x="5358057" y="918387"/>
                  <a:pt x="5354272" y="1067352"/>
                </a:cubicBezTo>
                <a:cubicBezTo>
                  <a:pt x="5352696" y="1214422"/>
                  <a:pt x="5354850" y="1483593"/>
                  <a:pt x="5354272" y="1632048"/>
                </a:cubicBezTo>
                <a:cubicBezTo>
                  <a:pt x="5360996" y="1789159"/>
                  <a:pt x="5327585" y="2138167"/>
                  <a:pt x="5354272" y="2327059"/>
                </a:cubicBezTo>
                <a:cubicBezTo>
                  <a:pt x="5353610" y="2530011"/>
                  <a:pt x="5171311" y="2756566"/>
                  <a:pt x="4888849" y="2792482"/>
                </a:cubicBezTo>
                <a:cubicBezTo>
                  <a:pt x="4635760" y="2778092"/>
                  <a:pt x="4418343" y="2802202"/>
                  <a:pt x="4256931" y="2792482"/>
                </a:cubicBezTo>
                <a:cubicBezTo>
                  <a:pt x="4104710" y="2802847"/>
                  <a:pt x="3930389" y="2804460"/>
                  <a:pt x="3713482" y="2792482"/>
                </a:cubicBezTo>
                <a:cubicBezTo>
                  <a:pt x="3477402" y="2767320"/>
                  <a:pt x="3317649" y="2790086"/>
                  <a:pt x="3170032" y="2792482"/>
                </a:cubicBezTo>
                <a:cubicBezTo>
                  <a:pt x="3018964" y="2796166"/>
                  <a:pt x="2677558" y="2754072"/>
                  <a:pt x="2538114" y="2792482"/>
                </a:cubicBezTo>
                <a:cubicBezTo>
                  <a:pt x="2400046" y="2751062"/>
                  <a:pt x="2085226" y="2833008"/>
                  <a:pt x="1817728" y="2792482"/>
                </a:cubicBezTo>
                <a:cubicBezTo>
                  <a:pt x="1560718" y="2781630"/>
                  <a:pt x="1503205" y="2788123"/>
                  <a:pt x="1318512" y="2792482"/>
                </a:cubicBezTo>
                <a:cubicBezTo>
                  <a:pt x="1195760" y="2794694"/>
                  <a:pt x="678225" y="2835559"/>
                  <a:pt x="465423" y="2792482"/>
                </a:cubicBezTo>
                <a:cubicBezTo>
                  <a:pt x="190723" y="2777404"/>
                  <a:pt x="-28472" y="2578797"/>
                  <a:pt x="0" y="2327059"/>
                </a:cubicBezTo>
                <a:cubicBezTo>
                  <a:pt x="23790" y="2146120"/>
                  <a:pt x="20941" y="2036985"/>
                  <a:pt x="0" y="1725130"/>
                </a:cubicBezTo>
                <a:cubicBezTo>
                  <a:pt x="-20343" y="1434845"/>
                  <a:pt x="-6887" y="1376012"/>
                  <a:pt x="0" y="1123201"/>
                </a:cubicBezTo>
                <a:cubicBezTo>
                  <a:pt x="6169" y="852092"/>
                  <a:pt x="-28850" y="671402"/>
                  <a:pt x="0" y="465423"/>
                </a:cubicBezTo>
                <a:close/>
              </a:path>
            </a:pathLst>
          </a:custGeom>
          <a:solidFill>
            <a:schemeClr val="bg1"/>
          </a:solidFill>
          <a:ln>
            <a:solidFill>
              <a:schemeClr val="accent2">
                <a:lumMod val="50000"/>
              </a:schemeClr>
            </a:solidFill>
            <a:extLst>
              <a:ext uri="{C807C97D-BFC1-408E-A445-0C87EB9F89A2}">
                <ask:lineSketchStyleProps xmln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064413" y="2671413"/>
            <a:ext cx="4152198" cy="855129"/>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defTabSz="912114"/>
              <a:r>
                <a:rPr lang="en-US" sz="3990" b="1">
                  <a:ln>
                    <a:solidFill>
                      <a:srgbClr val="ED7D31">
                        <a:lumMod val="50000"/>
                      </a:srgbClr>
                    </a:solidFill>
                  </a:ln>
                  <a:solidFill>
                    <a:srgbClr val="FF0066"/>
                  </a:solidFill>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548823" y="3515402"/>
            <a:ext cx="5361458" cy="2493283"/>
          </a:xfrm>
          <a:prstGeom prst="rect">
            <a:avLst/>
          </a:prstGeom>
          <a:noFill/>
        </p:spPr>
        <p:txBody>
          <a:bodyPr wrap="square" rtlCol="0">
            <a:spAutoFit/>
          </a:bodyPr>
          <a:lstStyle/>
          <a:p>
            <a:pPr defTabSz="912114">
              <a:lnSpc>
                <a:spcPct val="150000"/>
              </a:lnSpc>
            </a:pPr>
            <a:r>
              <a:rPr lang="en-US" sz="3591">
                <a:solidFill>
                  <a:prstClr val="black"/>
                </a:solidFill>
              </a:rPr>
              <a:t>1. Đọc đúng.</a:t>
            </a:r>
          </a:p>
          <a:p>
            <a:pPr defTabSz="912114">
              <a:lnSpc>
                <a:spcPct val="150000"/>
              </a:lnSpc>
            </a:pPr>
            <a:r>
              <a:rPr lang="en-US" sz="3591">
                <a:solidFill>
                  <a:prstClr val="black"/>
                </a:solidFill>
              </a:rPr>
              <a:t>2. Đọc to rõ.</a:t>
            </a:r>
          </a:p>
          <a:p>
            <a:pPr defTabSz="912114">
              <a:lnSpc>
                <a:spcPct val="150000"/>
              </a:lnSpc>
            </a:pPr>
            <a:r>
              <a:rPr lang="en-US" sz="3591">
                <a:solidFill>
                  <a:prstClr val="black"/>
                </a:solidFill>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112350" y="3625819"/>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807550" y="4311619"/>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483950" y="5226019"/>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8"/>
          <a:stretch>
            <a:fillRect/>
          </a:stretch>
        </p:blipFill>
        <p:spPr>
          <a:xfrm>
            <a:off x="3132589" y="287700"/>
            <a:ext cx="9134332" cy="2335275"/>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1C5349-EA12-5746-079C-D0FC626968C1}"/>
              </a:ext>
            </a:extLst>
          </p:cNvPr>
          <p:cNvGrpSpPr/>
          <p:nvPr/>
        </p:nvGrpSpPr>
        <p:grpSpPr>
          <a:xfrm>
            <a:off x="4004819" y="2822884"/>
            <a:ext cx="4152198" cy="855129"/>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mj-lt"/>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defTabSz="912114"/>
              <a:r>
                <a:rPr lang="en-US" sz="3990" b="1">
                  <a:ln>
                    <a:solidFill>
                      <a:sysClr val="windowText" lastClr="000000"/>
                    </a:solidFill>
                  </a:ln>
                  <a:solidFill>
                    <a:srgbClr val="ED7D31"/>
                  </a:solidFill>
                  <a:effectLst>
                    <a:outerShdw blurRad="38100" dist="38100" dir="2700000" algn="tl">
                      <a:srgbClr val="000000">
                        <a:alpha val="43137"/>
                      </a:srgbClr>
                    </a:outerShdw>
                  </a:effectLst>
                  <a:latin typeface="+mj-lt"/>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76450" y="3788928"/>
            <a:ext cx="6208938" cy="2792482"/>
          </a:xfrm>
          <a:custGeom>
            <a:avLst/>
            <a:gdLst>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938" h="2792482" fill="none" extrusionOk="0">
                <a:moveTo>
                  <a:pt x="0" y="465423"/>
                </a:moveTo>
                <a:cubicBezTo>
                  <a:pt x="1382" y="245768"/>
                  <a:pt x="233833" y="42724"/>
                  <a:pt x="465423" y="0"/>
                </a:cubicBezTo>
                <a:cubicBezTo>
                  <a:pt x="1449117" y="88398"/>
                  <a:pt x="4135910" y="342826"/>
                  <a:pt x="5743515" y="0"/>
                </a:cubicBezTo>
                <a:cubicBezTo>
                  <a:pt x="5990371" y="-70146"/>
                  <a:pt x="6115406" y="180086"/>
                  <a:pt x="6208938" y="465423"/>
                </a:cubicBezTo>
                <a:cubicBezTo>
                  <a:pt x="6223211" y="923454"/>
                  <a:pt x="6171781" y="1807823"/>
                  <a:pt x="6208938" y="2327059"/>
                </a:cubicBezTo>
                <a:cubicBezTo>
                  <a:pt x="6220456" y="2525650"/>
                  <a:pt x="5977396" y="2766513"/>
                  <a:pt x="5743515" y="2792482"/>
                </a:cubicBezTo>
                <a:cubicBezTo>
                  <a:pt x="5051438" y="2907133"/>
                  <a:pt x="1761207" y="2882424"/>
                  <a:pt x="465423" y="2792482"/>
                </a:cubicBezTo>
                <a:cubicBezTo>
                  <a:pt x="256035" y="2787094"/>
                  <a:pt x="-78762" y="2599680"/>
                  <a:pt x="0" y="2327059"/>
                </a:cubicBezTo>
                <a:cubicBezTo>
                  <a:pt x="166650" y="1883459"/>
                  <a:pt x="-138537" y="657551"/>
                  <a:pt x="0" y="465423"/>
                </a:cubicBezTo>
                <a:close/>
              </a:path>
              <a:path w="6208938" h="2792482" stroke="0" extrusionOk="0">
                <a:moveTo>
                  <a:pt x="0" y="465423"/>
                </a:moveTo>
                <a:cubicBezTo>
                  <a:pt x="759" y="225946"/>
                  <a:pt x="215754" y="-9955"/>
                  <a:pt x="465423" y="0"/>
                </a:cubicBezTo>
                <a:cubicBezTo>
                  <a:pt x="2950984" y="57975"/>
                  <a:pt x="3474053" y="-71790"/>
                  <a:pt x="5743515" y="0"/>
                </a:cubicBezTo>
                <a:cubicBezTo>
                  <a:pt x="5954708" y="-27169"/>
                  <a:pt x="6230754" y="197293"/>
                  <a:pt x="6208938" y="465423"/>
                </a:cubicBezTo>
                <a:cubicBezTo>
                  <a:pt x="6353535" y="1017008"/>
                  <a:pt x="6311781" y="1819898"/>
                  <a:pt x="6208938" y="2327059"/>
                </a:cubicBezTo>
                <a:cubicBezTo>
                  <a:pt x="6186788" y="2557599"/>
                  <a:pt x="5956149" y="2781418"/>
                  <a:pt x="5743515" y="2792482"/>
                </a:cubicBezTo>
                <a:cubicBezTo>
                  <a:pt x="4249285" y="2516320"/>
                  <a:pt x="1345114" y="2848976"/>
                  <a:pt x="465423" y="2792482"/>
                </a:cubicBezTo>
                <a:cubicBezTo>
                  <a:pt x="187539" y="2819056"/>
                  <a:pt x="-38808" y="2537818"/>
                  <a:pt x="0" y="2327059"/>
                </a:cubicBezTo>
                <a:cubicBezTo>
                  <a:pt x="-84600" y="1903135"/>
                  <a:pt x="-100164" y="1165319"/>
                  <a:pt x="0" y="465423"/>
                </a:cubicBezTo>
                <a:close/>
              </a:path>
              <a:path w="6208938" h="2792482" fill="none" stroke="0" extrusionOk="0">
                <a:moveTo>
                  <a:pt x="0" y="465423"/>
                </a:moveTo>
                <a:cubicBezTo>
                  <a:pt x="10980" y="243144"/>
                  <a:pt x="227666" y="36956"/>
                  <a:pt x="465423" y="0"/>
                </a:cubicBezTo>
                <a:cubicBezTo>
                  <a:pt x="1883723" y="183598"/>
                  <a:pt x="3881758" y="211830"/>
                  <a:pt x="5743515" y="0"/>
                </a:cubicBezTo>
                <a:cubicBezTo>
                  <a:pt x="5962829" y="-66578"/>
                  <a:pt x="6172429" y="183758"/>
                  <a:pt x="6208938" y="465423"/>
                </a:cubicBezTo>
                <a:cubicBezTo>
                  <a:pt x="6196710" y="878326"/>
                  <a:pt x="6316248" y="1639579"/>
                  <a:pt x="6208938" y="2327059"/>
                </a:cubicBezTo>
                <a:cubicBezTo>
                  <a:pt x="6209728" y="2557616"/>
                  <a:pt x="5963167" y="2776189"/>
                  <a:pt x="5743515" y="2792482"/>
                </a:cubicBezTo>
                <a:cubicBezTo>
                  <a:pt x="4776741" y="2672127"/>
                  <a:pt x="1525408" y="2828494"/>
                  <a:pt x="465423" y="2792482"/>
                </a:cubicBezTo>
                <a:cubicBezTo>
                  <a:pt x="230679" y="2785133"/>
                  <a:pt x="-73908" y="2572810"/>
                  <a:pt x="0" y="2327059"/>
                </a:cubicBezTo>
                <a:cubicBezTo>
                  <a:pt x="132453" y="1963536"/>
                  <a:pt x="-144596" y="712763"/>
                  <a:pt x="0" y="465423"/>
                </a:cubicBezTo>
                <a:close/>
              </a:path>
            </a:pathLst>
          </a:custGeom>
          <a:solidFill>
            <a:schemeClr val="bg1">
              <a:alpha val="78000"/>
            </a:schemeClr>
          </a:solidFill>
          <a:ln w="38100">
            <a:solidFill>
              <a:schemeClr val="accent2">
                <a:lumMod val="50000"/>
              </a:schemeClr>
            </a:solidFill>
            <a:extLst>
              <a:ext uri="{C807C97D-BFC1-408E-A445-0C87EB9F89A2}">
                <ask:lineSketchStyleProps xmlns="" xmlns:ask="http://schemas.microsoft.com/office/drawing/2018/sketchyshapes" sd="852854689">
                  <a:custGeom>
                    <a:avLst/>
                    <a:gdLst>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938" h="2792482" fill="none" extrusionOk="0">
                        <a:moveTo>
                          <a:pt x="0" y="465423"/>
                        </a:moveTo>
                        <a:cubicBezTo>
                          <a:pt x="1186" y="240474"/>
                          <a:pt x="216358" y="13395"/>
                          <a:pt x="465423" y="0"/>
                        </a:cubicBezTo>
                        <a:cubicBezTo>
                          <a:pt x="1718218" y="72427"/>
                          <a:pt x="4009630" y="61419"/>
                          <a:pt x="5743515" y="0"/>
                        </a:cubicBezTo>
                        <a:cubicBezTo>
                          <a:pt x="5994383" y="-42529"/>
                          <a:pt x="6166574" y="195563"/>
                          <a:pt x="6208938" y="465423"/>
                        </a:cubicBezTo>
                        <a:cubicBezTo>
                          <a:pt x="6178678" y="893658"/>
                          <a:pt x="6223012" y="1706747"/>
                          <a:pt x="6208938" y="2327059"/>
                        </a:cubicBezTo>
                        <a:cubicBezTo>
                          <a:pt x="6214498" y="2555888"/>
                          <a:pt x="5989935" y="2780570"/>
                          <a:pt x="5743515" y="2792482"/>
                        </a:cubicBezTo>
                        <a:cubicBezTo>
                          <a:pt x="4813725" y="2822309"/>
                          <a:pt x="1747774" y="2713176"/>
                          <a:pt x="465423" y="2792482"/>
                        </a:cubicBezTo>
                        <a:cubicBezTo>
                          <a:pt x="246005" y="2788228"/>
                          <a:pt x="-34094" y="2590847"/>
                          <a:pt x="0" y="2327059"/>
                        </a:cubicBezTo>
                        <a:cubicBezTo>
                          <a:pt x="141834" y="1929658"/>
                          <a:pt x="-120586" y="703856"/>
                          <a:pt x="0" y="465423"/>
                        </a:cubicBezTo>
                        <a:close/>
                      </a:path>
                      <a:path w="6208938" h="2792482" stroke="0" extrusionOk="0">
                        <a:moveTo>
                          <a:pt x="0" y="465423"/>
                        </a:moveTo>
                        <a:cubicBezTo>
                          <a:pt x="7268" y="210358"/>
                          <a:pt x="218916" y="21957"/>
                          <a:pt x="465423" y="0"/>
                        </a:cubicBezTo>
                        <a:cubicBezTo>
                          <a:pt x="2945142" y="123000"/>
                          <a:pt x="3455662" y="-96860"/>
                          <a:pt x="5743515" y="0"/>
                        </a:cubicBezTo>
                        <a:cubicBezTo>
                          <a:pt x="5963720" y="-28078"/>
                          <a:pt x="6216014" y="194111"/>
                          <a:pt x="6208938" y="465423"/>
                        </a:cubicBezTo>
                        <a:cubicBezTo>
                          <a:pt x="6274664" y="1026504"/>
                          <a:pt x="6298790" y="1817146"/>
                          <a:pt x="6208938" y="2327059"/>
                        </a:cubicBezTo>
                        <a:cubicBezTo>
                          <a:pt x="6175953" y="2596055"/>
                          <a:pt x="5965878" y="2786806"/>
                          <a:pt x="5743515" y="2792482"/>
                        </a:cubicBezTo>
                        <a:cubicBezTo>
                          <a:pt x="4238137" y="2631775"/>
                          <a:pt x="1347560" y="2832149"/>
                          <a:pt x="465423" y="2792482"/>
                        </a:cubicBezTo>
                        <a:cubicBezTo>
                          <a:pt x="176045" y="2785952"/>
                          <a:pt x="-32243" y="2569498"/>
                          <a:pt x="0" y="2327059"/>
                        </a:cubicBezTo>
                        <a:cubicBezTo>
                          <a:pt x="-85278" y="1912584"/>
                          <a:pt x="-102191" y="1197386"/>
                          <a:pt x="0" y="4654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mj-lt"/>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26851" y="3799129"/>
            <a:ext cx="5361458" cy="2493283"/>
          </a:xfrm>
          <a:prstGeom prst="rect">
            <a:avLst/>
          </a:prstGeom>
          <a:noFill/>
        </p:spPr>
        <p:txBody>
          <a:bodyPr wrap="square" rtlCol="0">
            <a:spAutoFit/>
          </a:bodyPr>
          <a:lstStyle/>
          <a:p>
            <a:pPr defTabSz="912114">
              <a:lnSpc>
                <a:spcPct val="150000"/>
              </a:lnSpc>
            </a:pPr>
            <a:r>
              <a:rPr lang="en-US" sz="3591">
                <a:solidFill>
                  <a:prstClr val="black"/>
                </a:solidFill>
                <a:latin typeface="+mj-lt"/>
              </a:rPr>
              <a:t>1. Đọc đúng.</a:t>
            </a:r>
          </a:p>
          <a:p>
            <a:pPr defTabSz="912114">
              <a:lnSpc>
                <a:spcPct val="150000"/>
              </a:lnSpc>
            </a:pPr>
            <a:r>
              <a:rPr lang="en-US" sz="3591">
                <a:solidFill>
                  <a:prstClr val="black"/>
                </a:solidFill>
                <a:latin typeface="+mj-lt"/>
              </a:rPr>
              <a:t>2. Đọc to rõ.</a:t>
            </a:r>
          </a:p>
          <a:p>
            <a:pPr defTabSz="912114">
              <a:lnSpc>
                <a:spcPct val="150000"/>
              </a:lnSpc>
            </a:pPr>
            <a:r>
              <a:rPr lang="en-US" sz="3591">
                <a:solidFill>
                  <a:prstClr val="black"/>
                </a:solidFill>
                <a:latin typeface="+mj-lt"/>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547519" y="3962400"/>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605671" y="4756642"/>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376319" y="5486400"/>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6"/>
          <a:srcRect/>
          <a:stretch>
            <a:fillRect/>
          </a:stretch>
        </p:blipFill>
        <p:spPr>
          <a:xfrm>
            <a:off x="574077" y="2552083"/>
            <a:ext cx="1493665" cy="3805515"/>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7"/>
          <a:srcRect/>
          <a:stretch>
            <a:fillRect/>
          </a:stretch>
        </p:blipFill>
        <p:spPr>
          <a:xfrm>
            <a:off x="10022382" y="2552083"/>
            <a:ext cx="1811085" cy="3832985"/>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rotWithShape="1">
          <a:blip r:embed="rId8"/>
          <a:srcRect l="29563"/>
          <a:stretch/>
        </p:blipFill>
        <p:spPr>
          <a:xfrm>
            <a:off x="2793848" y="792965"/>
            <a:ext cx="7504895" cy="1277104"/>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186" y="-17108"/>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40711"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4"/>
          <a:stretch>
            <a:fillRect/>
          </a:stretch>
        </p:blipFill>
        <p:spPr>
          <a:xfrm>
            <a:off x="3954748" y="-17108"/>
            <a:ext cx="8568757" cy="3429935"/>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5"/>
          <a:srcRect/>
          <a:stretch>
            <a:fillRect/>
          </a:stretch>
        </p:blipFill>
        <p:spPr>
          <a:xfrm>
            <a:off x="574076" y="2271970"/>
            <a:ext cx="1603609" cy="4085628"/>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6"/>
          <a:srcRect/>
          <a:stretch>
            <a:fillRect/>
          </a:stretch>
        </p:blipFill>
        <p:spPr>
          <a:xfrm>
            <a:off x="3339605" y="2483895"/>
            <a:ext cx="1811085" cy="3832985"/>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46920" y="2122239"/>
            <a:ext cx="3488404" cy="878322"/>
            <a:chOff x="1284060" y="2016948"/>
            <a:chExt cx="3630839" cy="880500"/>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771349"/>
            </a:xfrm>
            <a:prstGeom prst="rect">
              <a:avLst/>
            </a:prstGeom>
            <a:noFill/>
          </p:spPr>
          <p:txBody>
            <a:bodyPr wrap="square" rtlCol="0">
              <a:spAutoFit/>
            </a:bodyPr>
            <a:lstStyle/>
            <a:p>
              <a:pPr defTabSz="912114">
                <a:defRPr/>
              </a:pPr>
              <a:r>
                <a:rPr lang="en-US" sz="4400" b="1" dirty="0" err="1">
                  <a:solidFill>
                    <a:prstClr val="black"/>
                  </a:solidFill>
                  <a:latin typeface="Calibri"/>
                </a:rPr>
                <a:t>trượng</a:t>
              </a:r>
              <a:r>
                <a:rPr lang="en-US" sz="4400" b="1" dirty="0">
                  <a:solidFill>
                    <a:prstClr val="black"/>
                  </a:solidFill>
                  <a:latin typeface="Calibri"/>
                </a:rPr>
                <a:t> </a:t>
              </a:r>
              <a:r>
                <a:rPr lang="en-US" sz="4400" b="1" dirty="0" err="1">
                  <a:solidFill>
                    <a:prstClr val="black"/>
                  </a:solidFill>
                  <a:latin typeface="Calibri"/>
                </a:rPr>
                <a:t>nghĩa</a:t>
              </a:r>
              <a:endParaRPr lang="en-US" sz="4400" b="1" dirty="0">
                <a:solidFill>
                  <a:prstClr val="black"/>
                </a:solidFill>
                <a:latin typeface="Calibri"/>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4175919" y="1981200"/>
            <a:ext cx="7086600" cy="1320361"/>
          </a:xfrm>
          <a:prstGeom prst="rect">
            <a:avLst/>
          </a:prstGeom>
          <a:noFill/>
        </p:spPr>
        <p:txBody>
          <a:bodyPr wrap="square" rtlCol="0">
            <a:spAutoFit/>
          </a:bodyPr>
          <a:lstStyle/>
          <a:p>
            <a:pPr algn="ctr" defTabSz="912114">
              <a:defRPr/>
            </a:pPr>
            <a:r>
              <a:rPr lang="vi-VN" sz="3990" b="1" dirty="0">
                <a:solidFill>
                  <a:srgbClr val="0070C0"/>
                </a:solidFill>
              </a:rPr>
              <a:t>trọng điều phải, dựa vào lẽ phải để hành động.</a:t>
            </a:r>
            <a:endParaRPr lang="en-US" sz="3990" b="1" dirty="0">
              <a:solidFill>
                <a:srgbClr val="0070C0"/>
              </a:solidFill>
              <a:latin typeface="Calibri"/>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7632815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46919" y="2122239"/>
            <a:ext cx="4724399" cy="1446550"/>
            <a:chOff x="1284060" y="2016948"/>
            <a:chExt cx="3630839" cy="1450137"/>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1450137"/>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Thế</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giới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đại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đồng</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3871119" y="3124200"/>
            <a:ext cx="7924800" cy="3416320"/>
          </a:xfrm>
          <a:prstGeom prst="rect">
            <a:avLst/>
          </a:prstGeom>
          <a:noFill/>
        </p:spPr>
        <p:txBody>
          <a:bodyPr wrap="square" rtlCol="0">
            <a:spAutoFit/>
          </a:bodyPr>
          <a:lstStyle/>
          <a:p>
            <a:pPr lvl="0" algn="just" defTabSz="912114">
              <a:defRPr/>
            </a:pPr>
            <a:r>
              <a:rPr lang="vi-VN" sz="3600" b="1" dirty="0">
                <a:solidFill>
                  <a:srgbClr val="0070C0"/>
                </a:solidFill>
                <a:latin typeface="Calibri" panose="020F0502020204030204" pitchFamily="34" charset="0"/>
                <a:cs typeface="Calibri" panose="020F0502020204030204" pitchFamily="34" charset="0"/>
              </a:rPr>
              <a:t>là một thế giới lý tưởng mà con người có thể đạt tới, thể hiện cho ước muốn về một xã hội tốt đẹp trong tương lai của con người mà trong đó, con người yêu thương và giúp đỡ lẫn nhau, nhà nhà an cư lạc nghiệp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127814858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0BFC0E-2A2A-461D-8D87-A7ED318FD277}"/>
              </a:ext>
            </a:extLst>
          </p:cNvPr>
          <p:cNvSpPr/>
          <p:nvPr/>
        </p:nvSpPr>
        <p:spPr>
          <a:xfrm>
            <a:off x="287604" y="228600"/>
            <a:ext cx="11586629" cy="6327013"/>
          </a:xfrm>
          <a:prstGeom prst="roundRect">
            <a:avLst>
              <a:gd name="adj" fmla="val 7928"/>
            </a:avLst>
          </a:prstGeom>
          <a:solidFill>
            <a:schemeClr val="bg1">
              <a:alpha val="38000"/>
            </a:schemeClr>
          </a:solidFill>
          <a:ln w="190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pic>
        <p:nvPicPr>
          <p:cNvPr id="2" name="Picture 1">
            <a:extLst>
              <a:ext uri="{FF2B5EF4-FFF2-40B4-BE49-F238E27FC236}">
                <a16:creationId xmlns:a16="http://schemas.microsoft.com/office/drawing/2014/main" id="{7EE6CAA0-C34E-45C0-90B1-2B99E56A4AB1}"/>
              </a:ext>
            </a:extLst>
          </p:cNvPr>
          <p:cNvPicPr>
            <a:picLocks noChangeAspect="1"/>
          </p:cNvPicPr>
          <p:nvPr/>
        </p:nvPicPr>
        <p:blipFill>
          <a:blip r:embed="rId2"/>
          <a:stretch>
            <a:fillRect/>
          </a:stretch>
        </p:blipFill>
        <p:spPr>
          <a:xfrm>
            <a:off x="2372457" y="752850"/>
            <a:ext cx="7722390" cy="4871276"/>
          </a:xfrm>
          <a:prstGeom prst="rect">
            <a:avLst/>
          </a:prstGeom>
        </p:spPr>
      </p:pic>
    </p:spTree>
    <p:extLst>
      <p:ext uri="{BB962C8B-B14F-4D97-AF65-F5344CB8AC3E}">
        <p14:creationId xmlns:p14="http://schemas.microsoft.com/office/powerpoint/2010/main" val="2194589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D3DC912-73DA-71FE-91D0-D92882B59DAB}"/>
              </a:ext>
            </a:extLst>
          </p:cNvPr>
          <p:cNvSpPr/>
          <p:nvPr/>
        </p:nvSpPr>
        <p:spPr>
          <a:xfrm>
            <a:off x="224033" y="149683"/>
            <a:ext cx="11761778" cy="1907717"/>
          </a:xfrm>
          <a:custGeom>
            <a:avLst/>
            <a:gdLst>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907717" fill="none" extrusionOk="0">
                <a:moveTo>
                  <a:pt x="0" y="317959"/>
                </a:moveTo>
                <a:cubicBezTo>
                  <a:pt x="1426" y="184998"/>
                  <a:pt x="127790" y="32734"/>
                  <a:pt x="245375" y="0"/>
                </a:cubicBezTo>
                <a:cubicBezTo>
                  <a:pt x="3679625" y="113602"/>
                  <a:pt x="6845538" y="757829"/>
                  <a:pt x="11516402" y="0"/>
                </a:cubicBezTo>
                <a:cubicBezTo>
                  <a:pt x="11646827" y="-37820"/>
                  <a:pt x="11744821" y="137004"/>
                  <a:pt x="11761778" y="317959"/>
                </a:cubicBezTo>
                <a:cubicBezTo>
                  <a:pt x="11874568" y="798068"/>
                  <a:pt x="11745323" y="1179424"/>
                  <a:pt x="11761778" y="1589757"/>
                </a:cubicBezTo>
                <a:cubicBezTo>
                  <a:pt x="11771597" y="1709364"/>
                  <a:pt x="11623205" y="1870145"/>
                  <a:pt x="11516402" y="1907717"/>
                </a:cubicBezTo>
                <a:cubicBezTo>
                  <a:pt x="10311962" y="2002097"/>
                  <a:pt x="4975339" y="2432657"/>
                  <a:pt x="245375" y="1907717"/>
                </a:cubicBezTo>
                <a:cubicBezTo>
                  <a:pt x="177868" y="1899224"/>
                  <a:pt x="-52097" y="1776977"/>
                  <a:pt x="0" y="1589757"/>
                </a:cubicBezTo>
                <a:cubicBezTo>
                  <a:pt x="14876" y="963766"/>
                  <a:pt x="-93555" y="798484"/>
                  <a:pt x="0" y="317959"/>
                </a:cubicBezTo>
                <a:close/>
              </a:path>
              <a:path w="11761778" h="1907717" stroke="0" extrusionOk="0">
                <a:moveTo>
                  <a:pt x="0" y="317959"/>
                </a:moveTo>
                <a:cubicBezTo>
                  <a:pt x="11162" y="162019"/>
                  <a:pt x="107638" y="-35103"/>
                  <a:pt x="245375" y="0"/>
                </a:cubicBezTo>
                <a:cubicBezTo>
                  <a:pt x="5546032" y="-832926"/>
                  <a:pt x="8612310" y="165745"/>
                  <a:pt x="11516402" y="0"/>
                </a:cubicBezTo>
                <a:cubicBezTo>
                  <a:pt x="11607782" y="-9057"/>
                  <a:pt x="11808855" y="130318"/>
                  <a:pt x="11761778" y="317959"/>
                </a:cubicBezTo>
                <a:cubicBezTo>
                  <a:pt x="11792506" y="784455"/>
                  <a:pt x="11871516" y="1254371"/>
                  <a:pt x="11761778" y="1589757"/>
                </a:cubicBezTo>
                <a:cubicBezTo>
                  <a:pt x="11768820" y="1735335"/>
                  <a:pt x="11617558" y="1892637"/>
                  <a:pt x="11516402" y="1907717"/>
                </a:cubicBezTo>
                <a:cubicBezTo>
                  <a:pt x="8509676" y="653795"/>
                  <a:pt x="4229847" y="2868160"/>
                  <a:pt x="245375" y="1907717"/>
                </a:cubicBezTo>
                <a:cubicBezTo>
                  <a:pt x="118276" y="1949841"/>
                  <a:pt x="-33522" y="1699725"/>
                  <a:pt x="0" y="1589757"/>
                </a:cubicBezTo>
                <a:cubicBezTo>
                  <a:pt x="-49710" y="948305"/>
                  <a:pt x="48889" y="663360"/>
                  <a:pt x="0" y="317959"/>
                </a:cubicBezTo>
                <a:close/>
              </a:path>
              <a:path w="11761778" h="1907717" fill="none" stroke="0" extrusionOk="0">
                <a:moveTo>
                  <a:pt x="0" y="317959"/>
                </a:moveTo>
                <a:cubicBezTo>
                  <a:pt x="11960" y="158749"/>
                  <a:pt x="134066" y="7370"/>
                  <a:pt x="245375" y="0"/>
                </a:cubicBezTo>
                <a:cubicBezTo>
                  <a:pt x="4229390" y="279986"/>
                  <a:pt x="6164439" y="363712"/>
                  <a:pt x="11516402" y="0"/>
                </a:cubicBezTo>
                <a:cubicBezTo>
                  <a:pt x="11630805" y="-31121"/>
                  <a:pt x="11767680" y="115390"/>
                  <a:pt x="11761778" y="317959"/>
                </a:cubicBezTo>
                <a:cubicBezTo>
                  <a:pt x="11861740" y="758815"/>
                  <a:pt x="11810371" y="1143478"/>
                  <a:pt x="11761778" y="1589757"/>
                </a:cubicBezTo>
                <a:cubicBezTo>
                  <a:pt x="11769127" y="1742434"/>
                  <a:pt x="11610669" y="1873221"/>
                  <a:pt x="11516402" y="1907717"/>
                </a:cubicBezTo>
                <a:cubicBezTo>
                  <a:pt x="8946080" y="1706774"/>
                  <a:pt x="4086217" y="1892481"/>
                  <a:pt x="245375" y="1907717"/>
                </a:cubicBezTo>
                <a:cubicBezTo>
                  <a:pt x="108122" y="1889141"/>
                  <a:pt x="-31332" y="1741021"/>
                  <a:pt x="0" y="1589757"/>
                </a:cubicBezTo>
                <a:cubicBezTo>
                  <a:pt x="-44840" y="1035445"/>
                  <a:pt x="-89691" y="831728"/>
                  <a:pt x="0" y="317959"/>
                </a:cubicBezTo>
                <a:close/>
              </a:path>
              <a:path w="11761778" h="1907717" fill="none" stroke="0" extrusionOk="0">
                <a:moveTo>
                  <a:pt x="0" y="317959"/>
                </a:moveTo>
                <a:cubicBezTo>
                  <a:pt x="13532" y="172426"/>
                  <a:pt x="126655" y="32736"/>
                  <a:pt x="245375" y="0"/>
                </a:cubicBezTo>
                <a:cubicBezTo>
                  <a:pt x="4068884" y="183987"/>
                  <a:pt x="6339043" y="652076"/>
                  <a:pt x="11516402" y="0"/>
                </a:cubicBezTo>
                <a:cubicBezTo>
                  <a:pt x="11630351" y="-42267"/>
                  <a:pt x="11757758" y="124750"/>
                  <a:pt x="11761778" y="317959"/>
                </a:cubicBezTo>
                <a:cubicBezTo>
                  <a:pt x="11857748" y="762782"/>
                  <a:pt x="11794893" y="1136143"/>
                  <a:pt x="11761778" y="1589757"/>
                </a:cubicBezTo>
                <a:cubicBezTo>
                  <a:pt x="11763465" y="1724442"/>
                  <a:pt x="11614118" y="1874786"/>
                  <a:pt x="11516402" y="1907717"/>
                </a:cubicBezTo>
                <a:cubicBezTo>
                  <a:pt x="10049675" y="1607079"/>
                  <a:pt x="4300776" y="2153365"/>
                  <a:pt x="245375" y="1907717"/>
                </a:cubicBezTo>
                <a:cubicBezTo>
                  <a:pt x="118444" y="1897182"/>
                  <a:pt x="-77790" y="1761866"/>
                  <a:pt x="0" y="1589757"/>
                </a:cubicBezTo>
                <a:cubicBezTo>
                  <a:pt x="-4343" y="1008231"/>
                  <a:pt x="-106155" y="822656"/>
                  <a:pt x="0" y="317959"/>
                </a:cubicBezTo>
                <a:close/>
              </a:path>
            </a:pathLst>
          </a:custGeom>
          <a:solidFill>
            <a:schemeClr val="bg1"/>
          </a:solidFill>
          <a:ln>
            <a:extLst>
              <a:ext uri="{C807C97D-BFC1-408E-A445-0C87EB9F89A2}">
                <ask:lineSketchStyleProps xmlns="" xmlns:ask="http://schemas.microsoft.com/office/drawing/2018/sketchyshapes" sd="852854689">
                  <a:custGeom>
                    <a:avLst/>
                    <a:gdLst>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907717" fill="none" extrusionOk="0">
                        <a:moveTo>
                          <a:pt x="0" y="317959"/>
                        </a:moveTo>
                        <a:cubicBezTo>
                          <a:pt x="834" y="168965"/>
                          <a:pt x="121948" y="22929"/>
                          <a:pt x="245375" y="0"/>
                        </a:cubicBezTo>
                        <a:cubicBezTo>
                          <a:pt x="3941004" y="98089"/>
                          <a:pt x="6639492" y="298669"/>
                          <a:pt x="11516402" y="0"/>
                        </a:cubicBezTo>
                        <a:cubicBezTo>
                          <a:pt x="11648152" y="-28700"/>
                          <a:pt x="11750785" y="138808"/>
                          <a:pt x="11761778" y="317959"/>
                        </a:cubicBezTo>
                        <a:cubicBezTo>
                          <a:pt x="11841930" y="776231"/>
                          <a:pt x="11751367" y="1167499"/>
                          <a:pt x="11761778" y="1589757"/>
                        </a:cubicBezTo>
                        <a:cubicBezTo>
                          <a:pt x="11769023" y="1722428"/>
                          <a:pt x="11629606" y="1877321"/>
                          <a:pt x="11516402" y="1907717"/>
                        </a:cubicBezTo>
                        <a:cubicBezTo>
                          <a:pt x="10131057" y="1937544"/>
                          <a:pt x="4927381" y="1828411"/>
                          <a:pt x="245375" y="1907717"/>
                        </a:cubicBezTo>
                        <a:cubicBezTo>
                          <a:pt x="146249" y="1902798"/>
                          <a:pt x="-46764" y="1775922"/>
                          <a:pt x="0" y="1589757"/>
                        </a:cubicBezTo>
                        <a:cubicBezTo>
                          <a:pt x="622" y="990302"/>
                          <a:pt x="-86947" y="815530"/>
                          <a:pt x="0" y="317959"/>
                        </a:cubicBezTo>
                        <a:close/>
                      </a:path>
                      <a:path w="11761778" h="1907717" stroke="0" extrusionOk="0">
                        <a:moveTo>
                          <a:pt x="0" y="317959"/>
                        </a:moveTo>
                        <a:cubicBezTo>
                          <a:pt x="12726" y="158272"/>
                          <a:pt x="109929" y="-11984"/>
                          <a:pt x="245375" y="0"/>
                        </a:cubicBezTo>
                        <a:cubicBezTo>
                          <a:pt x="5499292" y="-312704"/>
                          <a:pt x="8443136" y="-64871"/>
                          <a:pt x="11516402" y="0"/>
                        </a:cubicBezTo>
                        <a:cubicBezTo>
                          <a:pt x="11635000" y="-11802"/>
                          <a:pt x="11784557" y="125073"/>
                          <a:pt x="11761778" y="317959"/>
                        </a:cubicBezTo>
                        <a:cubicBezTo>
                          <a:pt x="11746128" y="790039"/>
                          <a:pt x="11820769" y="1243619"/>
                          <a:pt x="11761778" y="1589757"/>
                        </a:cubicBezTo>
                        <a:cubicBezTo>
                          <a:pt x="11764639" y="1750173"/>
                          <a:pt x="11625378" y="1896968"/>
                          <a:pt x="11516402" y="1907717"/>
                        </a:cubicBezTo>
                        <a:cubicBezTo>
                          <a:pt x="8448292" y="1289538"/>
                          <a:pt x="4333705" y="2153819"/>
                          <a:pt x="245375" y="1907717"/>
                        </a:cubicBezTo>
                        <a:cubicBezTo>
                          <a:pt x="110485" y="1927400"/>
                          <a:pt x="-28252" y="1725157"/>
                          <a:pt x="0" y="1589757"/>
                        </a:cubicBezTo>
                        <a:cubicBezTo>
                          <a:pt x="-51412" y="972021"/>
                          <a:pt x="48435" y="670547"/>
                          <a:pt x="0" y="317959"/>
                        </a:cubicBezTo>
                        <a:close/>
                      </a:path>
                      <a:path w="11761778" h="1907717" fill="none" stroke="0" extrusionOk="0">
                        <a:moveTo>
                          <a:pt x="0" y="317959"/>
                        </a:moveTo>
                        <a:cubicBezTo>
                          <a:pt x="6528" y="161605"/>
                          <a:pt x="119244" y="20040"/>
                          <a:pt x="245375" y="0"/>
                        </a:cubicBezTo>
                        <a:cubicBezTo>
                          <a:pt x="4150849" y="183985"/>
                          <a:pt x="6489544" y="140024"/>
                          <a:pt x="11516402" y="0"/>
                        </a:cubicBezTo>
                        <a:cubicBezTo>
                          <a:pt x="11629932" y="-27867"/>
                          <a:pt x="11764522" y="130861"/>
                          <a:pt x="11761778" y="317959"/>
                        </a:cubicBezTo>
                        <a:cubicBezTo>
                          <a:pt x="11875577" y="741532"/>
                          <a:pt x="11793952" y="1132313"/>
                          <a:pt x="11761778" y="1589757"/>
                        </a:cubicBezTo>
                        <a:cubicBezTo>
                          <a:pt x="11759186" y="1740809"/>
                          <a:pt x="11616660" y="1881022"/>
                          <a:pt x="11516402" y="1907717"/>
                        </a:cubicBezTo>
                        <a:cubicBezTo>
                          <a:pt x="8898110" y="1747010"/>
                          <a:pt x="4190546" y="1947384"/>
                          <a:pt x="245375" y="1907717"/>
                        </a:cubicBezTo>
                        <a:cubicBezTo>
                          <a:pt x="125456" y="1902486"/>
                          <a:pt x="-24782" y="1770071"/>
                          <a:pt x="0" y="1589757"/>
                        </a:cubicBezTo>
                        <a:cubicBezTo>
                          <a:pt x="-11484" y="1022703"/>
                          <a:pt x="-84759" y="847714"/>
                          <a:pt x="0" y="3179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365919" y="457200"/>
            <a:ext cx="11349386" cy="644920"/>
          </a:xfrm>
          <a:prstGeom prst="rect">
            <a:avLst/>
          </a:prstGeom>
          <a:noFill/>
        </p:spPr>
        <p:txBody>
          <a:bodyPr wrap="square" rtlCol="0">
            <a:spAutoFit/>
          </a:bodyPr>
          <a:lstStyle/>
          <a:p>
            <a:pPr algn="just" defTabSz="912114"/>
            <a:r>
              <a:rPr lang="en-US" sz="3591" dirty="0">
                <a:solidFill>
                  <a:prstClr val="black"/>
                </a:solidFill>
              </a:rPr>
              <a:t>1. </a:t>
            </a:r>
            <a:r>
              <a:rPr lang="vi-VN" sz="3591" dirty="0">
                <a:solidFill>
                  <a:prstClr val="black"/>
                </a:solidFill>
              </a:rPr>
              <a:t>Nêu những thông tin em biết qua lời giới thiệu sách.</a:t>
            </a:r>
            <a:endParaRPr lang="vi-VN" sz="3591" dirty="0">
              <a:solidFill>
                <a:prstClr val="black"/>
              </a:solidFill>
              <a:latin typeface="Arial" panose="020B0604020202020204" pitchFamily="34" charset="0"/>
            </a:endParaRPr>
          </a:p>
        </p:txBody>
      </p:sp>
      <p:grpSp>
        <p:nvGrpSpPr>
          <p:cNvPr id="2" name="Group 1">
            <a:extLst>
              <a:ext uri="{FF2B5EF4-FFF2-40B4-BE49-F238E27FC236}">
                <a16:creationId xmlns:a16="http://schemas.microsoft.com/office/drawing/2014/main" id="{D6C186D0-1997-452C-9BBE-A1AFC085987E}"/>
              </a:ext>
            </a:extLst>
          </p:cNvPr>
          <p:cNvGrpSpPr/>
          <p:nvPr/>
        </p:nvGrpSpPr>
        <p:grpSpPr>
          <a:xfrm>
            <a:off x="224033" y="2397574"/>
            <a:ext cx="11761778" cy="4226508"/>
            <a:chOff x="200029" y="2438400"/>
            <a:chExt cx="11761778" cy="4226508"/>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00029" y="2438400"/>
              <a:ext cx="11761778" cy="422650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4" name="TextBox 13">
              <a:extLst>
                <a:ext uri="{FF2B5EF4-FFF2-40B4-BE49-F238E27FC236}">
                  <a16:creationId xmlns:a16="http://schemas.microsoft.com/office/drawing/2014/main" id="{12980F5F-E830-7DBA-F21C-A08E10B00C7A}"/>
                </a:ext>
              </a:extLst>
            </p:cNvPr>
            <p:cNvSpPr txBox="1"/>
            <p:nvPr/>
          </p:nvSpPr>
          <p:spPr>
            <a:xfrm>
              <a:off x="704126" y="2525875"/>
              <a:ext cx="7848600" cy="4051558"/>
            </a:xfrm>
            <a:prstGeom prst="rect">
              <a:avLst/>
            </a:prstGeom>
            <a:noFill/>
          </p:spPr>
          <p:txBody>
            <a:bodyPr wrap="square" rtlCol="0">
              <a:spAutoFit/>
            </a:bodyPr>
            <a:lstStyle/>
            <a:p>
              <a:pPr algn="just" defTabSz="912114">
                <a:lnSpc>
                  <a:spcPct val="120000"/>
                </a:lnSpc>
              </a:pPr>
              <a:r>
                <a:rPr lang="vi-VN" sz="2400" b="1" dirty="0">
                  <a:solidFill>
                    <a:srgbClr val="FF0000"/>
                  </a:solidFill>
                  <a:latin typeface="Calibri" panose="020F0502020204030204" pitchFamily="34" charset="0"/>
                  <a:cs typeface="Calibri" panose="020F0502020204030204" pitchFamily="34" charset="0"/>
                </a:rPr>
                <a:t>Tên sách: </a:t>
              </a:r>
              <a:r>
                <a:rPr lang="vi-VN" sz="2400" dirty="0">
                  <a:solidFill>
                    <a:srgbClr val="FF0000"/>
                  </a:solidFill>
                  <a:latin typeface="Calibri" panose="020F0502020204030204" pitchFamily="34" charset="0"/>
                  <a:cs typeface="Calibri" panose="020F0502020204030204" pitchFamily="34" charset="0"/>
                </a:rPr>
                <a:t>Dế Mèn phiêu lưu kí.</a:t>
              </a:r>
            </a:p>
            <a:p>
              <a:pPr algn="just" defTabSz="912114">
                <a:lnSpc>
                  <a:spcPct val="120000"/>
                </a:lnSpc>
              </a:pPr>
              <a:r>
                <a:rPr lang="vi-VN" sz="2400" b="1" dirty="0">
                  <a:solidFill>
                    <a:srgbClr val="FF0000"/>
                  </a:solidFill>
                  <a:latin typeface="Calibri" panose="020F0502020204030204" pitchFamily="34" charset="0"/>
                  <a:cs typeface="Calibri" panose="020F0502020204030204" pitchFamily="34" charset="0"/>
                </a:rPr>
                <a:t>Tên Tác giả: </a:t>
              </a:r>
              <a:r>
                <a:rPr lang="vi-VN" sz="2400" dirty="0">
                  <a:solidFill>
                    <a:srgbClr val="FF0000"/>
                  </a:solidFill>
                  <a:latin typeface="Calibri" panose="020F0502020204030204" pitchFamily="34" charset="0"/>
                  <a:cs typeface="Calibri" panose="020F0502020204030204" pitchFamily="34" charset="0"/>
                </a:rPr>
                <a:t>Tô Hoài.</a:t>
              </a:r>
            </a:p>
            <a:p>
              <a:pPr algn="just" defTabSz="912114">
                <a:lnSpc>
                  <a:spcPct val="120000"/>
                </a:lnSpc>
              </a:pPr>
              <a:r>
                <a:rPr lang="vi-VN" sz="2400" b="1" dirty="0">
                  <a:solidFill>
                    <a:srgbClr val="FF0000"/>
                  </a:solidFill>
                  <a:latin typeface="Calibri" panose="020F0502020204030204" pitchFamily="34" charset="0"/>
                  <a:cs typeface="Calibri" panose="020F0502020204030204" pitchFamily="34" charset="0"/>
                </a:rPr>
                <a:t>Số chương: </a:t>
              </a:r>
              <a:r>
                <a:rPr lang="vi-VN" sz="2400" dirty="0">
                  <a:solidFill>
                    <a:srgbClr val="FF0000"/>
                  </a:solidFill>
                  <a:latin typeface="Calibri" panose="020F0502020204030204" pitchFamily="34" charset="0"/>
                  <a:cs typeface="Calibri" panose="020F0502020204030204" pitchFamily="34" charset="0"/>
                </a:rPr>
                <a:t>10 chương.</a:t>
              </a:r>
            </a:p>
            <a:p>
              <a:pPr algn="just" defTabSz="912114">
                <a:lnSpc>
                  <a:spcPct val="120000"/>
                </a:lnSpc>
              </a:pPr>
              <a:r>
                <a:rPr lang="vi-VN" sz="2400" b="1" dirty="0">
                  <a:solidFill>
                    <a:srgbClr val="FF0000"/>
                  </a:solidFill>
                  <a:latin typeface="Calibri" panose="020F0502020204030204" pitchFamily="34" charset="0"/>
                  <a:cs typeface="Calibri" panose="020F0502020204030204" pitchFamily="34" charset="0"/>
                </a:rPr>
                <a:t>Nội dung chính: </a:t>
              </a:r>
              <a:r>
                <a:rPr lang="vi-VN" sz="2400" dirty="0">
                  <a:solidFill>
                    <a:srgbClr val="FF0000"/>
                  </a:solidFill>
                  <a:latin typeface="Calibri" panose="020F0502020204030204" pitchFamily="34" charset="0"/>
                  <a:cs typeface="Calibri" panose="020F0502020204030204" pitchFamily="34" charset="0"/>
                </a:rPr>
                <a:t>Kể về cuộc phiêu lưu của chú dế mèn trong thế giới côn trùng sinh động và ngộ nghỉnh. Chàng Dế Mèn lúc đầu kiêu căng, ngạo mạn, gây hậu quả tai hại cho chính mình và bạn bè xung quanh. Nhưng trên những chặng đường phiêu lưu chú đã khôn lớn và trở thành một chú dế can đảm, tốt bụng, trượng nghĩa.</a:t>
              </a:r>
            </a:p>
          </p:txBody>
        </p:sp>
      </p:grpSp>
      <p:pic>
        <p:nvPicPr>
          <p:cNvPr id="3" name="Picture 2">
            <a:extLst>
              <a:ext uri="{FF2B5EF4-FFF2-40B4-BE49-F238E27FC236}">
                <a16:creationId xmlns:a16="http://schemas.microsoft.com/office/drawing/2014/main" id="{90C1ED1C-8068-3BBD-010D-05997E0E022B}"/>
              </a:ext>
            </a:extLst>
          </p:cNvPr>
          <p:cNvPicPr>
            <a:picLocks noChangeAspect="1"/>
          </p:cNvPicPr>
          <p:nvPr/>
        </p:nvPicPr>
        <p:blipFill>
          <a:blip r:embed="rId3"/>
          <a:stretch>
            <a:fillRect/>
          </a:stretch>
        </p:blipFill>
        <p:spPr>
          <a:xfrm>
            <a:off x="2225849" y="1381125"/>
            <a:ext cx="7629525" cy="676275"/>
          </a:xfrm>
          <a:prstGeom prst="rect">
            <a:avLst/>
          </a:prstGeom>
        </p:spPr>
      </p:pic>
      <p:pic>
        <p:nvPicPr>
          <p:cNvPr id="4" name="Picture 3">
            <a:extLst>
              <a:ext uri="{FF2B5EF4-FFF2-40B4-BE49-F238E27FC236}">
                <a16:creationId xmlns:a16="http://schemas.microsoft.com/office/drawing/2014/main" id="{09AC4676-AAB5-493A-AF86-0DE37062E3AF}"/>
              </a:ext>
            </a:extLst>
          </p:cNvPr>
          <p:cNvPicPr>
            <a:picLocks noChangeAspect="1"/>
          </p:cNvPicPr>
          <p:nvPr/>
        </p:nvPicPr>
        <p:blipFill>
          <a:blip r:embed="rId4"/>
          <a:stretch>
            <a:fillRect/>
          </a:stretch>
        </p:blipFill>
        <p:spPr>
          <a:xfrm>
            <a:off x="8812039" y="2387983"/>
            <a:ext cx="3173772" cy="4236100"/>
          </a:xfrm>
          <a:prstGeom prst="rect">
            <a:avLst/>
          </a:prstGeom>
        </p:spPr>
      </p:pic>
    </p:spTree>
    <p:extLst>
      <p:ext uri="{BB962C8B-B14F-4D97-AF65-F5344CB8AC3E}">
        <p14:creationId xmlns:p14="http://schemas.microsoft.com/office/powerpoint/2010/main" val="4286428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48" y="674219"/>
            <a:ext cx="7169496" cy="577144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412" y="2842074"/>
            <a:ext cx="1493665" cy="3805515"/>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299231" y="4473790"/>
            <a:ext cx="1271566" cy="1314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2114">
              <a:defRPr/>
            </a:pPr>
            <a:endParaRPr lang="en-US" sz="1795">
              <a:solidFill>
                <a:prstClr val="black"/>
              </a:solidFill>
              <a:latin typeface="Calibri"/>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37719" y="2971800"/>
            <a:ext cx="5233101" cy="1938992"/>
          </a:xfrm>
          <a:prstGeom prst="rect">
            <a:avLst/>
          </a:prstGeom>
          <a:noFill/>
        </p:spPr>
        <p:txBody>
          <a:bodyPr wrap="square" rtlCol="0">
            <a:spAutoFit/>
          </a:bodyPr>
          <a:lstStyle/>
          <a:p>
            <a:pPr algn="ctr" defTabSz="912114">
              <a:defRPr/>
            </a:pPr>
            <a:r>
              <a:rPr lang="vi-VN" sz="6000" dirty="0">
                <a:solidFill>
                  <a:prstClr val="black"/>
                </a:solidFill>
                <a:latin typeface="Calibri"/>
              </a:rPr>
              <a:t>Giới thiệu thông tin về sách.</a:t>
            </a:r>
            <a:endParaRPr lang="en-US" sz="6000" dirty="0">
              <a:solidFill>
                <a:prstClr val="black"/>
              </a:solidFill>
              <a:latin typeface="Calibri"/>
            </a:endParaRPr>
          </a:p>
        </p:txBody>
      </p:sp>
      <p:pic>
        <p:nvPicPr>
          <p:cNvPr id="8" name="Picture 2" descr="Bọ Cánh Cam Hình ảnh PNG | Vector Và Các Tập Tin PSD | Tải Về Miễn Phí Trên  Pngtree">
            <a:extLst>
              <a:ext uri="{FF2B5EF4-FFF2-40B4-BE49-F238E27FC236}">
                <a16:creationId xmlns:a16="http://schemas.microsoft.com/office/drawing/2014/main" id="{AB94F6C7-A24E-80EA-4F63-563B19F16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5390" y="4577371"/>
            <a:ext cx="2197703" cy="21977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4B39B66-D777-910A-FEA0-EBF78B2B207C}"/>
              </a:ext>
            </a:extLst>
          </p:cNvPr>
          <p:cNvPicPr>
            <a:picLocks noChangeAspect="1"/>
          </p:cNvPicPr>
          <p:nvPr/>
        </p:nvPicPr>
        <p:blipFill>
          <a:blip r:embed="rId7"/>
          <a:stretch>
            <a:fillRect/>
          </a:stretch>
        </p:blipFill>
        <p:spPr>
          <a:xfrm>
            <a:off x="899319" y="152400"/>
            <a:ext cx="9888569" cy="2127688"/>
          </a:xfrm>
          <a:prstGeom prst="rect">
            <a:avLst/>
          </a:prstGeom>
        </p:spPr>
      </p:pic>
    </p:spTree>
    <p:extLst>
      <p:ext uri="{BB962C8B-B14F-4D97-AF65-F5344CB8AC3E}">
        <p14:creationId xmlns:p14="http://schemas.microsoft.com/office/powerpoint/2010/main" val="977179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162011"/>
          </a:xfrm>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1157" y="118032"/>
                  <a:pt x="98203" y="19288"/>
                  <a:pt x="193672" y="0"/>
                </a:cubicBezTo>
                <a:cubicBezTo>
                  <a:pt x="3085106" y="89297"/>
                  <a:pt x="8839929" y="230173"/>
                  <a:pt x="11508949" y="0"/>
                </a:cubicBezTo>
                <a:cubicBezTo>
                  <a:pt x="11613727" y="-15040"/>
                  <a:pt x="11674644" y="78248"/>
                  <a:pt x="11702621" y="193672"/>
                </a:cubicBezTo>
                <a:cubicBezTo>
                  <a:pt x="11670328" y="393126"/>
                  <a:pt x="11726524" y="691712"/>
                  <a:pt x="11702621" y="968339"/>
                </a:cubicBezTo>
                <a:cubicBezTo>
                  <a:pt x="11703416" y="1071271"/>
                  <a:pt x="11597719" y="1141618"/>
                  <a:pt x="11508949" y="1162011"/>
                </a:cubicBezTo>
                <a:cubicBezTo>
                  <a:pt x="7303525" y="1234620"/>
                  <a:pt x="3691707" y="1433180"/>
                  <a:pt x="193672" y="1162011"/>
                </a:cubicBezTo>
                <a:cubicBezTo>
                  <a:pt x="114677" y="1158850"/>
                  <a:pt x="-16763" y="1078616"/>
                  <a:pt x="0" y="968339"/>
                </a:cubicBezTo>
                <a:cubicBezTo>
                  <a:pt x="-47756" y="856055"/>
                  <a:pt x="54727" y="530109"/>
                  <a:pt x="0" y="193672"/>
                </a:cubicBezTo>
                <a:close/>
              </a:path>
              <a:path w="11702621" h="1162011" stroke="0" extrusionOk="0">
                <a:moveTo>
                  <a:pt x="0" y="193672"/>
                </a:moveTo>
                <a:cubicBezTo>
                  <a:pt x="14336" y="97332"/>
                  <a:pt x="88782" y="-6581"/>
                  <a:pt x="193672" y="0"/>
                </a:cubicBezTo>
                <a:cubicBezTo>
                  <a:pt x="5402599" y="-193834"/>
                  <a:pt x="8062930" y="-1534"/>
                  <a:pt x="11508949" y="0"/>
                </a:cubicBezTo>
                <a:cubicBezTo>
                  <a:pt x="11600985" y="-2237"/>
                  <a:pt x="11728023" y="71494"/>
                  <a:pt x="11702621" y="193672"/>
                </a:cubicBezTo>
                <a:cubicBezTo>
                  <a:pt x="11776720" y="499960"/>
                  <a:pt x="11663623" y="750165"/>
                  <a:pt x="11702621" y="968339"/>
                </a:cubicBezTo>
                <a:cubicBezTo>
                  <a:pt x="11702235" y="1058599"/>
                  <a:pt x="11596193" y="1151865"/>
                  <a:pt x="11508949" y="1162011"/>
                </a:cubicBezTo>
                <a:cubicBezTo>
                  <a:pt x="6225914" y="795154"/>
                  <a:pt x="4401237" y="1375216"/>
                  <a:pt x="193672" y="1162011"/>
                </a:cubicBezTo>
                <a:cubicBezTo>
                  <a:pt x="73954" y="1164722"/>
                  <a:pt x="-21273" y="1048751"/>
                  <a:pt x="0" y="968339"/>
                </a:cubicBezTo>
                <a:cubicBezTo>
                  <a:pt x="70704" y="640484"/>
                  <a:pt x="12034" y="312051"/>
                  <a:pt x="0" y="193672"/>
                </a:cubicBezTo>
                <a:close/>
              </a:path>
              <a:path w="11702621" h="1162011" fill="none" stroke="0" extrusionOk="0">
                <a:moveTo>
                  <a:pt x="0" y="193672"/>
                </a:moveTo>
                <a:cubicBezTo>
                  <a:pt x="17473" y="106915"/>
                  <a:pt x="97317" y="18780"/>
                  <a:pt x="193672" y="0"/>
                </a:cubicBezTo>
                <a:cubicBezTo>
                  <a:pt x="3494549" y="156526"/>
                  <a:pt x="8568488" y="291630"/>
                  <a:pt x="11508949" y="0"/>
                </a:cubicBezTo>
                <a:cubicBezTo>
                  <a:pt x="11610698" y="-12075"/>
                  <a:pt x="11696279" y="69294"/>
                  <a:pt x="11702621" y="193672"/>
                </a:cubicBezTo>
                <a:cubicBezTo>
                  <a:pt x="11690742" y="365427"/>
                  <a:pt x="11741286" y="666247"/>
                  <a:pt x="11702621" y="968339"/>
                </a:cubicBezTo>
                <a:cubicBezTo>
                  <a:pt x="11701351" y="1074321"/>
                  <a:pt x="11589479" y="1147869"/>
                  <a:pt x="11508949" y="1162011"/>
                </a:cubicBezTo>
                <a:cubicBezTo>
                  <a:pt x="7109924" y="892532"/>
                  <a:pt x="3499225" y="1168100"/>
                  <a:pt x="193672" y="1162011"/>
                </a:cubicBezTo>
                <a:cubicBezTo>
                  <a:pt x="82339" y="1156338"/>
                  <a:pt x="-19172" y="1076356"/>
                  <a:pt x="0" y="968339"/>
                </a:cubicBezTo>
                <a:cubicBezTo>
                  <a:pt x="-81480" y="948416"/>
                  <a:pt x="7415" y="562669"/>
                  <a:pt x="0" y="193672"/>
                </a:cubicBezTo>
                <a:close/>
              </a:path>
            </a:pathLst>
          </a:custGeom>
          <a:solidFill>
            <a:schemeClr val="bg1"/>
          </a:solidFill>
          <a:ln>
            <a:extLst>
              <a:ext uri="{C807C97D-BFC1-408E-A445-0C87EB9F89A2}">
                <ask:lineSketchStyleProps xmlns="" xmlns:ask="http://schemas.microsoft.com/office/drawing/2018/sketchyshape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899319" y="462956"/>
            <a:ext cx="9408494"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2. </a:t>
            </a:r>
            <a:r>
              <a:rPr lang="vi-VN" sz="3192" b="1" dirty="0">
                <a:solidFill>
                  <a:srgbClr val="FF0066"/>
                </a:solidFill>
                <a:latin typeface="Arial" panose="020B0604020202020204" pitchFamily="34" charset="0"/>
              </a:rPr>
              <a:t>Nhân vật chính của cuốn sách được giới thiệu như thế nào?</a:t>
            </a:r>
          </a:p>
        </p:txBody>
      </p:sp>
      <p:pic>
        <p:nvPicPr>
          <p:cNvPr id="5" name="Picture 4">
            <a:extLst>
              <a:ext uri="{FF2B5EF4-FFF2-40B4-BE49-F238E27FC236}">
                <a16:creationId xmlns:a16="http://schemas.microsoft.com/office/drawing/2014/main" id="{E85C23E5-81E7-4FB5-837D-140C31562EC1}"/>
              </a:ext>
            </a:extLst>
          </p:cNvPr>
          <p:cNvPicPr>
            <a:picLocks noChangeAspect="1"/>
          </p:cNvPicPr>
          <p:nvPr/>
        </p:nvPicPr>
        <p:blipFill>
          <a:blip r:embed="rId3"/>
          <a:stretch>
            <a:fillRect/>
          </a:stretch>
        </p:blipFill>
        <p:spPr>
          <a:xfrm>
            <a:off x="2804319" y="2133600"/>
            <a:ext cx="5967185" cy="3352800"/>
          </a:xfrm>
          <a:prstGeom prst="rect">
            <a:avLst/>
          </a:prstGeom>
        </p:spPr>
      </p:pic>
      <p:grpSp>
        <p:nvGrpSpPr>
          <p:cNvPr id="3" name="Group 2">
            <a:extLst>
              <a:ext uri="{FF2B5EF4-FFF2-40B4-BE49-F238E27FC236}">
                <a16:creationId xmlns:a16="http://schemas.microsoft.com/office/drawing/2014/main" id="{896F5D4B-8F72-4FF6-AB3B-4EBE8DD105C4}"/>
              </a:ext>
            </a:extLst>
          </p:cNvPr>
          <p:cNvGrpSpPr/>
          <p:nvPr/>
        </p:nvGrpSpPr>
        <p:grpSpPr>
          <a:xfrm>
            <a:off x="467153" y="1884935"/>
            <a:ext cx="11227532" cy="4561228"/>
            <a:chOff x="467152" y="1884935"/>
            <a:chExt cx="11227532" cy="4561228"/>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 name="TextBox 1">
              <a:extLst>
                <a:ext uri="{FF2B5EF4-FFF2-40B4-BE49-F238E27FC236}">
                  <a16:creationId xmlns:a16="http://schemas.microsoft.com/office/drawing/2014/main" id="{D0855DC0-F1A2-51A8-0B78-F299E1181FCC}"/>
                </a:ext>
              </a:extLst>
            </p:cNvPr>
            <p:cNvSpPr txBox="1"/>
            <p:nvPr/>
          </p:nvSpPr>
          <p:spPr>
            <a:xfrm>
              <a:off x="670719" y="2209800"/>
              <a:ext cx="10803468" cy="3776418"/>
            </a:xfrm>
            <a:prstGeom prst="rect">
              <a:avLst/>
            </a:prstGeom>
            <a:noFill/>
          </p:spPr>
          <p:txBody>
            <a:bodyPr wrap="square" rtlCol="0">
              <a:spAutoFit/>
            </a:bodyPr>
            <a:lstStyle/>
            <a:p>
              <a:pPr algn="just" defTabSz="912114"/>
              <a:r>
                <a:rPr lang="en-US" sz="3990" dirty="0">
                  <a:solidFill>
                    <a:prstClr val="black"/>
                  </a:solidFill>
                  <a:latin typeface="Calibri"/>
                </a:rPr>
                <a:t>   </a:t>
              </a:r>
              <a:r>
                <a:rPr lang="vi-VN" sz="3990" dirty="0">
                  <a:solidFill>
                    <a:prstClr val="black"/>
                  </a:solidFill>
                  <a:latin typeface="Calibri"/>
                </a:rPr>
                <a:t>Nhân vật chính của cuốn sách là Dế Mèn, được giới thiệu: Lúc đầu kiêu căng ngạo mạn gây hậu quả tai hại cho chính mình và bạn bè xung quanh. Nhưng trên những chặng đường phiêu lưu chú đã dần khôn lớn, trở thành một chú dế can đảm, tốt bụng, trượng nghĩa.</a:t>
              </a:r>
              <a:endParaRPr lang="en-US" sz="3990" dirty="0">
                <a:solidFill>
                  <a:prstClr val="black"/>
                </a:solidFill>
                <a:latin typeface="Calibri"/>
              </a:endParaRPr>
            </a:p>
          </p:txBody>
        </p:sp>
      </p:grpSp>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0674" y="116703"/>
            <a:ext cx="11780491" cy="662459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23893" y="487742"/>
            <a:ext cx="3849531" cy="367650"/>
          </a:xfrm>
          <a:prstGeom prst="rect">
            <a:avLst/>
          </a:prstGeom>
          <a:noFill/>
        </p:spPr>
        <p:txBody>
          <a:bodyPr wrap="square" rtlCol="0">
            <a:spAutoFit/>
          </a:bodyPr>
          <a:lstStyle/>
          <a:p>
            <a:pPr defTabSz="912114"/>
            <a:endParaRPr lang="en-US" sz="1795">
              <a:solidFill>
                <a:prstClr val="black"/>
              </a:solidFill>
              <a:latin typeface="Calibri"/>
            </a:endParaRPr>
          </a:p>
        </p:txBody>
      </p:sp>
      <p:pic>
        <p:nvPicPr>
          <p:cNvPr id="6" name="Picture 5">
            <a:extLst>
              <a:ext uri="{FF2B5EF4-FFF2-40B4-BE49-F238E27FC236}">
                <a16:creationId xmlns:a16="http://schemas.microsoft.com/office/drawing/2014/main" id="{A3643E09-BF28-3703-B5FF-29320C61A84A}"/>
              </a:ext>
            </a:extLst>
          </p:cNvPr>
          <p:cNvPicPr>
            <a:picLocks noChangeAspect="1"/>
          </p:cNvPicPr>
          <p:nvPr/>
        </p:nvPicPr>
        <p:blipFill>
          <a:blip r:embed="rId3"/>
          <a:stretch>
            <a:fillRect/>
          </a:stretch>
        </p:blipFill>
        <p:spPr>
          <a:xfrm>
            <a:off x="3185319" y="358096"/>
            <a:ext cx="6175783" cy="853514"/>
          </a:xfrm>
          <a:prstGeom prst="rect">
            <a:avLst/>
          </a:prstGeom>
        </p:spPr>
      </p:pic>
      <p:pic>
        <p:nvPicPr>
          <p:cNvPr id="2" name="Picture 1">
            <a:extLst>
              <a:ext uri="{FF2B5EF4-FFF2-40B4-BE49-F238E27FC236}">
                <a16:creationId xmlns:a16="http://schemas.microsoft.com/office/drawing/2014/main" id="{A2A0EF16-46E2-44EE-B7FB-CD5E428ABF2B}"/>
              </a:ext>
            </a:extLst>
          </p:cNvPr>
          <p:cNvPicPr>
            <a:picLocks noChangeAspect="1"/>
          </p:cNvPicPr>
          <p:nvPr/>
        </p:nvPicPr>
        <p:blipFill>
          <a:blip r:embed="rId4"/>
          <a:stretch>
            <a:fillRect/>
          </a:stretch>
        </p:blipFill>
        <p:spPr>
          <a:xfrm>
            <a:off x="2651919" y="1196862"/>
            <a:ext cx="7162800" cy="4481867"/>
          </a:xfrm>
          <a:prstGeom prst="rect">
            <a:avLst/>
          </a:prstGeom>
        </p:spPr>
      </p:pic>
      <p:sp>
        <p:nvSpPr>
          <p:cNvPr id="3" name="TextBox 2">
            <a:extLst>
              <a:ext uri="{FF2B5EF4-FFF2-40B4-BE49-F238E27FC236}">
                <a16:creationId xmlns:a16="http://schemas.microsoft.com/office/drawing/2014/main" id="{57DF8E93-8585-4B39-98E2-37B6B6D06904}"/>
              </a:ext>
            </a:extLst>
          </p:cNvPr>
          <p:cNvSpPr txBox="1"/>
          <p:nvPr/>
        </p:nvSpPr>
        <p:spPr>
          <a:xfrm>
            <a:off x="3413919" y="5789366"/>
            <a:ext cx="2286000" cy="461665"/>
          </a:xfrm>
          <a:prstGeom prst="rect">
            <a:avLst/>
          </a:prstGeom>
          <a:noFill/>
        </p:spPr>
        <p:txBody>
          <a:bodyPr wrap="square" rtlCol="0">
            <a:spAutoFit/>
          </a:bodyPr>
          <a:lstStyle/>
          <a:p>
            <a:r>
              <a:rPr lang="en-US" sz="2400" b="1"/>
              <a:t>Tác giả: Tô Hoài</a:t>
            </a:r>
          </a:p>
        </p:txBody>
      </p:sp>
    </p:spTree>
    <p:extLst>
      <p:ext uri="{BB962C8B-B14F-4D97-AF65-F5344CB8AC3E}">
        <p14:creationId xmlns:p14="http://schemas.microsoft.com/office/powerpoint/2010/main" val="43667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162011"/>
          </a:xfrm>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1157" y="118032"/>
                  <a:pt x="98203" y="19288"/>
                  <a:pt x="193672" y="0"/>
                </a:cubicBezTo>
                <a:cubicBezTo>
                  <a:pt x="3085106" y="89297"/>
                  <a:pt x="8839929" y="230173"/>
                  <a:pt x="11508949" y="0"/>
                </a:cubicBezTo>
                <a:cubicBezTo>
                  <a:pt x="11613727" y="-15040"/>
                  <a:pt x="11674644" y="78248"/>
                  <a:pt x="11702621" y="193672"/>
                </a:cubicBezTo>
                <a:cubicBezTo>
                  <a:pt x="11670328" y="393126"/>
                  <a:pt x="11726524" y="691712"/>
                  <a:pt x="11702621" y="968339"/>
                </a:cubicBezTo>
                <a:cubicBezTo>
                  <a:pt x="11703416" y="1071271"/>
                  <a:pt x="11597719" y="1141618"/>
                  <a:pt x="11508949" y="1162011"/>
                </a:cubicBezTo>
                <a:cubicBezTo>
                  <a:pt x="7303525" y="1234620"/>
                  <a:pt x="3691707" y="1433180"/>
                  <a:pt x="193672" y="1162011"/>
                </a:cubicBezTo>
                <a:cubicBezTo>
                  <a:pt x="114677" y="1158850"/>
                  <a:pt x="-16763" y="1078616"/>
                  <a:pt x="0" y="968339"/>
                </a:cubicBezTo>
                <a:cubicBezTo>
                  <a:pt x="-47756" y="856055"/>
                  <a:pt x="54727" y="530109"/>
                  <a:pt x="0" y="193672"/>
                </a:cubicBezTo>
                <a:close/>
              </a:path>
              <a:path w="11702621" h="1162011" stroke="0" extrusionOk="0">
                <a:moveTo>
                  <a:pt x="0" y="193672"/>
                </a:moveTo>
                <a:cubicBezTo>
                  <a:pt x="14336" y="97332"/>
                  <a:pt x="88782" y="-6581"/>
                  <a:pt x="193672" y="0"/>
                </a:cubicBezTo>
                <a:cubicBezTo>
                  <a:pt x="5402599" y="-193834"/>
                  <a:pt x="8062930" y="-1534"/>
                  <a:pt x="11508949" y="0"/>
                </a:cubicBezTo>
                <a:cubicBezTo>
                  <a:pt x="11600985" y="-2237"/>
                  <a:pt x="11728023" y="71494"/>
                  <a:pt x="11702621" y="193672"/>
                </a:cubicBezTo>
                <a:cubicBezTo>
                  <a:pt x="11776720" y="499960"/>
                  <a:pt x="11663623" y="750165"/>
                  <a:pt x="11702621" y="968339"/>
                </a:cubicBezTo>
                <a:cubicBezTo>
                  <a:pt x="11702235" y="1058599"/>
                  <a:pt x="11596193" y="1151865"/>
                  <a:pt x="11508949" y="1162011"/>
                </a:cubicBezTo>
                <a:cubicBezTo>
                  <a:pt x="6225914" y="795154"/>
                  <a:pt x="4401237" y="1375216"/>
                  <a:pt x="193672" y="1162011"/>
                </a:cubicBezTo>
                <a:cubicBezTo>
                  <a:pt x="73954" y="1164722"/>
                  <a:pt x="-21273" y="1048751"/>
                  <a:pt x="0" y="968339"/>
                </a:cubicBezTo>
                <a:cubicBezTo>
                  <a:pt x="70704" y="640484"/>
                  <a:pt x="12034" y="312051"/>
                  <a:pt x="0" y="193672"/>
                </a:cubicBezTo>
                <a:close/>
              </a:path>
              <a:path w="11702621" h="1162011" fill="none" stroke="0" extrusionOk="0">
                <a:moveTo>
                  <a:pt x="0" y="193672"/>
                </a:moveTo>
                <a:cubicBezTo>
                  <a:pt x="17473" y="106915"/>
                  <a:pt x="97317" y="18780"/>
                  <a:pt x="193672" y="0"/>
                </a:cubicBezTo>
                <a:cubicBezTo>
                  <a:pt x="3494549" y="156526"/>
                  <a:pt x="8568488" y="291630"/>
                  <a:pt x="11508949" y="0"/>
                </a:cubicBezTo>
                <a:cubicBezTo>
                  <a:pt x="11610698" y="-12075"/>
                  <a:pt x="11696279" y="69294"/>
                  <a:pt x="11702621" y="193672"/>
                </a:cubicBezTo>
                <a:cubicBezTo>
                  <a:pt x="11690742" y="365427"/>
                  <a:pt x="11741286" y="666247"/>
                  <a:pt x="11702621" y="968339"/>
                </a:cubicBezTo>
                <a:cubicBezTo>
                  <a:pt x="11701351" y="1074321"/>
                  <a:pt x="11589479" y="1147869"/>
                  <a:pt x="11508949" y="1162011"/>
                </a:cubicBezTo>
                <a:cubicBezTo>
                  <a:pt x="7109924" y="892532"/>
                  <a:pt x="3499225" y="1168100"/>
                  <a:pt x="193672" y="1162011"/>
                </a:cubicBezTo>
                <a:cubicBezTo>
                  <a:pt x="82339" y="1156338"/>
                  <a:pt x="-19172" y="1076356"/>
                  <a:pt x="0" y="968339"/>
                </a:cubicBezTo>
                <a:cubicBezTo>
                  <a:pt x="-81480" y="948416"/>
                  <a:pt x="7415" y="562669"/>
                  <a:pt x="0" y="193672"/>
                </a:cubicBezTo>
                <a:close/>
              </a:path>
            </a:pathLst>
          </a:custGeom>
          <a:solidFill>
            <a:schemeClr val="bg1"/>
          </a:solidFill>
          <a:ln>
            <a:extLst>
              <a:ext uri="{C807C97D-BFC1-408E-A445-0C87EB9F89A2}">
                <ask:lineSketchStyleProps xmlns="" xmlns:ask="http://schemas.microsoft.com/office/drawing/2018/sketchyshape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1204119" y="438692"/>
            <a:ext cx="7884494"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3. Theo </a:t>
            </a:r>
            <a:r>
              <a:rPr lang="en-US" sz="3192" b="1" dirty="0" err="1">
                <a:solidFill>
                  <a:srgbClr val="FF0066"/>
                </a:solidFill>
                <a:latin typeface="Arial" panose="020B0604020202020204" pitchFamily="34" charset="0"/>
              </a:rPr>
              <a:t>lời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giới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thiệu</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cuốn</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sách</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mang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lại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những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bài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học</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gì</a:t>
            </a:r>
            <a:r>
              <a:rPr lang="en-US" sz="3192" b="1" dirty="0">
                <a:solidFill>
                  <a:srgbClr val="FF0066"/>
                </a:solidFill>
                <a:latin typeface="Arial" panose="020B0604020202020204" pitchFamily="34" charset="0"/>
              </a:rPr>
              <a:t>?</a:t>
            </a:r>
            <a:endParaRPr lang="vi-VN" sz="3192" b="1" dirty="0">
              <a:solidFill>
                <a:srgbClr val="FF0066"/>
              </a:solidFill>
              <a:latin typeface="Arial" panose="020B0604020202020204" pitchFamily="34" charset="0"/>
            </a:endParaRPr>
          </a:p>
        </p:txBody>
      </p:sp>
      <p:grpSp>
        <p:nvGrpSpPr>
          <p:cNvPr id="3" name="Group 2">
            <a:extLst>
              <a:ext uri="{FF2B5EF4-FFF2-40B4-BE49-F238E27FC236}">
                <a16:creationId xmlns:a16="http://schemas.microsoft.com/office/drawing/2014/main" id="{6CE10667-90D4-4EAE-A028-09667532AEE9}"/>
              </a:ext>
            </a:extLst>
          </p:cNvPr>
          <p:cNvGrpSpPr/>
          <p:nvPr/>
        </p:nvGrpSpPr>
        <p:grpSpPr>
          <a:xfrm>
            <a:off x="467152" y="1884935"/>
            <a:ext cx="11227532" cy="4561228"/>
            <a:chOff x="467152" y="1884935"/>
            <a:chExt cx="11227532" cy="4561228"/>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 name="TextBox 1">
              <a:extLst>
                <a:ext uri="{FF2B5EF4-FFF2-40B4-BE49-F238E27FC236}">
                  <a16:creationId xmlns:a16="http://schemas.microsoft.com/office/drawing/2014/main" id="{D0855DC0-F1A2-51A8-0B78-F299E1181FCC}"/>
                </a:ext>
              </a:extLst>
            </p:cNvPr>
            <p:cNvSpPr txBox="1"/>
            <p:nvPr/>
          </p:nvSpPr>
          <p:spPr>
            <a:xfrm>
              <a:off x="703187" y="2277406"/>
              <a:ext cx="10803468" cy="3477875"/>
            </a:xfrm>
            <a:prstGeom prst="rect">
              <a:avLst/>
            </a:prstGeom>
            <a:noFill/>
          </p:spPr>
          <p:txBody>
            <a:bodyPr wrap="square" rtlCol="0">
              <a:spAutoFit/>
            </a:bodyPr>
            <a:lstStyle/>
            <a:p>
              <a:pPr algn="just" defTabSz="912114"/>
              <a:r>
                <a:rPr lang="en-US" sz="4400" dirty="0">
                  <a:solidFill>
                    <a:prstClr val="black"/>
                  </a:solidFill>
                  <a:latin typeface="Calibri"/>
                </a:rPr>
                <a:t>   </a:t>
              </a:r>
              <a:r>
                <a:rPr lang="vi-VN" sz="4400" dirty="0">
                  <a:solidFill>
                    <a:prstClr val="black"/>
                  </a:solidFill>
                  <a:latin typeface="Calibri"/>
                </a:rPr>
                <a:t>Lời giới thiệu cuốn sách mang đến cho người đọc bài học nhẹ nhàng về tình bạn về thái độ và cách ứng xử trong cuộc sống. Đồng thời truyền tải ước mơ về một thế giới đại đồng, nơi tất cả đều là bạn bè anh em.</a:t>
              </a:r>
              <a:endParaRPr lang="en-US" sz="4400" i="1" dirty="0">
                <a:solidFill>
                  <a:prstClr val="black"/>
                </a:solidFill>
                <a:latin typeface="Calibri"/>
              </a:endParaRPr>
            </a:p>
          </p:txBody>
        </p:sp>
      </p:gr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721763"/>
          </a:xfrm>
          <a:custGeom>
            <a:avLst/>
            <a:gdLst>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721763" fill="none" extrusionOk="0">
                <a:moveTo>
                  <a:pt x="0" y="286966"/>
                </a:moveTo>
                <a:cubicBezTo>
                  <a:pt x="1659" y="180682"/>
                  <a:pt x="103544" y="30458"/>
                  <a:pt x="193672" y="0"/>
                </a:cubicBezTo>
                <a:cubicBezTo>
                  <a:pt x="2028451" y="124530"/>
                  <a:pt x="9446918" y="225327"/>
                  <a:pt x="11508948" y="0"/>
                </a:cubicBezTo>
                <a:cubicBezTo>
                  <a:pt x="11606791" y="-71374"/>
                  <a:pt x="11648461" y="111010"/>
                  <a:pt x="11702621" y="286966"/>
                </a:cubicBezTo>
                <a:cubicBezTo>
                  <a:pt x="11656004" y="485352"/>
                  <a:pt x="11702768" y="1304513"/>
                  <a:pt x="11702621" y="1434796"/>
                </a:cubicBezTo>
                <a:cubicBezTo>
                  <a:pt x="11708165" y="1558800"/>
                  <a:pt x="11588656" y="1686082"/>
                  <a:pt x="11508948" y="1721763"/>
                </a:cubicBezTo>
                <a:cubicBezTo>
                  <a:pt x="8021437" y="1883981"/>
                  <a:pt x="5770275" y="1976510"/>
                  <a:pt x="193672" y="1721763"/>
                </a:cubicBezTo>
                <a:cubicBezTo>
                  <a:pt x="145841" y="1713945"/>
                  <a:pt x="-32196" y="1600894"/>
                  <a:pt x="0" y="1434796"/>
                </a:cubicBezTo>
                <a:cubicBezTo>
                  <a:pt x="-29341" y="893855"/>
                  <a:pt x="-21095" y="709118"/>
                  <a:pt x="0" y="286966"/>
                </a:cubicBezTo>
                <a:close/>
              </a:path>
              <a:path w="11702621" h="1721763" stroke="0" extrusionOk="0">
                <a:moveTo>
                  <a:pt x="0" y="286966"/>
                </a:moveTo>
                <a:cubicBezTo>
                  <a:pt x="1599" y="145013"/>
                  <a:pt x="88815" y="-8034"/>
                  <a:pt x="193672" y="0"/>
                </a:cubicBezTo>
                <a:cubicBezTo>
                  <a:pt x="5315444" y="-148860"/>
                  <a:pt x="8768879" y="60116"/>
                  <a:pt x="11508948" y="0"/>
                </a:cubicBezTo>
                <a:cubicBezTo>
                  <a:pt x="11584274" y="-12411"/>
                  <a:pt x="11761170" y="133241"/>
                  <a:pt x="11702621" y="286966"/>
                </a:cubicBezTo>
                <a:cubicBezTo>
                  <a:pt x="11798171" y="846629"/>
                  <a:pt x="11818993" y="1163244"/>
                  <a:pt x="11702621" y="1434796"/>
                </a:cubicBezTo>
                <a:cubicBezTo>
                  <a:pt x="11688703" y="1591494"/>
                  <a:pt x="11591857" y="1709759"/>
                  <a:pt x="11508948" y="1721763"/>
                </a:cubicBezTo>
                <a:cubicBezTo>
                  <a:pt x="10364061" y="42588"/>
                  <a:pt x="4456187" y="2755429"/>
                  <a:pt x="193672" y="1721763"/>
                </a:cubicBezTo>
                <a:cubicBezTo>
                  <a:pt x="70665" y="1727637"/>
                  <a:pt x="-20828" y="1545797"/>
                  <a:pt x="0" y="1434796"/>
                </a:cubicBezTo>
                <a:cubicBezTo>
                  <a:pt x="-14208" y="1097388"/>
                  <a:pt x="-32869" y="460229"/>
                  <a:pt x="0" y="286966"/>
                </a:cubicBezTo>
                <a:close/>
              </a:path>
              <a:path w="11702621" h="1721763" fill="none" stroke="0" extrusionOk="0">
                <a:moveTo>
                  <a:pt x="0" y="286966"/>
                </a:moveTo>
                <a:cubicBezTo>
                  <a:pt x="28955" y="151618"/>
                  <a:pt x="102112" y="10517"/>
                  <a:pt x="193672" y="0"/>
                </a:cubicBezTo>
                <a:cubicBezTo>
                  <a:pt x="2724922" y="501226"/>
                  <a:pt x="8890348" y="528045"/>
                  <a:pt x="11508948" y="0"/>
                </a:cubicBezTo>
                <a:cubicBezTo>
                  <a:pt x="11609343" y="-41745"/>
                  <a:pt x="11705870" y="100951"/>
                  <a:pt x="11702621" y="286966"/>
                </a:cubicBezTo>
                <a:cubicBezTo>
                  <a:pt x="11646087" y="468091"/>
                  <a:pt x="11714509" y="1290578"/>
                  <a:pt x="11702621" y="1434796"/>
                </a:cubicBezTo>
                <a:cubicBezTo>
                  <a:pt x="11696361" y="1580626"/>
                  <a:pt x="11591515" y="1692300"/>
                  <a:pt x="11508948" y="1721763"/>
                </a:cubicBezTo>
                <a:cubicBezTo>
                  <a:pt x="6882701" y="1814386"/>
                  <a:pt x="2694638" y="1582399"/>
                  <a:pt x="193672" y="1721763"/>
                </a:cubicBezTo>
                <a:cubicBezTo>
                  <a:pt x="75093" y="1701912"/>
                  <a:pt x="-24805" y="1574964"/>
                  <a:pt x="0" y="1434796"/>
                </a:cubicBezTo>
                <a:cubicBezTo>
                  <a:pt x="-56914" y="942418"/>
                  <a:pt x="-46094" y="721775"/>
                  <a:pt x="0" y="286966"/>
                </a:cubicBezTo>
                <a:close/>
              </a:path>
              <a:path w="11702621" h="1721763" fill="none" stroke="0" extrusionOk="0">
                <a:moveTo>
                  <a:pt x="0" y="286966"/>
                </a:moveTo>
                <a:cubicBezTo>
                  <a:pt x="10792" y="168946"/>
                  <a:pt x="103137" y="31849"/>
                  <a:pt x="193672" y="0"/>
                </a:cubicBezTo>
                <a:cubicBezTo>
                  <a:pt x="2513459" y="276057"/>
                  <a:pt x="9360252" y="234613"/>
                  <a:pt x="11508948" y="0"/>
                </a:cubicBezTo>
                <a:cubicBezTo>
                  <a:pt x="11602943" y="-45783"/>
                  <a:pt x="11692031" y="96322"/>
                  <a:pt x="11702621" y="286966"/>
                </a:cubicBezTo>
                <a:cubicBezTo>
                  <a:pt x="11651396" y="479926"/>
                  <a:pt x="11732021" y="1275590"/>
                  <a:pt x="11702621" y="1434796"/>
                </a:cubicBezTo>
                <a:cubicBezTo>
                  <a:pt x="11698478" y="1566548"/>
                  <a:pt x="11590275" y="1697604"/>
                  <a:pt x="11508948" y="1721763"/>
                </a:cubicBezTo>
                <a:cubicBezTo>
                  <a:pt x="7738853" y="1722912"/>
                  <a:pt x="5472471" y="2015749"/>
                  <a:pt x="193672" y="1721763"/>
                </a:cubicBezTo>
                <a:cubicBezTo>
                  <a:pt x="108545" y="1713875"/>
                  <a:pt x="-26815" y="1594288"/>
                  <a:pt x="0" y="1434796"/>
                </a:cubicBezTo>
                <a:cubicBezTo>
                  <a:pt x="-40923" y="929051"/>
                  <a:pt x="-29349" y="726544"/>
                  <a:pt x="0" y="286966"/>
                </a:cubicBezTo>
                <a:close/>
              </a:path>
            </a:pathLst>
          </a:custGeom>
          <a:solidFill>
            <a:schemeClr val="bg1"/>
          </a:solidFill>
          <a:ln>
            <a:extLst>
              <a:ext uri="{C807C97D-BFC1-408E-A445-0C87EB9F89A2}">
                <ask:lineSketchStyleProps xmlns="" xmlns:ask="http://schemas.microsoft.com/office/drawing/2018/sketchyshapes" sd="852854689">
                  <a:custGeom>
                    <a:avLst/>
                    <a:gdLst>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721763" fill="none" extrusionOk="0">
                        <a:moveTo>
                          <a:pt x="0" y="286966"/>
                        </a:moveTo>
                        <a:cubicBezTo>
                          <a:pt x="1128" y="166312"/>
                          <a:pt x="98017" y="21182"/>
                          <a:pt x="193672" y="0"/>
                        </a:cubicBezTo>
                        <a:cubicBezTo>
                          <a:pt x="2266814" y="110383"/>
                          <a:pt x="9419704" y="164682"/>
                          <a:pt x="11508948" y="0"/>
                        </a:cubicBezTo>
                        <a:cubicBezTo>
                          <a:pt x="11611450" y="-39299"/>
                          <a:pt x="11680012" y="120553"/>
                          <a:pt x="11702621" y="286966"/>
                        </a:cubicBezTo>
                        <a:cubicBezTo>
                          <a:pt x="11649854" y="481237"/>
                          <a:pt x="11709034" y="1292150"/>
                          <a:pt x="11702621" y="1434796"/>
                        </a:cubicBezTo>
                        <a:cubicBezTo>
                          <a:pt x="11707266" y="1563364"/>
                          <a:pt x="11600414" y="1699263"/>
                          <a:pt x="11508948" y="1721763"/>
                        </a:cubicBezTo>
                        <a:cubicBezTo>
                          <a:pt x="7755116" y="1788949"/>
                          <a:pt x="5761493" y="1865864"/>
                          <a:pt x="193672" y="1721763"/>
                        </a:cubicBezTo>
                        <a:cubicBezTo>
                          <a:pt x="122152" y="1716623"/>
                          <a:pt x="-18300" y="1598146"/>
                          <a:pt x="0" y="1434796"/>
                        </a:cubicBezTo>
                        <a:cubicBezTo>
                          <a:pt x="-33131" y="900911"/>
                          <a:pt x="-16227" y="721676"/>
                          <a:pt x="0" y="286966"/>
                        </a:cubicBezTo>
                        <a:close/>
                      </a:path>
                      <a:path w="11702621" h="1721763" stroke="0" extrusionOk="0">
                        <a:moveTo>
                          <a:pt x="0" y="286966"/>
                        </a:moveTo>
                        <a:cubicBezTo>
                          <a:pt x="5263" y="136237"/>
                          <a:pt x="90635" y="10336"/>
                          <a:pt x="193672" y="0"/>
                        </a:cubicBezTo>
                        <a:cubicBezTo>
                          <a:pt x="5307799" y="-63766"/>
                          <a:pt x="8725741" y="1311"/>
                          <a:pt x="11508948" y="0"/>
                        </a:cubicBezTo>
                        <a:cubicBezTo>
                          <a:pt x="11596982" y="-13693"/>
                          <a:pt x="11730196" y="126555"/>
                          <a:pt x="11702621" y="286966"/>
                        </a:cubicBezTo>
                        <a:cubicBezTo>
                          <a:pt x="11793747" y="847162"/>
                          <a:pt x="11802113" y="1159668"/>
                          <a:pt x="11702621" y="1434796"/>
                        </a:cubicBezTo>
                        <a:cubicBezTo>
                          <a:pt x="11687406" y="1596099"/>
                          <a:pt x="11594824" y="1711402"/>
                          <a:pt x="11508948" y="1721763"/>
                        </a:cubicBezTo>
                        <a:cubicBezTo>
                          <a:pt x="10308580" y="617201"/>
                          <a:pt x="4502548" y="2436559"/>
                          <a:pt x="193672" y="1721763"/>
                        </a:cubicBezTo>
                        <a:cubicBezTo>
                          <a:pt x="68297" y="1720818"/>
                          <a:pt x="-16745" y="1565501"/>
                          <a:pt x="0" y="1434796"/>
                        </a:cubicBezTo>
                        <a:cubicBezTo>
                          <a:pt x="-16294" y="1126459"/>
                          <a:pt x="-34043" y="478803"/>
                          <a:pt x="0" y="286966"/>
                        </a:cubicBezTo>
                        <a:close/>
                      </a:path>
                      <a:path w="11702621" h="1721763" fill="none" stroke="0" extrusionOk="0">
                        <a:moveTo>
                          <a:pt x="0" y="286966"/>
                        </a:moveTo>
                        <a:cubicBezTo>
                          <a:pt x="20155" y="156245"/>
                          <a:pt x="94396" y="17113"/>
                          <a:pt x="193672" y="0"/>
                        </a:cubicBezTo>
                        <a:cubicBezTo>
                          <a:pt x="2499386" y="225553"/>
                          <a:pt x="9190188" y="321741"/>
                          <a:pt x="11508948" y="0"/>
                        </a:cubicBezTo>
                        <a:cubicBezTo>
                          <a:pt x="11606608" y="-31554"/>
                          <a:pt x="11704970" y="105361"/>
                          <a:pt x="11702621" y="286966"/>
                        </a:cubicBezTo>
                        <a:cubicBezTo>
                          <a:pt x="11655173" y="456741"/>
                          <a:pt x="11712092" y="1288935"/>
                          <a:pt x="11702621" y="1434796"/>
                        </a:cubicBezTo>
                        <a:cubicBezTo>
                          <a:pt x="11689417" y="1579491"/>
                          <a:pt x="11601401" y="1705171"/>
                          <a:pt x="11508948" y="1721763"/>
                        </a:cubicBezTo>
                        <a:cubicBezTo>
                          <a:pt x="7678886" y="1719190"/>
                          <a:pt x="5565957" y="1695194"/>
                          <a:pt x="193672" y="1721763"/>
                        </a:cubicBezTo>
                        <a:cubicBezTo>
                          <a:pt x="92385" y="1715225"/>
                          <a:pt x="-20579" y="1593704"/>
                          <a:pt x="0" y="1434796"/>
                        </a:cubicBezTo>
                        <a:cubicBezTo>
                          <a:pt x="-46600" y="938478"/>
                          <a:pt x="-37673" y="749073"/>
                          <a:pt x="0" y="2869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566006"/>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4. </a:t>
            </a:r>
            <a:r>
              <a:rPr lang="vi-VN" sz="3192" b="1" dirty="0">
                <a:solidFill>
                  <a:srgbClr val="FF0066"/>
                </a:solidFill>
                <a:latin typeface="Arial" panose="020B0604020202020204" pitchFamily="34" charset="0"/>
              </a:rPr>
              <a:t>Những con số trong lời giới thiệu cho biết điều gì về cuốn sách?</a:t>
            </a:r>
            <a:endParaRPr lang="en-US" sz="3192" b="1" dirty="0">
              <a:solidFill>
                <a:srgbClr val="FF0066"/>
              </a:solidFill>
              <a:latin typeface="Arial" panose="020B0604020202020204" pitchFamily="34" charset="0"/>
            </a:endParaRPr>
          </a:p>
          <a:p>
            <a:pPr algn="just" defTabSz="912114">
              <a:tabLst>
                <a:tab pos="2615994" algn="l"/>
              </a:tabLst>
              <a:defRPr/>
            </a:pPr>
            <a:endParaRPr lang="vi-VN" sz="3192" b="1" dirty="0">
              <a:solidFill>
                <a:srgbClr val="FF0066"/>
              </a:solidFill>
              <a:latin typeface="Arial" panose="020B0604020202020204" pitchFamily="34"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5CAA51C-7798-A17C-E26B-012D2AFE1195}"/>
              </a:ext>
            </a:extLst>
          </p:cNvPr>
          <p:cNvPicPr>
            <a:picLocks noChangeAspect="1"/>
          </p:cNvPicPr>
          <p:nvPr/>
        </p:nvPicPr>
        <p:blipFill>
          <a:blip r:embed="rId5"/>
          <a:stretch>
            <a:fillRect/>
          </a:stretch>
        </p:blipFill>
        <p:spPr>
          <a:xfrm>
            <a:off x="4518818" y="1219200"/>
            <a:ext cx="3510115" cy="1295400"/>
          </a:xfrm>
          <a:prstGeom prst="rect">
            <a:avLst/>
          </a:prstGeom>
        </p:spPr>
      </p:pic>
      <p:graphicFrame>
        <p:nvGraphicFramePr>
          <p:cNvPr id="5" name="Table 4">
            <a:extLst>
              <a:ext uri="{FF2B5EF4-FFF2-40B4-BE49-F238E27FC236}">
                <a16:creationId xmlns:a16="http://schemas.microsoft.com/office/drawing/2014/main" id="{3CAB81CA-90E7-A3AB-FE5B-E8C2FC5591AD}"/>
              </a:ext>
            </a:extLst>
          </p:cNvPr>
          <p:cNvGraphicFramePr>
            <a:graphicFrameLocks noGrp="1"/>
          </p:cNvGraphicFramePr>
          <p:nvPr>
            <p:extLst>
              <p:ext uri="{D42A27DB-BD31-4B8C-83A1-F6EECF244321}">
                <p14:modId xmlns:p14="http://schemas.microsoft.com/office/powerpoint/2010/main" val="2302384364"/>
              </p:ext>
            </p:extLst>
          </p:nvPr>
        </p:nvGraphicFramePr>
        <p:xfrm>
          <a:off x="2270919" y="3048000"/>
          <a:ext cx="8458200" cy="2733092"/>
        </p:xfrm>
        <a:graphic>
          <a:graphicData uri="http://schemas.openxmlformats.org/drawingml/2006/table">
            <a:tbl>
              <a:tblPr firstRow="1" firstCol="1" bandRow="1">
                <a:tableStyleId>{00A15C55-8517-42AA-B614-E9B94910E393}</a:tableStyleId>
              </a:tblPr>
              <a:tblGrid>
                <a:gridCol w="2743200">
                  <a:extLst>
                    <a:ext uri="{9D8B030D-6E8A-4147-A177-3AD203B41FA5}">
                      <a16:colId xmlns:a16="http://schemas.microsoft.com/office/drawing/2014/main" val="2191670537"/>
                    </a:ext>
                  </a:extLst>
                </a:gridCol>
                <a:gridCol w="5715000">
                  <a:extLst>
                    <a:ext uri="{9D8B030D-6E8A-4147-A177-3AD203B41FA5}">
                      <a16:colId xmlns:a16="http://schemas.microsoft.com/office/drawing/2014/main" val="573405584"/>
                    </a:ext>
                  </a:extLst>
                </a:gridCol>
              </a:tblGrid>
              <a:tr h="396278">
                <a:tc>
                  <a:txBody>
                    <a:bodyPr/>
                    <a:lstStyle/>
                    <a:p>
                      <a:pPr marL="0" marR="0" algn="ctr">
                        <a:lnSpc>
                          <a:spcPct val="120000"/>
                        </a:lnSpc>
                        <a:spcBef>
                          <a:spcPts val="0"/>
                        </a:spcBef>
                        <a:spcAft>
                          <a:spcPts val="0"/>
                        </a:spcAft>
                      </a:pPr>
                      <a:r>
                        <a:rPr lang="en-US" sz="3200" b="1" dirty="0">
                          <a:solidFill>
                            <a:srgbClr val="FF0000"/>
                          </a:solidFill>
                          <a:effectLst/>
                        </a:rPr>
                        <a:t>Con </a:t>
                      </a:r>
                      <a:r>
                        <a:rPr lang="en-US" sz="3200" b="1" dirty="0" err="1">
                          <a:solidFill>
                            <a:srgbClr val="FF0000"/>
                          </a:solidFill>
                          <a:effectLst/>
                        </a:rPr>
                        <a:t>số</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b="1" dirty="0">
                          <a:solidFill>
                            <a:srgbClr val="FF0000"/>
                          </a:solidFill>
                          <a:effectLst/>
                        </a:rPr>
                        <a:t>Ý </a:t>
                      </a:r>
                      <a:r>
                        <a:rPr lang="en-US" sz="3200" b="1" dirty="0" err="1">
                          <a:solidFill>
                            <a:srgbClr val="FF0000"/>
                          </a:solidFill>
                          <a:effectLst/>
                        </a:rPr>
                        <a:t>nghĩa</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6387504"/>
                  </a:ext>
                </a:extLst>
              </a:tr>
              <a:tr h="396278">
                <a:tc>
                  <a:txBody>
                    <a:bodyPr/>
                    <a:lstStyle/>
                    <a:p>
                      <a:pPr marL="0" marR="0" algn="ctr">
                        <a:lnSpc>
                          <a:spcPct val="120000"/>
                        </a:lnSpc>
                        <a:spcBef>
                          <a:spcPts val="0"/>
                        </a:spcBef>
                        <a:spcAft>
                          <a:spcPts val="0"/>
                        </a:spcAft>
                      </a:pPr>
                      <a:r>
                        <a:rPr lang="en-US" sz="3200" b="1" dirty="0">
                          <a:solidFill>
                            <a:srgbClr val="002060"/>
                          </a:solidFill>
                          <a:effectLst/>
                        </a:rPr>
                        <a:t>100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a:effectLst/>
                        </a:rPr>
                        <a:t>Số lần tái bản</a:t>
                      </a:r>
                      <a:endParaRPr lang="en-US" sz="3200" b="1">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3849022"/>
                  </a:ext>
                </a:extLst>
              </a:tr>
              <a:tr h="822922">
                <a:tc>
                  <a:txBody>
                    <a:bodyPr/>
                    <a:lstStyle/>
                    <a:p>
                      <a:pPr marL="0" marR="0" algn="ctr">
                        <a:lnSpc>
                          <a:spcPct val="120000"/>
                        </a:lnSpc>
                        <a:spcBef>
                          <a:spcPts val="0"/>
                        </a:spcBef>
                        <a:spcAft>
                          <a:spcPts val="0"/>
                        </a:spcAft>
                      </a:pPr>
                      <a:r>
                        <a:rPr lang="en-US" sz="3200" b="1" dirty="0">
                          <a:solidFill>
                            <a:srgbClr val="002060"/>
                          </a:solidFill>
                          <a:effectLst/>
                        </a:rPr>
                        <a:t>40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quốc</a:t>
                      </a:r>
                      <a:r>
                        <a:rPr lang="en-US" sz="3200" b="1" dirty="0">
                          <a:effectLst/>
                        </a:rPr>
                        <a:t> </a:t>
                      </a:r>
                      <a:r>
                        <a:rPr lang="en-US" sz="3200" b="1" dirty="0" err="1">
                          <a:effectLst/>
                        </a:rPr>
                        <a:t>gia</a:t>
                      </a:r>
                      <a:r>
                        <a:rPr lang="en-US" sz="3200" b="1" dirty="0">
                          <a:effectLst/>
                        </a:rPr>
                        <a:t> </a:t>
                      </a:r>
                      <a:r>
                        <a:rPr lang="en-US" sz="3200" b="1" dirty="0" err="1">
                          <a:effectLst/>
                        </a:rPr>
                        <a:t>được</a:t>
                      </a:r>
                      <a:r>
                        <a:rPr lang="en-US" sz="3200" b="1" dirty="0">
                          <a:effectLst/>
                        </a:rPr>
                        <a:t> </a:t>
                      </a:r>
                      <a:r>
                        <a:rPr lang="en-US" sz="3200" b="1" dirty="0" err="1">
                          <a:effectLst/>
                        </a:rPr>
                        <a:t>xuất</a:t>
                      </a:r>
                      <a:r>
                        <a:rPr lang="en-US" sz="3200" b="1" dirty="0">
                          <a:effectLst/>
                        </a:rPr>
                        <a:t> </a:t>
                      </a:r>
                      <a:r>
                        <a:rPr lang="en-US" sz="3200" b="1" dirty="0" err="1">
                          <a:effectLst/>
                        </a:rPr>
                        <a:t>bản</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3064892"/>
                  </a:ext>
                </a:extLst>
              </a:tr>
              <a:tr h="822922">
                <a:tc>
                  <a:txBody>
                    <a:bodyPr/>
                    <a:lstStyle/>
                    <a:p>
                      <a:pPr marL="0" marR="0" algn="ctr">
                        <a:lnSpc>
                          <a:spcPct val="120000"/>
                        </a:lnSpc>
                        <a:spcBef>
                          <a:spcPts val="0"/>
                        </a:spcBef>
                        <a:spcAft>
                          <a:spcPts val="0"/>
                        </a:spcAft>
                      </a:pPr>
                      <a:r>
                        <a:rPr lang="en-US" sz="3200" b="1" dirty="0">
                          <a:solidFill>
                            <a:srgbClr val="002060"/>
                          </a:solidFill>
                          <a:effectLst/>
                        </a:rPr>
                        <a:t>15</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thứ</a:t>
                      </a:r>
                      <a:r>
                        <a:rPr lang="en-US" sz="3200" b="1" dirty="0">
                          <a:effectLst/>
                        </a:rPr>
                        <a:t> </a:t>
                      </a:r>
                      <a:r>
                        <a:rPr lang="en-US" sz="3200" b="1" dirty="0" err="1">
                          <a:effectLst/>
                        </a:rPr>
                        <a:t>tiếng</a:t>
                      </a:r>
                      <a:r>
                        <a:rPr lang="en-US" sz="3200" b="1" dirty="0">
                          <a:effectLst/>
                        </a:rPr>
                        <a:t> </a:t>
                      </a:r>
                      <a:r>
                        <a:rPr lang="en-US" sz="3200" b="1" dirty="0" err="1">
                          <a:effectLst/>
                        </a:rPr>
                        <a:t>được</a:t>
                      </a:r>
                      <a:r>
                        <a:rPr lang="en-US" sz="3200" b="1" dirty="0">
                          <a:effectLst/>
                        </a:rPr>
                        <a:t> </a:t>
                      </a:r>
                      <a:r>
                        <a:rPr lang="en-US" sz="3200" b="1" dirty="0" err="1">
                          <a:effectLst/>
                        </a:rPr>
                        <a:t>dịch</a:t>
                      </a:r>
                      <a:r>
                        <a:rPr lang="en-US" sz="3200" b="1" dirty="0">
                          <a:effectLst/>
                        </a:rPr>
                        <a:t> sang.</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5064143"/>
                  </a:ext>
                </a:extLst>
              </a:tr>
            </a:tbl>
          </a:graphicData>
        </a:graphic>
      </p:graphicFrame>
      <p:graphicFrame>
        <p:nvGraphicFramePr>
          <p:cNvPr id="8" name="Table 7">
            <a:extLst>
              <a:ext uri="{FF2B5EF4-FFF2-40B4-BE49-F238E27FC236}">
                <a16:creationId xmlns:a16="http://schemas.microsoft.com/office/drawing/2014/main" id="{D5E2140F-2A2A-4841-BD1E-A8E55667E1F6}"/>
              </a:ext>
            </a:extLst>
          </p:cNvPr>
          <p:cNvGraphicFramePr>
            <a:graphicFrameLocks noGrp="1"/>
          </p:cNvGraphicFramePr>
          <p:nvPr>
            <p:extLst>
              <p:ext uri="{D42A27DB-BD31-4B8C-83A1-F6EECF244321}">
                <p14:modId xmlns:p14="http://schemas.microsoft.com/office/powerpoint/2010/main" val="3731194711"/>
              </p:ext>
            </p:extLst>
          </p:nvPr>
        </p:nvGraphicFramePr>
        <p:xfrm>
          <a:off x="2270919" y="3048000"/>
          <a:ext cx="8458200" cy="2733092"/>
        </p:xfrm>
        <a:graphic>
          <a:graphicData uri="http://schemas.openxmlformats.org/drawingml/2006/table">
            <a:tbl>
              <a:tblPr firstRow="1" firstCol="1" bandRow="1">
                <a:tableStyleId>{00A15C55-8517-42AA-B614-E9B94910E393}</a:tableStyleId>
              </a:tblPr>
              <a:tblGrid>
                <a:gridCol w="2743200">
                  <a:extLst>
                    <a:ext uri="{9D8B030D-6E8A-4147-A177-3AD203B41FA5}">
                      <a16:colId xmlns:a16="http://schemas.microsoft.com/office/drawing/2014/main" val="2191670537"/>
                    </a:ext>
                  </a:extLst>
                </a:gridCol>
                <a:gridCol w="5715000">
                  <a:extLst>
                    <a:ext uri="{9D8B030D-6E8A-4147-A177-3AD203B41FA5}">
                      <a16:colId xmlns:a16="http://schemas.microsoft.com/office/drawing/2014/main" val="573405584"/>
                    </a:ext>
                  </a:extLst>
                </a:gridCol>
              </a:tblGrid>
              <a:tr h="396278">
                <a:tc>
                  <a:txBody>
                    <a:bodyPr/>
                    <a:lstStyle/>
                    <a:p>
                      <a:pPr marL="0" marR="0" algn="ctr">
                        <a:lnSpc>
                          <a:spcPct val="120000"/>
                        </a:lnSpc>
                        <a:spcBef>
                          <a:spcPts val="0"/>
                        </a:spcBef>
                        <a:spcAft>
                          <a:spcPts val="0"/>
                        </a:spcAft>
                      </a:pPr>
                      <a:r>
                        <a:rPr lang="en-US" sz="3200" b="1" dirty="0">
                          <a:solidFill>
                            <a:srgbClr val="FF0000"/>
                          </a:solidFill>
                          <a:effectLst/>
                        </a:rPr>
                        <a:t>Con </a:t>
                      </a:r>
                      <a:r>
                        <a:rPr lang="en-US" sz="3200" b="1" dirty="0" err="1">
                          <a:solidFill>
                            <a:srgbClr val="FF0000"/>
                          </a:solidFill>
                          <a:effectLst/>
                        </a:rPr>
                        <a:t>số</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b="1" dirty="0">
                          <a:solidFill>
                            <a:srgbClr val="FF0000"/>
                          </a:solidFill>
                          <a:effectLst/>
                        </a:rPr>
                        <a:t>Ý </a:t>
                      </a:r>
                      <a:r>
                        <a:rPr lang="en-US" sz="3200" b="1" dirty="0" err="1">
                          <a:solidFill>
                            <a:srgbClr val="FF0000"/>
                          </a:solidFill>
                          <a:effectLst/>
                        </a:rPr>
                        <a:t>nghĩa</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6387504"/>
                  </a:ext>
                </a:extLst>
              </a:tr>
              <a:tr h="528230">
                <a:tc>
                  <a:txBody>
                    <a:bodyPr/>
                    <a:lstStyle/>
                    <a:p>
                      <a:pPr marL="0" marR="0" algn="ctr">
                        <a:lnSpc>
                          <a:spcPct val="120000"/>
                        </a:lnSpc>
                        <a:spcBef>
                          <a:spcPts val="0"/>
                        </a:spcBef>
                        <a:spcAft>
                          <a:spcPts val="0"/>
                        </a:spcAft>
                      </a:pPr>
                      <a:r>
                        <a:rPr lang="en-US" sz="3200" b="1" dirty="0">
                          <a:solidFill>
                            <a:srgbClr val="002060"/>
                          </a:solidFill>
                          <a:effectLst/>
                        </a:rPr>
                        <a:t>100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3200" b="1">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3849022"/>
                  </a:ext>
                </a:extLst>
              </a:tr>
              <a:tr h="822922">
                <a:tc>
                  <a:txBody>
                    <a:bodyPr/>
                    <a:lstStyle/>
                    <a:p>
                      <a:pPr marL="0" marR="0" algn="ctr">
                        <a:lnSpc>
                          <a:spcPct val="120000"/>
                        </a:lnSpc>
                        <a:spcBef>
                          <a:spcPts val="0"/>
                        </a:spcBef>
                        <a:spcAft>
                          <a:spcPts val="0"/>
                        </a:spcAft>
                      </a:pPr>
                      <a:r>
                        <a:rPr lang="en-US" sz="3200" b="1" dirty="0">
                          <a:solidFill>
                            <a:srgbClr val="002060"/>
                          </a:solidFill>
                          <a:effectLst/>
                        </a:rPr>
                        <a:t>40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3064892"/>
                  </a:ext>
                </a:extLst>
              </a:tr>
              <a:tr h="822922">
                <a:tc>
                  <a:txBody>
                    <a:bodyPr/>
                    <a:lstStyle/>
                    <a:p>
                      <a:pPr marL="0" marR="0" algn="ctr">
                        <a:lnSpc>
                          <a:spcPct val="120000"/>
                        </a:lnSpc>
                        <a:spcBef>
                          <a:spcPts val="0"/>
                        </a:spcBef>
                        <a:spcAft>
                          <a:spcPts val="0"/>
                        </a:spcAft>
                      </a:pPr>
                      <a:r>
                        <a:rPr lang="en-US" sz="3200" b="1" dirty="0">
                          <a:solidFill>
                            <a:srgbClr val="002060"/>
                          </a:solidFill>
                          <a:effectLst/>
                        </a:rPr>
                        <a:t>15</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5064143"/>
                  </a:ext>
                </a:extLst>
              </a:tr>
            </a:tbl>
          </a:graphicData>
        </a:graphic>
      </p:graphicFrame>
    </p:spTree>
    <p:extLst>
      <p:ext uri="{BB962C8B-B14F-4D97-AF65-F5344CB8AC3E}">
        <p14:creationId xmlns:p14="http://schemas.microsoft.com/office/powerpoint/2010/main" val="818855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D3DC912-73DA-71FE-91D0-D92882B59DAB}"/>
              </a:ext>
            </a:extLst>
          </p:cNvPr>
          <p:cNvSpPr/>
          <p:nvPr/>
        </p:nvSpPr>
        <p:spPr>
          <a:xfrm>
            <a:off x="200030" y="485733"/>
            <a:ext cx="11761778" cy="1472223"/>
          </a:xfrm>
          <a:custGeom>
            <a:avLst/>
            <a:gdLst>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472223" fill="none" extrusionOk="0">
                <a:moveTo>
                  <a:pt x="0" y="245375"/>
                </a:moveTo>
                <a:cubicBezTo>
                  <a:pt x="1097" y="139554"/>
                  <a:pt x="120708" y="18210"/>
                  <a:pt x="245375" y="0"/>
                </a:cubicBezTo>
                <a:cubicBezTo>
                  <a:pt x="4923341" y="80697"/>
                  <a:pt x="5998010" y="198676"/>
                  <a:pt x="11516403" y="0"/>
                </a:cubicBezTo>
                <a:cubicBezTo>
                  <a:pt x="11648273" y="-25107"/>
                  <a:pt x="11737098" y="102393"/>
                  <a:pt x="11761778" y="245375"/>
                </a:cubicBezTo>
                <a:cubicBezTo>
                  <a:pt x="11776086" y="660900"/>
                  <a:pt x="11778737" y="826342"/>
                  <a:pt x="11761778" y="1226848"/>
                </a:cubicBezTo>
                <a:cubicBezTo>
                  <a:pt x="11766358" y="1339123"/>
                  <a:pt x="11624247" y="1441200"/>
                  <a:pt x="11516403" y="1472223"/>
                </a:cubicBezTo>
                <a:cubicBezTo>
                  <a:pt x="10254030" y="1545808"/>
                  <a:pt x="4974351" y="1983771"/>
                  <a:pt x="245375" y="1472223"/>
                </a:cubicBezTo>
                <a:cubicBezTo>
                  <a:pt x="116107" y="1471517"/>
                  <a:pt x="-43225" y="1370912"/>
                  <a:pt x="0" y="1226848"/>
                </a:cubicBezTo>
                <a:cubicBezTo>
                  <a:pt x="8228" y="983013"/>
                  <a:pt x="-52531" y="363424"/>
                  <a:pt x="0" y="245375"/>
                </a:cubicBezTo>
                <a:close/>
              </a:path>
              <a:path w="11761778" h="1472223" stroke="0" extrusionOk="0">
                <a:moveTo>
                  <a:pt x="0" y="245375"/>
                </a:moveTo>
                <a:cubicBezTo>
                  <a:pt x="21632" y="123359"/>
                  <a:pt x="116278" y="63"/>
                  <a:pt x="245375" y="0"/>
                </a:cubicBezTo>
                <a:cubicBezTo>
                  <a:pt x="5555850" y="5660"/>
                  <a:pt x="8052415" y="237084"/>
                  <a:pt x="11516403" y="0"/>
                </a:cubicBezTo>
                <a:cubicBezTo>
                  <a:pt x="11619460" y="-10277"/>
                  <a:pt x="11796012" y="95436"/>
                  <a:pt x="11761778" y="245375"/>
                </a:cubicBezTo>
                <a:cubicBezTo>
                  <a:pt x="11793069" y="666341"/>
                  <a:pt x="11774816" y="1050685"/>
                  <a:pt x="11761778" y="1226848"/>
                </a:cubicBezTo>
                <a:cubicBezTo>
                  <a:pt x="11755734" y="1358183"/>
                  <a:pt x="11612924" y="1459652"/>
                  <a:pt x="11516403" y="1472223"/>
                </a:cubicBezTo>
                <a:cubicBezTo>
                  <a:pt x="8955476" y="718882"/>
                  <a:pt x="4136286" y="1885138"/>
                  <a:pt x="245375" y="1472223"/>
                </a:cubicBezTo>
                <a:cubicBezTo>
                  <a:pt x="102617" y="1488622"/>
                  <a:pt x="-5164" y="1353136"/>
                  <a:pt x="0" y="1226848"/>
                </a:cubicBezTo>
                <a:cubicBezTo>
                  <a:pt x="61414" y="1045837"/>
                  <a:pt x="-27442" y="348875"/>
                  <a:pt x="0" y="245375"/>
                </a:cubicBezTo>
                <a:close/>
              </a:path>
              <a:path w="11761778" h="1472223" fill="none" stroke="0" extrusionOk="0">
                <a:moveTo>
                  <a:pt x="0" y="245375"/>
                </a:moveTo>
                <a:cubicBezTo>
                  <a:pt x="2500" y="136895"/>
                  <a:pt x="120944" y="21013"/>
                  <a:pt x="245375" y="0"/>
                </a:cubicBezTo>
                <a:cubicBezTo>
                  <a:pt x="5141185" y="125153"/>
                  <a:pt x="5909043" y="93618"/>
                  <a:pt x="11516403" y="0"/>
                </a:cubicBezTo>
                <a:cubicBezTo>
                  <a:pt x="11643977" y="-24802"/>
                  <a:pt x="11763190" y="102664"/>
                  <a:pt x="11761778" y="245375"/>
                </a:cubicBezTo>
                <a:cubicBezTo>
                  <a:pt x="11756654" y="642777"/>
                  <a:pt x="11787286" y="814044"/>
                  <a:pt x="11761778" y="1226848"/>
                </a:cubicBezTo>
                <a:cubicBezTo>
                  <a:pt x="11750170" y="1358414"/>
                  <a:pt x="11617093" y="1449383"/>
                  <a:pt x="11516403" y="1472223"/>
                </a:cubicBezTo>
                <a:cubicBezTo>
                  <a:pt x="10056239" y="1196840"/>
                  <a:pt x="4301827" y="1717366"/>
                  <a:pt x="245375" y="1472223"/>
                </a:cubicBezTo>
                <a:cubicBezTo>
                  <a:pt x="88017" y="1466744"/>
                  <a:pt x="-32995" y="1364485"/>
                  <a:pt x="0" y="1226848"/>
                </a:cubicBezTo>
                <a:cubicBezTo>
                  <a:pt x="-8771" y="1024583"/>
                  <a:pt x="-47008" y="388025"/>
                  <a:pt x="0" y="245375"/>
                </a:cubicBezTo>
                <a:close/>
              </a:path>
            </a:pathLst>
          </a:custGeom>
          <a:solidFill>
            <a:schemeClr val="bg1"/>
          </a:solidFill>
          <a:ln>
            <a:extLst>
              <a:ext uri="{C807C97D-BFC1-408E-A445-0C87EB9F89A2}">
                <ask:lineSketchStyleProps xmlns="" xmlns:ask="http://schemas.microsoft.com/office/drawing/2018/sketchyshapes" sd="852854689">
                  <a:custGeom>
                    <a:avLst/>
                    <a:gdLst>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472223" fill="none" extrusionOk="0">
                        <a:moveTo>
                          <a:pt x="0" y="245375"/>
                        </a:moveTo>
                        <a:cubicBezTo>
                          <a:pt x="984" y="136482"/>
                          <a:pt x="115002" y="8633"/>
                          <a:pt x="245375" y="0"/>
                        </a:cubicBezTo>
                        <a:cubicBezTo>
                          <a:pt x="5062689" y="72427"/>
                          <a:pt x="5936417" y="61419"/>
                          <a:pt x="11516403" y="0"/>
                        </a:cubicBezTo>
                        <a:cubicBezTo>
                          <a:pt x="11648857" y="-21083"/>
                          <a:pt x="11759903" y="109291"/>
                          <a:pt x="11761778" y="245375"/>
                        </a:cubicBezTo>
                        <a:cubicBezTo>
                          <a:pt x="11753283" y="645643"/>
                          <a:pt x="11783638" y="816672"/>
                          <a:pt x="11761778" y="1226848"/>
                        </a:cubicBezTo>
                        <a:cubicBezTo>
                          <a:pt x="11763509" y="1353582"/>
                          <a:pt x="11634017" y="1452153"/>
                          <a:pt x="11516403" y="1472223"/>
                        </a:cubicBezTo>
                        <a:cubicBezTo>
                          <a:pt x="10131401" y="1502050"/>
                          <a:pt x="4927456" y="1392917"/>
                          <a:pt x="245375" y="1472223"/>
                        </a:cubicBezTo>
                        <a:cubicBezTo>
                          <a:pt x="113248" y="1471840"/>
                          <a:pt x="-26227" y="1367551"/>
                          <a:pt x="0" y="1226848"/>
                        </a:cubicBezTo>
                        <a:cubicBezTo>
                          <a:pt x="-3101" y="1004105"/>
                          <a:pt x="-43499" y="386723"/>
                          <a:pt x="0" y="245375"/>
                        </a:cubicBezTo>
                        <a:close/>
                      </a:path>
                      <a:path w="11761778" h="1472223" stroke="0" extrusionOk="0">
                        <a:moveTo>
                          <a:pt x="0" y="245375"/>
                        </a:moveTo>
                        <a:cubicBezTo>
                          <a:pt x="24483" y="116531"/>
                          <a:pt x="117940" y="16838"/>
                          <a:pt x="245375" y="0"/>
                        </a:cubicBezTo>
                        <a:cubicBezTo>
                          <a:pt x="5545307" y="123000"/>
                          <a:pt x="7807442" y="-96860"/>
                          <a:pt x="11516403" y="0"/>
                        </a:cubicBezTo>
                        <a:cubicBezTo>
                          <a:pt x="11636219" y="-11967"/>
                          <a:pt x="11771551" y="90156"/>
                          <a:pt x="11761778" y="245375"/>
                        </a:cubicBezTo>
                        <a:cubicBezTo>
                          <a:pt x="11785660" y="667233"/>
                          <a:pt x="11741488" y="1043624"/>
                          <a:pt x="11761778" y="1226848"/>
                        </a:cubicBezTo>
                        <a:cubicBezTo>
                          <a:pt x="11753735" y="1365279"/>
                          <a:pt x="11628787" y="1468437"/>
                          <a:pt x="11516403" y="1472223"/>
                        </a:cubicBezTo>
                        <a:cubicBezTo>
                          <a:pt x="8898255" y="1311516"/>
                          <a:pt x="4190553" y="1511890"/>
                          <a:pt x="245375" y="1472223"/>
                        </a:cubicBezTo>
                        <a:cubicBezTo>
                          <a:pt x="95948" y="1469414"/>
                          <a:pt x="-3588" y="1360739"/>
                          <a:pt x="0" y="1226848"/>
                        </a:cubicBezTo>
                        <a:cubicBezTo>
                          <a:pt x="60584" y="1057398"/>
                          <a:pt x="-28543" y="366292"/>
                          <a:pt x="0" y="24537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0484" y="560700"/>
            <a:ext cx="10673613" cy="1320165"/>
          </a:xfrm>
          <a:prstGeom prst="rect">
            <a:avLst/>
          </a:prstGeom>
          <a:noFill/>
        </p:spPr>
        <p:txBody>
          <a:bodyPr wrap="square" rtlCol="0">
            <a:spAutoFit/>
          </a:bodyPr>
          <a:lstStyle/>
          <a:p>
            <a:pPr defTabSz="912114"/>
            <a:r>
              <a:rPr lang="en-US" sz="3990" b="1" dirty="0">
                <a:solidFill>
                  <a:srgbClr val="FF0066"/>
                </a:solidFill>
              </a:rPr>
              <a:t>5. Sau </a:t>
            </a:r>
            <a:r>
              <a:rPr lang="en-US" sz="3990" b="1" dirty="0" err="1">
                <a:solidFill>
                  <a:srgbClr val="FF0066"/>
                </a:solidFill>
              </a:rPr>
              <a:t>khi</a:t>
            </a:r>
            <a:r>
              <a:rPr lang="en-US" sz="3990" b="1" dirty="0">
                <a:solidFill>
                  <a:srgbClr val="FF0066"/>
                </a:solidFill>
              </a:rPr>
              <a:t> </a:t>
            </a:r>
            <a:r>
              <a:rPr lang="en-US" sz="3990" b="1" dirty="0" err="1">
                <a:solidFill>
                  <a:srgbClr val="FF0066"/>
                </a:solidFill>
              </a:rPr>
              <a:t>đọc</a:t>
            </a:r>
            <a:r>
              <a:rPr lang="en-US" sz="3990" b="1" dirty="0">
                <a:solidFill>
                  <a:srgbClr val="FF0066"/>
                </a:solidFill>
              </a:rPr>
              <a:t> </a:t>
            </a:r>
            <a:r>
              <a:rPr lang="en-US" sz="3990" b="1" dirty="0" err="1">
                <a:solidFill>
                  <a:srgbClr val="FF0066"/>
                </a:solidFill>
              </a:rPr>
              <a:t>lời</a:t>
            </a:r>
            <a:r>
              <a:rPr lang="en-US" sz="3990" b="1" dirty="0">
                <a:solidFill>
                  <a:srgbClr val="FF0066"/>
                </a:solidFill>
              </a:rPr>
              <a:t> </a:t>
            </a:r>
            <a:r>
              <a:rPr lang="en-US" sz="3990" b="1" dirty="0" err="1">
                <a:solidFill>
                  <a:srgbClr val="FF0066"/>
                </a:solidFill>
              </a:rPr>
              <a:t>giới</a:t>
            </a:r>
            <a:r>
              <a:rPr lang="en-US" sz="3990" b="1" dirty="0">
                <a:solidFill>
                  <a:srgbClr val="FF0066"/>
                </a:solidFill>
              </a:rPr>
              <a:t> </a:t>
            </a:r>
            <a:r>
              <a:rPr lang="en-US" sz="3990" b="1" dirty="0" err="1">
                <a:solidFill>
                  <a:srgbClr val="FF0066"/>
                </a:solidFill>
              </a:rPr>
              <a:t>thiệu</a:t>
            </a:r>
            <a:r>
              <a:rPr lang="en-US" sz="3990" b="1" dirty="0">
                <a:solidFill>
                  <a:srgbClr val="FF0066"/>
                </a:solidFill>
              </a:rPr>
              <a:t>, </a:t>
            </a:r>
            <a:r>
              <a:rPr lang="en-US" sz="3990" b="1" dirty="0" err="1">
                <a:solidFill>
                  <a:srgbClr val="FF0066"/>
                </a:solidFill>
              </a:rPr>
              <a:t>em</a:t>
            </a:r>
            <a:r>
              <a:rPr lang="en-US" sz="3990" b="1" dirty="0">
                <a:solidFill>
                  <a:srgbClr val="FF0066"/>
                </a:solidFill>
              </a:rPr>
              <a:t> </a:t>
            </a:r>
            <a:r>
              <a:rPr lang="en-US" sz="3990" b="1" dirty="0" err="1">
                <a:solidFill>
                  <a:srgbClr val="FF0066"/>
                </a:solidFill>
              </a:rPr>
              <a:t>có</a:t>
            </a:r>
            <a:r>
              <a:rPr lang="en-US" sz="3990" b="1" dirty="0">
                <a:solidFill>
                  <a:srgbClr val="FF0066"/>
                </a:solidFill>
              </a:rPr>
              <a:t> </a:t>
            </a:r>
            <a:r>
              <a:rPr lang="en-US" sz="3990" b="1" dirty="0" err="1">
                <a:solidFill>
                  <a:srgbClr val="FF0066"/>
                </a:solidFill>
              </a:rPr>
              <a:t>cảm</a:t>
            </a:r>
            <a:r>
              <a:rPr lang="en-US" sz="3990" b="1" dirty="0">
                <a:solidFill>
                  <a:srgbClr val="FF0066"/>
                </a:solidFill>
              </a:rPr>
              <a:t> </a:t>
            </a:r>
            <a:r>
              <a:rPr lang="en-US" sz="3990" b="1" dirty="0" err="1">
                <a:solidFill>
                  <a:srgbClr val="FF0066"/>
                </a:solidFill>
              </a:rPr>
              <a:t>nghĩ</a:t>
            </a:r>
            <a:r>
              <a:rPr lang="en-US" sz="3990" b="1" dirty="0">
                <a:solidFill>
                  <a:srgbClr val="FF0066"/>
                </a:solidFill>
              </a:rPr>
              <a:t> </a:t>
            </a:r>
            <a:r>
              <a:rPr lang="en-US" sz="3990" b="1" dirty="0" err="1">
                <a:solidFill>
                  <a:srgbClr val="FF0066"/>
                </a:solidFill>
              </a:rPr>
              <a:t>gì</a:t>
            </a:r>
            <a:r>
              <a:rPr lang="en-US" sz="3990" b="1" dirty="0">
                <a:solidFill>
                  <a:srgbClr val="FF0066"/>
                </a:solidFill>
              </a:rPr>
              <a:t> </a:t>
            </a:r>
            <a:r>
              <a:rPr lang="en-US" sz="3990" b="1" dirty="0" err="1">
                <a:solidFill>
                  <a:srgbClr val="FF0066"/>
                </a:solidFill>
              </a:rPr>
              <a:t>về</a:t>
            </a:r>
            <a:r>
              <a:rPr lang="en-US" sz="3990" b="1" dirty="0">
                <a:solidFill>
                  <a:srgbClr val="FF0066"/>
                </a:solidFill>
              </a:rPr>
              <a:t> </a:t>
            </a:r>
            <a:r>
              <a:rPr lang="en-US" sz="3990" b="1" dirty="0" err="1">
                <a:solidFill>
                  <a:srgbClr val="FF0066"/>
                </a:solidFill>
              </a:rPr>
              <a:t>cuốn</a:t>
            </a:r>
            <a:r>
              <a:rPr lang="en-US" sz="3990" b="1" dirty="0">
                <a:solidFill>
                  <a:srgbClr val="FF0066"/>
                </a:solidFill>
              </a:rPr>
              <a:t> </a:t>
            </a:r>
            <a:r>
              <a:rPr lang="en-US" sz="3990" b="1" dirty="0" err="1">
                <a:solidFill>
                  <a:srgbClr val="FF0066"/>
                </a:solidFill>
              </a:rPr>
              <a:t>sách</a:t>
            </a:r>
            <a:r>
              <a:rPr lang="en-US" sz="3990" b="1" dirty="0">
                <a:solidFill>
                  <a:srgbClr val="FF0066"/>
                </a:solidFill>
              </a:rPr>
              <a:t>?</a:t>
            </a:r>
            <a:endParaRPr lang="en-US" sz="3990" b="1" dirty="0">
              <a:solidFill>
                <a:srgbClr val="FF0066"/>
              </a:solidFill>
              <a:latin typeface="Calibri"/>
            </a:endParaRPr>
          </a:p>
        </p:txBody>
      </p:sp>
      <p:pic>
        <p:nvPicPr>
          <p:cNvPr id="6" name="Picture 5">
            <a:extLst>
              <a:ext uri="{FF2B5EF4-FFF2-40B4-BE49-F238E27FC236}">
                <a16:creationId xmlns:a16="http://schemas.microsoft.com/office/drawing/2014/main" id="{62B59C6D-779C-4398-85DD-D6C4DC7DD5FF}"/>
              </a:ext>
            </a:extLst>
          </p:cNvPr>
          <p:cNvPicPr>
            <a:picLocks noChangeAspect="1"/>
          </p:cNvPicPr>
          <p:nvPr/>
        </p:nvPicPr>
        <p:blipFill>
          <a:blip r:embed="rId5"/>
          <a:stretch>
            <a:fillRect/>
          </a:stretch>
        </p:blipFill>
        <p:spPr>
          <a:xfrm>
            <a:off x="7223919" y="2166647"/>
            <a:ext cx="3173772" cy="4236100"/>
          </a:xfrm>
          <a:prstGeom prst="rect">
            <a:avLst/>
          </a:prstGeom>
        </p:spPr>
      </p:pic>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48" y="674219"/>
            <a:ext cx="7169496" cy="577144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412" y="2842074"/>
            <a:ext cx="1493665" cy="3805515"/>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299231" y="4473790"/>
            <a:ext cx="1271566" cy="1314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2114">
              <a:defRPr/>
            </a:pPr>
            <a:endParaRPr lang="en-US" sz="1795">
              <a:solidFill>
                <a:prstClr val="black"/>
              </a:solidFill>
              <a:latin typeface="Calibri"/>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3919" y="2895600"/>
            <a:ext cx="5233101" cy="2308324"/>
          </a:xfrm>
          <a:prstGeom prst="rect">
            <a:avLst/>
          </a:prstGeom>
          <a:noFill/>
        </p:spPr>
        <p:txBody>
          <a:bodyPr wrap="square" rtlCol="0">
            <a:spAutoFit/>
          </a:bodyPr>
          <a:lstStyle/>
          <a:p>
            <a:pPr algn="ctr" defTabSz="912114">
              <a:defRPr/>
            </a:pPr>
            <a:r>
              <a:rPr lang="vi-VN" sz="7200" dirty="0">
                <a:solidFill>
                  <a:prstClr val="black"/>
                </a:solidFill>
                <a:latin typeface="Calibri"/>
              </a:rPr>
              <a:t>Giá trị của cuốn sách.</a:t>
            </a:r>
            <a:endParaRPr lang="en-US" sz="7200" dirty="0">
              <a:solidFill>
                <a:prstClr val="black"/>
              </a:solidFill>
              <a:latin typeface="Calibri"/>
            </a:endParaRPr>
          </a:p>
        </p:txBody>
      </p:sp>
      <p:pic>
        <p:nvPicPr>
          <p:cNvPr id="8" name="Picture 7">
            <a:extLst>
              <a:ext uri="{FF2B5EF4-FFF2-40B4-BE49-F238E27FC236}">
                <a16:creationId xmlns:a16="http://schemas.microsoft.com/office/drawing/2014/main" id="{384433B2-BB13-176C-7D4B-FEB253E5E986}"/>
              </a:ext>
            </a:extLst>
          </p:cNvPr>
          <p:cNvPicPr>
            <a:picLocks noChangeAspect="1"/>
          </p:cNvPicPr>
          <p:nvPr/>
        </p:nvPicPr>
        <p:blipFill>
          <a:blip r:embed="rId6"/>
          <a:stretch>
            <a:fillRect/>
          </a:stretch>
        </p:blipFill>
        <p:spPr>
          <a:xfrm>
            <a:off x="1356519" y="228600"/>
            <a:ext cx="9888569" cy="2127688"/>
          </a:xfrm>
          <a:prstGeom prst="rect">
            <a:avLst/>
          </a:prstGeom>
        </p:spPr>
      </p:pic>
    </p:spTree>
    <p:extLst>
      <p:ext uri="{BB962C8B-B14F-4D97-AF65-F5344CB8AC3E}">
        <p14:creationId xmlns:p14="http://schemas.microsoft.com/office/powerpoint/2010/main" val="2338944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9E572-8AF7-CD71-A974-72229560D465}"/>
              </a:ext>
            </a:extLst>
          </p:cNvPr>
          <p:cNvSpPr txBox="1"/>
          <p:nvPr/>
        </p:nvSpPr>
        <p:spPr>
          <a:xfrm>
            <a:off x="982243" y="747070"/>
            <a:ext cx="11081846" cy="1013150"/>
          </a:xfrm>
          <a:prstGeom prst="rect">
            <a:avLst/>
          </a:prstGeom>
          <a:noFill/>
        </p:spPr>
        <p:txBody>
          <a:bodyPr wrap="square" rtlCol="0">
            <a:spAutoFit/>
          </a:bodyPr>
          <a:lstStyle/>
          <a:p>
            <a:pPr defTabSz="912114"/>
            <a:r>
              <a:rPr lang="en-US" sz="5985" b="1" dirty="0" err="1">
                <a:solidFill>
                  <a:srgbClr val="002060"/>
                </a:solidFill>
                <a:latin typeface="Calibri"/>
              </a:rPr>
              <a:t>Nội</a:t>
            </a:r>
            <a:r>
              <a:rPr lang="en-US" sz="5985" b="1" dirty="0">
                <a:solidFill>
                  <a:srgbClr val="002060"/>
                </a:solidFill>
                <a:latin typeface="Calibri"/>
              </a:rPr>
              <a:t> dung </a:t>
            </a:r>
            <a:r>
              <a:rPr lang="en-US" sz="5985" b="1" dirty="0" err="1">
                <a:solidFill>
                  <a:srgbClr val="002060"/>
                </a:solidFill>
                <a:latin typeface="Calibri"/>
              </a:rPr>
              <a:t>chính</a:t>
            </a:r>
            <a:r>
              <a:rPr lang="en-US" sz="5985" b="1" dirty="0">
                <a:solidFill>
                  <a:srgbClr val="002060"/>
                </a:solidFill>
                <a:latin typeface="Calibri"/>
              </a:rPr>
              <a:t> </a:t>
            </a:r>
            <a:r>
              <a:rPr lang="en-US" sz="5985" b="1" dirty="0" err="1">
                <a:solidFill>
                  <a:srgbClr val="002060"/>
                </a:solidFill>
                <a:latin typeface="Calibri"/>
              </a:rPr>
              <a:t>của</a:t>
            </a:r>
            <a:r>
              <a:rPr lang="en-US" sz="5985" b="1" dirty="0">
                <a:solidFill>
                  <a:srgbClr val="002060"/>
                </a:solidFill>
                <a:latin typeface="Calibri"/>
              </a:rPr>
              <a:t> </a:t>
            </a:r>
            <a:r>
              <a:rPr lang="en-US" sz="5985" b="1" dirty="0" err="1">
                <a:solidFill>
                  <a:srgbClr val="002060"/>
                </a:solidFill>
                <a:latin typeface="Calibri"/>
              </a:rPr>
              <a:t>bài</a:t>
            </a:r>
            <a:r>
              <a:rPr lang="en-US" sz="5985" b="1" dirty="0">
                <a:solidFill>
                  <a:srgbClr val="002060"/>
                </a:solidFill>
                <a:latin typeface="Calibri"/>
              </a:rPr>
              <a:t> </a:t>
            </a:r>
            <a:r>
              <a:rPr lang="en-US" sz="5985" b="1" dirty="0" err="1">
                <a:solidFill>
                  <a:srgbClr val="002060"/>
                </a:solidFill>
                <a:latin typeface="Calibri"/>
              </a:rPr>
              <a:t>đọc</a:t>
            </a:r>
            <a:r>
              <a:rPr lang="en-US" sz="5985" b="1" dirty="0">
                <a:solidFill>
                  <a:srgbClr val="002060"/>
                </a:solidFill>
                <a:latin typeface="Calibri"/>
              </a:rPr>
              <a:t> </a:t>
            </a:r>
            <a:r>
              <a:rPr lang="en-US" sz="5985" b="1" dirty="0" err="1">
                <a:solidFill>
                  <a:srgbClr val="002060"/>
                </a:solidFill>
                <a:latin typeface="Calibri"/>
              </a:rPr>
              <a:t>là</a:t>
            </a:r>
            <a:r>
              <a:rPr lang="en-US" sz="5985" b="1" dirty="0">
                <a:solidFill>
                  <a:srgbClr val="002060"/>
                </a:solidFill>
                <a:latin typeface="Calibri"/>
              </a:rPr>
              <a:t> </a:t>
            </a:r>
            <a:r>
              <a:rPr lang="en-US" sz="5985" b="1" dirty="0" err="1">
                <a:solidFill>
                  <a:srgbClr val="002060"/>
                </a:solidFill>
                <a:latin typeface="Calibri"/>
              </a:rPr>
              <a:t>gì</a:t>
            </a:r>
            <a:r>
              <a:rPr lang="en-US" sz="5985" b="1" dirty="0">
                <a:solidFill>
                  <a:srgbClr val="002060"/>
                </a:solidFill>
                <a:latin typeface="Calibri"/>
              </a:rPr>
              <a:t>?</a:t>
            </a:r>
          </a:p>
        </p:txBody>
      </p:sp>
      <p:cxnSp>
        <p:nvCxnSpPr>
          <p:cNvPr id="8" name="Straight Connector 7">
            <a:extLst>
              <a:ext uri="{FF2B5EF4-FFF2-40B4-BE49-F238E27FC236}">
                <a16:creationId xmlns:a16="http://schemas.microsoft.com/office/drawing/2014/main" id="{031B78E0-256C-FBB8-13CB-44C753C384DA}"/>
              </a:ext>
            </a:extLst>
          </p:cNvPr>
          <p:cNvCxnSpPr>
            <a:cxnSpLocks/>
          </p:cNvCxnSpPr>
          <p:nvPr/>
        </p:nvCxnSpPr>
        <p:spPr>
          <a:xfrm flipV="1">
            <a:off x="1211321" y="1749348"/>
            <a:ext cx="9846350" cy="3158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ADAB7A3-2335-4889-AD99-1ED6A598A576}"/>
              </a:ext>
            </a:extLst>
          </p:cNvPr>
          <p:cNvGrpSpPr/>
          <p:nvPr/>
        </p:nvGrpSpPr>
        <p:grpSpPr>
          <a:xfrm>
            <a:off x="1596755" y="2362200"/>
            <a:ext cx="8559008" cy="4114799"/>
            <a:chOff x="1596755" y="2362200"/>
            <a:chExt cx="8559008" cy="4114799"/>
          </a:xfrm>
        </p:grpSpPr>
        <p:sp>
          <p:nvSpPr>
            <p:cNvPr id="10" name="Rectangle: Rounded Corners 9">
              <a:extLst>
                <a:ext uri="{FF2B5EF4-FFF2-40B4-BE49-F238E27FC236}">
                  <a16:creationId xmlns:a16="http://schemas.microsoft.com/office/drawing/2014/main" id="{D6FA3DD5-8840-5F23-D0C1-94DEF001883B}"/>
                </a:ext>
              </a:extLst>
            </p:cNvPr>
            <p:cNvSpPr/>
            <p:nvPr/>
          </p:nvSpPr>
          <p:spPr>
            <a:xfrm>
              <a:off x="1596755" y="2362200"/>
              <a:ext cx="8559008" cy="411479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4" name="TextBox 3">
              <a:extLst>
                <a:ext uri="{FF2B5EF4-FFF2-40B4-BE49-F238E27FC236}">
                  <a16:creationId xmlns:a16="http://schemas.microsoft.com/office/drawing/2014/main" id="{61D2483E-15BB-2ACB-2313-36D3FC9F5745}"/>
                </a:ext>
              </a:extLst>
            </p:cNvPr>
            <p:cNvSpPr txBox="1"/>
            <p:nvPr/>
          </p:nvSpPr>
          <p:spPr>
            <a:xfrm>
              <a:off x="1813719" y="2590800"/>
              <a:ext cx="8000695" cy="3407856"/>
            </a:xfrm>
            <a:prstGeom prst="rect">
              <a:avLst/>
            </a:prstGeom>
            <a:noFill/>
          </p:spPr>
          <p:txBody>
            <a:bodyPr wrap="square" rtlCol="0">
              <a:spAutoFit/>
            </a:bodyPr>
            <a:lstStyle/>
            <a:p>
              <a:pPr algn="just" defTabSz="912114"/>
              <a:r>
                <a:rPr lang="vi-VN" sz="3591" dirty="0">
                  <a:solidFill>
                    <a:prstClr val="black"/>
                  </a:solidFill>
                </a:rPr>
                <a:t>Bài đọc là một văn bản thông tin giới thiệu về số chương, nội dung chính, độ nổi tiếng,... của cuốn sách Dế Mèn phiêu lưu kí (Tô Hoài). Từ đó, tác giả bài đọc khuyến khích độc giả tìm đọc cuốn sách này.</a:t>
              </a:r>
            </a:p>
          </p:txBody>
        </p:sp>
      </p:grpSp>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4"/>
          <a:srcRect/>
          <a:stretch>
            <a:fillRect/>
          </a:stretch>
        </p:blipFill>
        <p:spPr>
          <a:xfrm>
            <a:off x="235412" y="2842074"/>
            <a:ext cx="1493665" cy="3805515"/>
          </a:xfrm>
          <a:prstGeom prst="rect">
            <a:avLst/>
          </a:prstGeom>
        </p:spPr>
      </p:pic>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111" y="446303"/>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313A29-AC69-1B09-F889-9D09D812A852}"/>
              </a:ext>
            </a:extLst>
          </p:cNvPr>
          <p:cNvPicPr>
            <a:picLocks noChangeAspect="1"/>
          </p:cNvPicPr>
          <p:nvPr/>
        </p:nvPicPr>
        <p:blipFill>
          <a:blip r:embed="rId12"/>
          <a:stretch>
            <a:fillRect/>
          </a:stretch>
        </p:blipFill>
        <p:spPr>
          <a:xfrm>
            <a:off x="882231" y="-181053"/>
            <a:ext cx="12161838" cy="3368997"/>
          </a:xfrm>
          <a:prstGeom prst="rect">
            <a:avLst/>
          </a:prstGeom>
        </p:spPr>
      </p:pic>
      <p:pic>
        <p:nvPicPr>
          <p:cNvPr id="4" name="Picture 20">
            <a:extLst>
              <a:ext uri="{FF2B5EF4-FFF2-40B4-BE49-F238E27FC236}">
                <a16:creationId xmlns:a16="http://schemas.microsoft.com/office/drawing/2014/main" id="{3BBCF5F0-16E0-9217-A8B4-FE5D5BC7826F}"/>
              </a:ext>
            </a:extLst>
          </p:cNvPr>
          <p:cNvPicPr>
            <a:picLocks noChangeAspect="1"/>
          </p:cNvPicPr>
          <p:nvPr/>
        </p:nvPicPr>
        <p:blipFill>
          <a:blip r:embed="rId13"/>
          <a:srcRect/>
          <a:stretch>
            <a:fillRect/>
          </a:stretch>
        </p:blipFill>
        <p:spPr>
          <a:xfrm>
            <a:off x="2526696" y="1973936"/>
            <a:ext cx="1843739" cy="4697424"/>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BEE504F-F4C8-0786-CAE5-BCDC347C1C48}"/>
              </a:ext>
            </a:extLst>
          </p:cNvPr>
          <p:cNvSpPr/>
          <p:nvPr/>
        </p:nvSpPr>
        <p:spPr>
          <a:xfrm>
            <a:off x="399062" y="1600200"/>
            <a:ext cx="10711058" cy="338189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D48E67E1-430B-7633-A841-B39210D236C5}"/>
              </a:ext>
            </a:extLst>
          </p:cNvPr>
          <p:cNvSpPr txBox="1"/>
          <p:nvPr/>
        </p:nvSpPr>
        <p:spPr>
          <a:xfrm>
            <a:off x="1277180" y="1985251"/>
            <a:ext cx="8954822" cy="2308324"/>
          </a:xfrm>
          <a:prstGeom prst="rect">
            <a:avLst/>
          </a:prstGeom>
          <a:noFill/>
        </p:spPr>
        <p:txBody>
          <a:bodyPr wrap="square" rtlCol="0">
            <a:spAutoFit/>
          </a:bodyPr>
          <a:lstStyle/>
          <a:p>
            <a:pPr algn="just" defTabSz="912114"/>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Đọc diễn cảm, nhấn giọng ở những từ ngữ phù hợp: biết nhấn giọng ở một một số từ ngữ hay, giàu hình ảnh, chú ý tới thông tin quan trọng </a:t>
            </a:r>
            <a:r>
              <a:rPr lang="vi-VN" sz="3600" b="1">
                <a:solidFill>
                  <a:srgbClr val="002060"/>
                </a:solidFill>
                <a:latin typeface="Calibri" panose="020F0502020204030204" pitchFamily="34" charset="0"/>
                <a:ea typeface="Cambria" panose="02040503050406030204" pitchFamily="18" charset="0"/>
                <a:cs typeface="Calibri" panose="020F0502020204030204" pitchFamily="34" charset="0"/>
              </a:rPr>
              <a:t>trong bài</a:t>
            </a:r>
            <a:r>
              <a:rPr lang="en-US" sz="3600" b="1">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lang="vi-VN" sz="3600" b="1" i="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8" name="Picture 10" descr="Trẻ Em, Học Tập, Học Bài, Giáo Dục, Tải hình PNG 91 - Free.Vector6.com">
            <a:extLst>
              <a:ext uri="{FF2B5EF4-FFF2-40B4-BE49-F238E27FC236}">
                <a16:creationId xmlns:a16="http://schemas.microsoft.com/office/drawing/2014/main" id="{9B13E538-069F-0F6C-EAD4-3851A801A7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8023"/>
          <a:stretch/>
        </p:blipFill>
        <p:spPr bwMode="auto">
          <a:xfrm>
            <a:off x="61119" y="1371600"/>
            <a:ext cx="995676" cy="5984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467549" y="4982096"/>
            <a:ext cx="1968297" cy="231816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2EC46D2A-7451-3182-14A2-3022B8590397}"/>
              </a:ext>
            </a:extLst>
          </p:cNvPr>
          <p:cNvSpPr/>
          <p:nvPr/>
        </p:nvSpPr>
        <p:spPr>
          <a:xfrm>
            <a:off x="2880519" y="152400"/>
            <a:ext cx="6399919" cy="1229258"/>
          </a:xfrm>
          <a:custGeom>
            <a:avLst/>
            <a:gdLst>
              <a:gd name="connsiteX0" fmla="*/ 0 w 6399919"/>
              <a:gd name="connsiteY0" fmla="*/ 614629 h 1229258"/>
              <a:gd name="connsiteX1" fmla="*/ 614629 w 6399919"/>
              <a:gd name="connsiteY1" fmla="*/ 0 h 1229258"/>
              <a:gd name="connsiteX2" fmla="*/ 1292560 w 6399919"/>
              <a:gd name="connsiteY2" fmla="*/ 0 h 1229258"/>
              <a:gd name="connsiteX3" fmla="*/ 1918785 w 6399919"/>
              <a:gd name="connsiteY3" fmla="*/ 0 h 1229258"/>
              <a:gd name="connsiteX4" fmla="*/ 2441596 w 6399919"/>
              <a:gd name="connsiteY4" fmla="*/ 0 h 1229258"/>
              <a:gd name="connsiteX5" fmla="*/ 3067820 w 6399919"/>
              <a:gd name="connsiteY5" fmla="*/ 0 h 1229258"/>
              <a:gd name="connsiteX6" fmla="*/ 3487218 w 6399919"/>
              <a:gd name="connsiteY6" fmla="*/ 0 h 1229258"/>
              <a:gd name="connsiteX7" fmla="*/ 3958323 w 6399919"/>
              <a:gd name="connsiteY7" fmla="*/ 0 h 1229258"/>
              <a:gd name="connsiteX8" fmla="*/ 4481134 w 6399919"/>
              <a:gd name="connsiteY8" fmla="*/ 0 h 1229258"/>
              <a:gd name="connsiteX9" fmla="*/ 4900532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365892 w 6399919"/>
              <a:gd name="connsiteY14" fmla="*/ 1229258 h 1229258"/>
              <a:gd name="connsiteX15" fmla="*/ 4739667 w 6399919"/>
              <a:gd name="connsiteY15" fmla="*/ 1229258 h 1229258"/>
              <a:gd name="connsiteX16" fmla="*/ 4268563 w 6399919"/>
              <a:gd name="connsiteY16" fmla="*/ 1229258 h 1229258"/>
              <a:gd name="connsiteX17" fmla="*/ 3642338 w 6399919"/>
              <a:gd name="connsiteY17" fmla="*/ 1229258 h 1229258"/>
              <a:gd name="connsiteX18" fmla="*/ 3171234 w 6399919"/>
              <a:gd name="connsiteY18" fmla="*/ 1229258 h 1229258"/>
              <a:gd name="connsiteX19" fmla="*/ 2700129 w 6399919"/>
              <a:gd name="connsiteY19" fmla="*/ 1229258 h 1229258"/>
              <a:gd name="connsiteX20" fmla="*/ 2073904 w 6399919"/>
              <a:gd name="connsiteY20" fmla="*/ 1229258 h 1229258"/>
              <a:gd name="connsiteX21" fmla="*/ 1499387 w 6399919"/>
              <a:gd name="connsiteY21" fmla="*/ 1229258 h 1229258"/>
              <a:gd name="connsiteX22" fmla="*/ 614629 w 6399919"/>
              <a:gd name="connsiteY22" fmla="*/ 1229258 h 1229258"/>
              <a:gd name="connsiteX23" fmla="*/ 0 w 6399919"/>
              <a:gd name="connsiteY23" fmla="*/ 614629 h 1229258"/>
              <a:gd name="connsiteX0" fmla="*/ 0 w 6399919"/>
              <a:gd name="connsiteY0" fmla="*/ 614629 h 1229258"/>
              <a:gd name="connsiteX1" fmla="*/ 614629 w 6399919"/>
              <a:gd name="connsiteY1" fmla="*/ 0 h 1229258"/>
              <a:gd name="connsiteX2" fmla="*/ 1034027 w 6399919"/>
              <a:gd name="connsiteY2" fmla="*/ 0 h 1229258"/>
              <a:gd name="connsiteX3" fmla="*/ 1556838 w 6399919"/>
              <a:gd name="connsiteY3" fmla="*/ 0 h 1229258"/>
              <a:gd name="connsiteX4" fmla="*/ 1976236 w 6399919"/>
              <a:gd name="connsiteY4" fmla="*/ 0 h 1229258"/>
              <a:gd name="connsiteX5" fmla="*/ 2395634 w 6399919"/>
              <a:gd name="connsiteY5" fmla="*/ 0 h 1229258"/>
              <a:gd name="connsiteX6" fmla="*/ 2815033 w 6399919"/>
              <a:gd name="connsiteY6" fmla="*/ 0 h 1229258"/>
              <a:gd name="connsiteX7" fmla="*/ 3492964 w 6399919"/>
              <a:gd name="connsiteY7" fmla="*/ 0 h 1229258"/>
              <a:gd name="connsiteX8" fmla="*/ 4119188 w 6399919"/>
              <a:gd name="connsiteY8" fmla="*/ 0 h 1229258"/>
              <a:gd name="connsiteX9" fmla="*/ 4693706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210772 w 6399919"/>
              <a:gd name="connsiteY14" fmla="*/ 1229258 h 1229258"/>
              <a:gd name="connsiteX15" fmla="*/ 4584548 w 6399919"/>
              <a:gd name="connsiteY15" fmla="*/ 1229258 h 1229258"/>
              <a:gd name="connsiteX16" fmla="*/ 4061736 w 6399919"/>
              <a:gd name="connsiteY16" fmla="*/ 1229258 h 1229258"/>
              <a:gd name="connsiteX17" fmla="*/ 3435512 w 6399919"/>
              <a:gd name="connsiteY17" fmla="*/ 1229258 h 1229258"/>
              <a:gd name="connsiteX18" fmla="*/ 2809287 w 6399919"/>
              <a:gd name="connsiteY18" fmla="*/ 1229258 h 1229258"/>
              <a:gd name="connsiteX19" fmla="*/ 2286476 w 6399919"/>
              <a:gd name="connsiteY19" fmla="*/ 1229258 h 1229258"/>
              <a:gd name="connsiteX20" fmla="*/ 1867078 w 6399919"/>
              <a:gd name="connsiteY20" fmla="*/ 1229258 h 1229258"/>
              <a:gd name="connsiteX21" fmla="*/ 1292560 w 6399919"/>
              <a:gd name="connsiteY21" fmla="*/ 1229258 h 1229258"/>
              <a:gd name="connsiteX22" fmla="*/ 614629 w 6399919"/>
              <a:gd name="connsiteY22" fmla="*/ 1229258 h 1229258"/>
              <a:gd name="connsiteX23" fmla="*/ 0 w 6399919"/>
              <a:gd name="connsiteY23" fmla="*/ 614629 h 122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99919" h="1229258" fill="none" extrusionOk="0">
                <a:moveTo>
                  <a:pt x="0" y="614629"/>
                </a:moveTo>
                <a:cubicBezTo>
                  <a:pt x="64060" y="284458"/>
                  <a:pt x="381957" y="-62736"/>
                  <a:pt x="614629" y="0"/>
                </a:cubicBezTo>
                <a:cubicBezTo>
                  <a:pt x="832909" y="8475"/>
                  <a:pt x="1136679" y="37337"/>
                  <a:pt x="1292560" y="0"/>
                </a:cubicBezTo>
                <a:cubicBezTo>
                  <a:pt x="1456893" y="-83723"/>
                  <a:pt x="1791651" y="-183"/>
                  <a:pt x="1918785" y="0"/>
                </a:cubicBezTo>
                <a:cubicBezTo>
                  <a:pt x="2073429" y="-70683"/>
                  <a:pt x="2238600" y="61247"/>
                  <a:pt x="2441596" y="0"/>
                </a:cubicBezTo>
                <a:cubicBezTo>
                  <a:pt x="2634051" y="-8017"/>
                  <a:pt x="2812226" y="54854"/>
                  <a:pt x="3067820" y="0"/>
                </a:cubicBezTo>
                <a:cubicBezTo>
                  <a:pt x="3282859" y="-39893"/>
                  <a:pt x="3367223" y="23742"/>
                  <a:pt x="3487218" y="0"/>
                </a:cubicBezTo>
                <a:cubicBezTo>
                  <a:pt x="3641695" y="-8540"/>
                  <a:pt x="3847369" y="51606"/>
                  <a:pt x="3958323" y="0"/>
                </a:cubicBezTo>
                <a:cubicBezTo>
                  <a:pt x="4071810" y="-51408"/>
                  <a:pt x="4276188" y="49009"/>
                  <a:pt x="4481134" y="0"/>
                </a:cubicBezTo>
                <a:cubicBezTo>
                  <a:pt x="4680512" y="-15800"/>
                  <a:pt x="4700080" y="12466"/>
                  <a:pt x="4900532" y="0"/>
                </a:cubicBezTo>
                <a:cubicBezTo>
                  <a:pt x="5140631" y="-35092"/>
                  <a:pt x="5596731" y="-30766"/>
                  <a:pt x="5785290" y="0"/>
                </a:cubicBezTo>
                <a:cubicBezTo>
                  <a:pt x="6181162" y="92494"/>
                  <a:pt x="6402230" y="297436"/>
                  <a:pt x="6399919" y="614629"/>
                </a:cubicBezTo>
                <a:lnTo>
                  <a:pt x="6399919" y="614629"/>
                </a:lnTo>
                <a:cubicBezTo>
                  <a:pt x="6443731" y="914464"/>
                  <a:pt x="6120587" y="1189599"/>
                  <a:pt x="5785290" y="1229258"/>
                </a:cubicBezTo>
                <a:cubicBezTo>
                  <a:pt x="5708091" y="1239291"/>
                  <a:pt x="5504088" y="1210333"/>
                  <a:pt x="5365892" y="1229258"/>
                </a:cubicBezTo>
                <a:cubicBezTo>
                  <a:pt x="5208072" y="1268068"/>
                  <a:pt x="4935417" y="1181241"/>
                  <a:pt x="4739667" y="1229258"/>
                </a:cubicBezTo>
                <a:cubicBezTo>
                  <a:pt x="4509320" y="1225017"/>
                  <a:pt x="4407382" y="1233841"/>
                  <a:pt x="4268563" y="1229258"/>
                </a:cubicBezTo>
                <a:cubicBezTo>
                  <a:pt x="4121555" y="1278721"/>
                  <a:pt x="3912793" y="1186267"/>
                  <a:pt x="3642338" y="1229258"/>
                </a:cubicBezTo>
                <a:cubicBezTo>
                  <a:pt x="3337303" y="1247883"/>
                  <a:pt x="3294540" y="1219228"/>
                  <a:pt x="3171234" y="1229258"/>
                </a:cubicBezTo>
                <a:cubicBezTo>
                  <a:pt x="3036923" y="1235569"/>
                  <a:pt x="2886182" y="1182293"/>
                  <a:pt x="2700129" y="1229258"/>
                </a:cubicBezTo>
                <a:cubicBezTo>
                  <a:pt x="2483251" y="1317779"/>
                  <a:pt x="2293186" y="1217911"/>
                  <a:pt x="2073904" y="1229258"/>
                </a:cubicBezTo>
                <a:cubicBezTo>
                  <a:pt x="1822995" y="1266730"/>
                  <a:pt x="1623688" y="1181699"/>
                  <a:pt x="1499387" y="1229258"/>
                </a:cubicBezTo>
                <a:cubicBezTo>
                  <a:pt x="1294206" y="1306516"/>
                  <a:pt x="1049705" y="1209407"/>
                  <a:pt x="614629" y="1229258"/>
                </a:cubicBezTo>
                <a:cubicBezTo>
                  <a:pt x="208342" y="1231713"/>
                  <a:pt x="-93760" y="1079987"/>
                  <a:pt x="0" y="614629"/>
                </a:cubicBezTo>
                <a:close/>
              </a:path>
              <a:path w="6399919" h="1229258" stroke="0" extrusionOk="0">
                <a:moveTo>
                  <a:pt x="0" y="614629"/>
                </a:moveTo>
                <a:cubicBezTo>
                  <a:pt x="7099" y="368771"/>
                  <a:pt x="323782" y="-28117"/>
                  <a:pt x="614629" y="0"/>
                </a:cubicBezTo>
                <a:cubicBezTo>
                  <a:pt x="731012" y="4722"/>
                  <a:pt x="857788" y="-451"/>
                  <a:pt x="1034027" y="0"/>
                </a:cubicBezTo>
                <a:cubicBezTo>
                  <a:pt x="1226667" y="-32594"/>
                  <a:pt x="1340517" y="56550"/>
                  <a:pt x="1556838" y="0"/>
                </a:cubicBezTo>
                <a:cubicBezTo>
                  <a:pt x="1787885" y="-54196"/>
                  <a:pt x="1831897" y="52552"/>
                  <a:pt x="1976236" y="0"/>
                </a:cubicBezTo>
                <a:cubicBezTo>
                  <a:pt x="2136264" y="-40114"/>
                  <a:pt x="2273777" y="29862"/>
                  <a:pt x="2395634" y="0"/>
                </a:cubicBezTo>
                <a:cubicBezTo>
                  <a:pt x="2479572" y="-38752"/>
                  <a:pt x="2657436" y="12832"/>
                  <a:pt x="2815033" y="0"/>
                </a:cubicBezTo>
                <a:cubicBezTo>
                  <a:pt x="2961359" y="-36932"/>
                  <a:pt x="3323090" y="52426"/>
                  <a:pt x="3492964" y="0"/>
                </a:cubicBezTo>
                <a:cubicBezTo>
                  <a:pt x="3669410" y="-549"/>
                  <a:pt x="3853801" y="15307"/>
                  <a:pt x="4119188" y="0"/>
                </a:cubicBezTo>
                <a:cubicBezTo>
                  <a:pt x="4376021" y="-107273"/>
                  <a:pt x="4522170" y="39316"/>
                  <a:pt x="4693706" y="0"/>
                </a:cubicBezTo>
                <a:cubicBezTo>
                  <a:pt x="4920314" y="9297"/>
                  <a:pt x="5375953" y="-76178"/>
                  <a:pt x="5785290" y="0"/>
                </a:cubicBezTo>
                <a:cubicBezTo>
                  <a:pt x="6027373" y="-37182"/>
                  <a:pt x="6375173" y="336355"/>
                  <a:pt x="6399919" y="614629"/>
                </a:cubicBezTo>
                <a:lnTo>
                  <a:pt x="6399919" y="614629"/>
                </a:lnTo>
                <a:cubicBezTo>
                  <a:pt x="6347052" y="881429"/>
                  <a:pt x="6138810" y="1237887"/>
                  <a:pt x="5785290" y="1229258"/>
                </a:cubicBezTo>
                <a:cubicBezTo>
                  <a:pt x="5587302" y="1310099"/>
                  <a:pt x="5473599" y="1190035"/>
                  <a:pt x="5210772" y="1229258"/>
                </a:cubicBezTo>
                <a:cubicBezTo>
                  <a:pt x="4974584" y="1274696"/>
                  <a:pt x="4723696" y="1180539"/>
                  <a:pt x="4584548" y="1229258"/>
                </a:cubicBezTo>
                <a:cubicBezTo>
                  <a:pt x="4434805" y="1266123"/>
                  <a:pt x="4178692" y="1218414"/>
                  <a:pt x="4061736" y="1229258"/>
                </a:cubicBezTo>
                <a:cubicBezTo>
                  <a:pt x="3963524" y="1175571"/>
                  <a:pt x="3625052" y="1240829"/>
                  <a:pt x="3435512" y="1229258"/>
                </a:cubicBezTo>
                <a:cubicBezTo>
                  <a:pt x="3200023" y="1252183"/>
                  <a:pt x="3075924" y="1196335"/>
                  <a:pt x="2809287" y="1229258"/>
                </a:cubicBezTo>
                <a:cubicBezTo>
                  <a:pt x="2531963" y="1267195"/>
                  <a:pt x="2424619" y="1215937"/>
                  <a:pt x="2286476" y="1229258"/>
                </a:cubicBezTo>
                <a:cubicBezTo>
                  <a:pt x="2141293" y="1273590"/>
                  <a:pt x="2061677" y="1225595"/>
                  <a:pt x="1867078" y="1229258"/>
                </a:cubicBezTo>
                <a:cubicBezTo>
                  <a:pt x="1733399" y="1266040"/>
                  <a:pt x="1489444" y="1181083"/>
                  <a:pt x="1292560" y="1229258"/>
                </a:cubicBezTo>
                <a:cubicBezTo>
                  <a:pt x="1081621" y="1280687"/>
                  <a:pt x="807300" y="1224734"/>
                  <a:pt x="614629" y="1229258"/>
                </a:cubicBezTo>
                <a:cubicBezTo>
                  <a:pt x="227798" y="1224221"/>
                  <a:pt x="-75283" y="1008083"/>
                  <a:pt x="0" y="614629"/>
                </a:cubicBezTo>
                <a:close/>
              </a:path>
              <a:path w="6399919" h="1229258" fill="none" stroke="0" extrusionOk="0">
                <a:moveTo>
                  <a:pt x="0" y="614629"/>
                </a:moveTo>
                <a:cubicBezTo>
                  <a:pt x="111809" y="298395"/>
                  <a:pt x="345452" y="-64911"/>
                  <a:pt x="614629" y="0"/>
                </a:cubicBezTo>
                <a:cubicBezTo>
                  <a:pt x="843077" y="-2761"/>
                  <a:pt x="1155492" y="52415"/>
                  <a:pt x="1292560" y="0"/>
                </a:cubicBezTo>
                <a:cubicBezTo>
                  <a:pt x="1443786" y="-66765"/>
                  <a:pt x="1794289" y="38432"/>
                  <a:pt x="1918785" y="0"/>
                </a:cubicBezTo>
                <a:cubicBezTo>
                  <a:pt x="2091307" y="-47332"/>
                  <a:pt x="2248884" y="28407"/>
                  <a:pt x="2441596" y="0"/>
                </a:cubicBezTo>
                <a:cubicBezTo>
                  <a:pt x="2644389" y="-59727"/>
                  <a:pt x="2841721" y="51477"/>
                  <a:pt x="3067820" y="0"/>
                </a:cubicBezTo>
                <a:cubicBezTo>
                  <a:pt x="3303296" y="-45717"/>
                  <a:pt x="3367652" y="16893"/>
                  <a:pt x="3487218" y="0"/>
                </a:cubicBezTo>
                <a:cubicBezTo>
                  <a:pt x="3638761" y="-31910"/>
                  <a:pt x="3861155" y="71397"/>
                  <a:pt x="3958323" y="0"/>
                </a:cubicBezTo>
                <a:cubicBezTo>
                  <a:pt x="4010365" y="-45186"/>
                  <a:pt x="4302563" y="-27306"/>
                  <a:pt x="4481134" y="0"/>
                </a:cubicBezTo>
                <a:cubicBezTo>
                  <a:pt x="4678415" y="-22515"/>
                  <a:pt x="4699336" y="6768"/>
                  <a:pt x="4900532" y="0"/>
                </a:cubicBezTo>
                <a:cubicBezTo>
                  <a:pt x="5080428" y="19184"/>
                  <a:pt x="5616263" y="-4673"/>
                  <a:pt x="5785290" y="0"/>
                </a:cubicBezTo>
                <a:cubicBezTo>
                  <a:pt x="6163657" y="3658"/>
                  <a:pt x="6444709" y="319696"/>
                  <a:pt x="6399919" y="614629"/>
                </a:cubicBezTo>
                <a:lnTo>
                  <a:pt x="6399919" y="614629"/>
                </a:lnTo>
                <a:cubicBezTo>
                  <a:pt x="6395158" y="960190"/>
                  <a:pt x="6080482" y="1198646"/>
                  <a:pt x="5785290" y="1229258"/>
                </a:cubicBezTo>
                <a:cubicBezTo>
                  <a:pt x="5703173" y="1251776"/>
                  <a:pt x="5490377" y="1195465"/>
                  <a:pt x="5365892" y="1229258"/>
                </a:cubicBezTo>
                <a:cubicBezTo>
                  <a:pt x="5161792" y="1274844"/>
                  <a:pt x="4904326" y="1184165"/>
                  <a:pt x="4739667" y="1229258"/>
                </a:cubicBezTo>
                <a:cubicBezTo>
                  <a:pt x="4564503" y="1261739"/>
                  <a:pt x="4400565" y="1214434"/>
                  <a:pt x="4268563" y="1229258"/>
                </a:cubicBezTo>
                <a:cubicBezTo>
                  <a:pt x="4115470" y="1252381"/>
                  <a:pt x="3958349" y="1209089"/>
                  <a:pt x="3642338" y="1229258"/>
                </a:cubicBezTo>
                <a:cubicBezTo>
                  <a:pt x="3337737" y="1242760"/>
                  <a:pt x="3297461" y="1226138"/>
                  <a:pt x="3171234" y="1229258"/>
                </a:cubicBezTo>
                <a:cubicBezTo>
                  <a:pt x="3027421" y="1236898"/>
                  <a:pt x="2908644" y="1166088"/>
                  <a:pt x="2700129" y="1229258"/>
                </a:cubicBezTo>
                <a:cubicBezTo>
                  <a:pt x="2475433" y="1306892"/>
                  <a:pt x="2344796" y="1153450"/>
                  <a:pt x="2073904" y="1229258"/>
                </a:cubicBezTo>
                <a:cubicBezTo>
                  <a:pt x="1848903" y="1283354"/>
                  <a:pt x="1651026" y="1157518"/>
                  <a:pt x="1499387" y="1229258"/>
                </a:cubicBezTo>
                <a:cubicBezTo>
                  <a:pt x="1323466" y="1260023"/>
                  <a:pt x="994559" y="1228374"/>
                  <a:pt x="614629" y="1229258"/>
                </a:cubicBezTo>
                <a:cubicBezTo>
                  <a:pt x="186678" y="1246076"/>
                  <a:pt x="54352" y="1010512"/>
                  <a:pt x="0" y="614629"/>
                </a:cubicBezTo>
                <a:close/>
              </a:path>
            </a:pathLst>
          </a:custGeom>
          <a:solidFill>
            <a:schemeClr val="bg1"/>
          </a:solidFill>
          <a:ln>
            <a:solidFill>
              <a:schemeClr val="accent1"/>
            </a:solidFill>
            <a:prstDash val="lgDashDot"/>
            <a:extLst>
              <a:ext uri="{C807C97D-BFC1-408E-A445-0C87EB9F89A2}">
                <ask:lineSketchStyleProps xmlns="" xmlns:ask="http://schemas.microsoft.com/office/drawing/2018/sketchyshapes" sd="2194494525">
                  <a:custGeom>
                    <a:avLst/>
                    <a:gdLst>
                      <a:gd name="connsiteX0" fmla="*/ 0 w 6399919"/>
                      <a:gd name="connsiteY0" fmla="*/ 614629 h 1229258"/>
                      <a:gd name="connsiteX1" fmla="*/ 614629 w 6399919"/>
                      <a:gd name="connsiteY1" fmla="*/ 0 h 1229258"/>
                      <a:gd name="connsiteX2" fmla="*/ 1292560 w 6399919"/>
                      <a:gd name="connsiteY2" fmla="*/ 0 h 1229258"/>
                      <a:gd name="connsiteX3" fmla="*/ 1918785 w 6399919"/>
                      <a:gd name="connsiteY3" fmla="*/ 0 h 1229258"/>
                      <a:gd name="connsiteX4" fmla="*/ 2441596 w 6399919"/>
                      <a:gd name="connsiteY4" fmla="*/ 0 h 1229258"/>
                      <a:gd name="connsiteX5" fmla="*/ 3067820 w 6399919"/>
                      <a:gd name="connsiteY5" fmla="*/ 0 h 1229258"/>
                      <a:gd name="connsiteX6" fmla="*/ 3487218 w 6399919"/>
                      <a:gd name="connsiteY6" fmla="*/ 0 h 1229258"/>
                      <a:gd name="connsiteX7" fmla="*/ 3958323 w 6399919"/>
                      <a:gd name="connsiteY7" fmla="*/ 0 h 1229258"/>
                      <a:gd name="connsiteX8" fmla="*/ 4481134 w 6399919"/>
                      <a:gd name="connsiteY8" fmla="*/ 0 h 1229258"/>
                      <a:gd name="connsiteX9" fmla="*/ 4900532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365892 w 6399919"/>
                      <a:gd name="connsiteY14" fmla="*/ 1229258 h 1229258"/>
                      <a:gd name="connsiteX15" fmla="*/ 4739667 w 6399919"/>
                      <a:gd name="connsiteY15" fmla="*/ 1229258 h 1229258"/>
                      <a:gd name="connsiteX16" fmla="*/ 4268563 w 6399919"/>
                      <a:gd name="connsiteY16" fmla="*/ 1229258 h 1229258"/>
                      <a:gd name="connsiteX17" fmla="*/ 3642338 w 6399919"/>
                      <a:gd name="connsiteY17" fmla="*/ 1229258 h 1229258"/>
                      <a:gd name="connsiteX18" fmla="*/ 3171234 w 6399919"/>
                      <a:gd name="connsiteY18" fmla="*/ 1229258 h 1229258"/>
                      <a:gd name="connsiteX19" fmla="*/ 2700129 w 6399919"/>
                      <a:gd name="connsiteY19" fmla="*/ 1229258 h 1229258"/>
                      <a:gd name="connsiteX20" fmla="*/ 2073904 w 6399919"/>
                      <a:gd name="connsiteY20" fmla="*/ 1229258 h 1229258"/>
                      <a:gd name="connsiteX21" fmla="*/ 1499387 w 6399919"/>
                      <a:gd name="connsiteY21" fmla="*/ 1229258 h 1229258"/>
                      <a:gd name="connsiteX22" fmla="*/ 614629 w 6399919"/>
                      <a:gd name="connsiteY22" fmla="*/ 1229258 h 1229258"/>
                      <a:gd name="connsiteX23" fmla="*/ 0 w 6399919"/>
                      <a:gd name="connsiteY23" fmla="*/ 614629 h 122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99919" h="1229258" fill="none" extrusionOk="0">
                        <a:moveTo>
                          <a:pt x="0" y="614629"/>
                        </a:moveTo>
                        <a:cubicBezTo>
                          <a:pt x="74457" y="236912"/>
                          <a:pt x="355072" y="-13642"/>
                          <a:pt x="614629" y="0"/>
                        </a:cubicBezTo>
                        <a:cubicBezTo>
                          <a:pt x="837808" y="-20955"/>
                          <a:pt x="1147799" y="67428"/>
                          <a:pt x="1292560" y="0"/>
                        </a:cubicBezTo>
                        <a:cubicBezTo>
                          <a:pt x="1437321" y="-67428"/>
                          <a:pt x="1790452" y="37047"/>
                          <a:pt x="1918785" y="0"/>
                        </a:cubicBezTo>
                        <a:cubicBezTo>
                          <a:pt x="2047119" y="-37047"/>
                          <a:pt x="2233156" y="26191"/>
                          <a:pt x="2441596" y="0"/>
                        </a:cubicBezTo>
                        <a:cubicBezTo>
                          <a:pt x="2650036" y="-26191"/>
                          <a:pt x="2835097" y="45800"/>
                          <a:pt x="3067820" y="0"/>
                        </a:cubicBezTo>
                        <a:cubicBezTo>
                          <a:pt x="3300543" y="-45800"/>
                          <a:pt x="3356101" y="15451"/>
                          <a:pt x="3487218" y="0"/>
                        </a:cubicBezTo>
                        <a:cubicBezTo>
                          <a:pt x="3618335" y="-15451"/>
                          <a:pt x="3852385" y="45315"/>
                          <a:pt x="3958323" y="0"/>
                        </a:cubicBezTo>
                        <a:cubicBezTo>
                          <a:pt x="4064262" y="-45315"/>
                          <a:pt x="4290802" y="16438"/>
                          <a:pt x="4481134" y="0"/>
                        </a:cubicBezTo>
                        <a:cubicBezTo>
                          <a:pt x="4671466" y="-16438"/>
                          <a:pt x="4693510" y="7763"/>
                          <a:pt x="4900532" y="0"/>
                        </a:cubicBezTo>
                        <a:cubicBezTo>
                          <a:pt x="5107554" y="-7763"/>
                          <a:pt x="5579644" y="8139"/>
                          <a:pt x="5785290" y="0"/>
                        </a:cubicBezTo>
                        <a:cubicBezTo>
                          <a:pt x="6172135" y="78317"/>
                          <a:pt x="6399040" y="287720"/>
                          <a:pt x="6399919" y="614629"/>
                        </a:cubicBezTo>
                        <a:lnTo>
                          <a:pt x="6399919" y="614629"/>
                        </a:lnTo>
                        <a:cubicBezTo>
                          <a:pt x="6397160" y="972765"/>
                          <a:pt x="6169217" y="1197425"/>
                          <a:pt x="5785290" y="1229258"/>
                        </a:cubicBezTo>
                        <a:cubicBezTo>
                          <a:pt x="5672200" y="1248229"/>
                          <a:pt x="5518063" y="1201501"/>
                          <a:pt x="5365892" y="1229258"/>
                        </a:cubicBezTo>
                        <a:cubicBezTo>
                          <a:pt x="5213721" y="1257015"/>
                          <a:pt x="4941125" y="1208864"/>
                          <a:pt x="4739667" y="1229258"/>
                        </a:cubicBezTo>
                        <a:cubicBezTo>
                          <a:pt x="4538209" y="1249652"/>
                          <a:pt x="4418009" y="1208505"/>
                          <a:pt x="4268563" y="1229258"/>
                        </a:cubicBezTo>
                        <a:cubicBezTo>
                          <a:pt x="4119117" y="1250011"/>
                          <a:pt x="3950768" y="1209940"/>
                          <a:pt x="3642338" y="1229258"/>
                        </a:cubicBezTo>
                        <a:cubicBezTo>
                          <a:pt x="3333908" y="1248576"/>
                          <a:pt x="3301146" y="1220248"/>
                          <a:pt x="3171234" y="1229258"/>
                        </a:cubicBezTo>
                        <a:cubicBezTo>
                          <a:pt x="3041322" y="1238268"/>
                          <a:pt x="2904588" y="1186475"/>
                          <a:pt x="2700129" y="1229258"/>
                        </a:cubicBezTo>
                        <a:cubicBezTo>
                          <a:pt x="2495670" y="1272041"/>
                          <a:pt x="2304366" y="1174229"/>
                          <a:pt x="2073904" y="1229258"/>
                        </a:cubicBezTo>
                        <a:cubicBezTo>
                          <a:pt x="1843442" y="1284287"/>
                          <a:pt x="1666655" y="1200608"/>
                          <a:pt x="1499387" y="1229258"/>
                        </a:cubicBezTo>
                        <a:cubicBezTo>
                          <a:pt x="1332119" y="1257908"/>
                          <a:pt x="981539" y="1190028"/>
                          <a:pt x="614629" y="1229258"/>
                        </a:cubicBezTo>
                        <a:cubicBezTo>
                          <a:pt x="249825" y="1207638"/>
                          <a:pt x="-34718" y="1036850"/>
                          <a:pt x="0" y="614629"/>
                        </a:cubicBezTo>
                        <a:close/>
                      </a:path>
                      <a:path w="6399919" h="1229258" stroke="0" extrusionOk="0">
                        <a:moveTo>
                          <a:pt x="0" y="614629"/>
                        </a:moveTo>
                        <a:cubicBezTo>
                          <a:pt x="21003" y="309751"/>
                          <a:pt x="260042" y="-80672"/>
                          <a:pt x="614629" y="0"/>
                        </a:cubicBezTo>
                        <a:cubicBezTo>
                          <a:pt x="736756" y="-7867"/>
                          <a:pt x="840019" y="13700"/>
                          <a:pt x="1034027" y="0"/>
                        </a:cubicBezTo>
                        <a:cubicBezTo>
                          <a:pt x="1228035" y="-13700"/>
                          <a:pt x="1338286" y="54391"/>
                          <a:pt x="1556838" y="0"/>
                        </a:cubicBezTo>
                        <a:cubicBezTo>
                          <a:pt x="1775390" y="-54391"/>
                          <a:pt x="1828931" y="45340"/>
                          <a:pt x="1976236" y="0"/>
                        </a:cubicBezTo>
                        <a:cubicBezTo>
                          <a:pt x="2123541" y="-45340"/>
                          <a:pt x="2281743" y="41565"/>
                          <a:pt x="2395634" y="0"/>
                        </a:cubicBezTo>
                        <a:cubicBezTo>
                          <a:pt x="2509525" y="-41565"/>
                          <a:pt x="2667353" y="3211"/>
                          <a:pt x="2815033" y="0"/>
                        </a:cubicBezTo>
                        <a:cubicBezTo>
                          <a:pt x="2962713" y="-3211"/>
                          <a:pt x="3327895" y="16723"/>
                          <a:pt x="3492964" y="0"/>
                        </a:cubicBezTo>
                        <a:cubicBezTo>
                          <a:pt x="3658033" y="-16723"/>
                          <a:pt x="3868566" y="74531"/>
                          <a:pt x="4119188" y="0"/>
                        </a:cubicBezTo>
                        <a:cubicBezTo>
                          <a:pt x="4369810" y="-74531"/>
                          <a:pt x="4522625" y="58868"/>
                          <a:pt x="4693706" y="0"/>
                        </a:cubicBezTo>
                        <a:cubicBezTo>
                          <a:pt x="4864787" y="-58868"/>
                          <a:pt x="5387117" y="35848"/>
                          <a:pt x="5785290" y="0"/>
                        </a:cubicBezTo>
                        <a:cubicBezTo>
                          <a:pt x="6123191" y="-46196"/>
                          <a:pt x="6338928" y="278618"/>
                          <a:pt x="6399919" y="614629"/>
                        </a:cubicBezTo>
                        <a:lnTo>
                          <a:pt x="6399919" y="614629"/>
                        </a:lnTo>
                        <a:cubicBezTo>
                          <a:pt x="6332397" y="898533"/>
                          <a:pt x="6166939" y="1208288"/>
                          <a:pt x="5785290" y="1229258"/>
                        </a:cubicBezTo>
                        <a:cubicBezTo>
                          <a:pt x="5578579" y="1288114"/>
                          <a:pt x="5471936" y="1171006"/>
                          <a:pt x="5210772" y="1229258"/>
                        </a:cubicBezTo>
                        <a:cubicBezTo>
                          <a:pt x="4949608" y="1287510"/>
                          <a:pt x="4713950" y="1205456"/>
                          <a:pt x="4584548" y="1229258"/>
                        </a:cubicBezTo>
                        <a:cubicBezTo>
                          <a:pt x="4455146" y="1253060"/>
                          <a:pt x="4189071" y="1222030"/>
                          <a:pt x="4061736" y="1229258"/>
                        </a:cubicBezTo>
                        <a:cubicBezTo>
                          <a:pt x="3934401" y="1236486"/>
                          <a:pt x="3679405" y="1200257"/>
                          <a:pt x="3435512" y="1229258"/>
                        </a:cubicBezTo>
                        <a:cubicBezTo>
                          <a:pt x="3191619" y="1258259"/>
                          <a:pt x="3078850" y="1209805"/>
                          <a:pt x="2809287" y="1229258"/>
                        </a:cubicBezTo>
                        <a:cubicBezTo>
                          <a:pt x="2539724" y="1248711"/>
                          <a:pt x="2419276" y="1183710"/>
                          <a:pt x="2286476" y="1229258"/>
                        </a:cubicBezTo>
                        <a:cubicBezTo>
                          <a:pt x="2153676" y="1274806"/>
                          <a:pt x="2041067" y="1223852"/>
                          <a:pt x="1867078" y="1229258"/>
                        </a:cubicBezTo>
                        <a:cubicBezTo>
                          <a:pt x="1693089" y="1234664"/>
                          <a:pt x="1512827" y="1199973"/>
                          <a:pt x="1292560" y="1229258"/>
                        </a:cubicBezTo>
                        <a:cubicBezTo>
                          <a:pt x="1072293" y="1258543"/>
                          <a:pt x="783691" y="1183312"/>
                          <a:pt x="614629" y="1229258"/>
                        </a:cubicBezTo>
                        <a:cubicBezTo>
                          <a:pt x="283824" y="1185805"/>
                          <a:pt x="-30761" y="1007055"/>
                          <a:pt x="0" y="614629"/>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9" name="TextBox 18">
            <a:extLst>
              <a:ext uri="{FF2B5EF4-FFF2-40B4-BE49-F238E27FC236}">
                <a16:creationId xmlns:a16="http://schemas.microsoft.com/office/drawing/2014/main" id="{D3414B95-3640-1788-6EEC-06AC996D60EB}"/>
              </a:ext>
            </a:extLst>
          </p:cNvPr>
          <p:cNvSpPr txBox="1"/>
          <p:nvPr/>
        </p:nvSpPr>
        <p:spPr>
          <a:xfrm>
            <a:off x="3130982" y="362887"/>
            <a:ext cx="10399319" cy="706135"/>
          </a:xfrm>
          <a:prstGeom prst="rect">
            <a:avLst/>
          </a:prstGeom>
          <a:noFill/>
        </p:spPr>
        <p:txBody>
          <a:bodyPr wrap="square" rtlCol="0">
            <a:spAutoFit/>
          </a:bodyPr>
          <a:lstStyle/>
          <a:p>
            <a:pPr defTabSz="912114"/>
            <a:r>
              <a:rPr lang="en-US" sz="3990" b="1" dirty="0" err="1">
                <a:solidFill>
                  <a:srgbClr val="FF0000"/>
                </a:solidFill>
                <a:latin typeface="Calibri"/>
              </a:rPr>
              <a:t>Nêu</a:t>
            </a:r>
            <a:r>
              <a:rPr lang="en-US" sz="3990" b="1" dirty="0">
                <a:solidFill>
                  <a:srgbClr val="FF0000"/>
                </a:solidFill>
                <a:latin typeface="Calibri"/>
              </a:rPr>
              <a:t> </a:t>
            </a:r>
            <a:r>
              <a:rPr lang="en-US" sz="3990" b="1" dirty="0" err="1">
                <a:solidFill>
                  <a:srgbClr val="FF0000"/>
                </a:solidFill>
                <a:latin typeface="Calibri"/>
              </a:rPr>
              <a:t>lại</a:t>
            </a:r>
            <a:r>
              <a:rPr lang="en-US" sz="3990" b="1" dirty="0">
                <a:solidFill>
                  <a:srgbClr val="FF0000"/>
                </a:solidFill>
                <a:latin typeface="Calibri"/>
              </a:rPr>
              <a:t> </a:t>
            </a:r>
            <a:r>
              <a:rPr lang="en-US" sz="3990" b="1" dirty="0" err="1">
                <a:solidFill>
                  <a:srgbClr val="FF0000"/>
                </a:solidFill>
                <a:latin typeface="Calibri"/>
              </a:rPr>
              <a:t>giọng</a:t>
            </a:r>
            <a:r>
              <a:rPr lang="en-US" sz="3990" b="1" dirty="0">
                <a:solidFill>
                  <a:srgbClr val="FF0000"/>
                </a:solidFill>
                <a:latin typeface="Calibri"/>
              </a:rPr>
              <a:t> </a:t>
            </a:r>
            <a:r>
              <a:rPr lang="en-US" sz="3990" b="1" dirty="0" err="1">
                <a:solidFill>
                  <a:srgbClr val="FF0000"/>
                </a:solidFill>
                <a:latin typeface="Calibri"/>
              </a:rPr>
              <a:t>đọc</a:t>
            </a:r>
            <a:r>
              <a:rPr lang="en-US" sz="3990" b="1" dirty="0">
                <a:solidFill>
                  <a:srgbClr val="FF0000"/>
                </a:solidFill>
                <a:latin typeface="Calibri"/>
              </a:rPr>
              <a:t> </a:t>
            </a:r>
            <a:r>
              <a:rPr lang="en-US" sz="3990" b="1" dirty="0" err="1">
                <a:solidFill>
                  <a:srgbClr val="FF0000"/>
                </a:solidFill>
                <a:latin typeface="Calibri"/>
              </a:rPr>
              <a:t>của</a:t>
            </a:r>
            <a:r>
              <a:rPr lang="en-US" sz="3990" b="1" dirty="0">
                <a:solidFill>
                  <a:srgbClr val="FF0000"/>
                </a:solidFill>
                <a:latin typeface="Calibri"/>
              </a:rPr>
              <a:t> </a:t>
            </a:r>
            <a:r>
              <a:rPr lang="en-US" sz="3990" b="1" dirty="0" err="1">
                <a:solidFill>
                  <a:srgbClr val="FF0000"/>
                </a:solidFill>
                <a:latin typeface="Calibri"/>
              </a:rPr>
              <a:t>bài</a:t>
            </a:r>
            <a:endParaRPr lang="en-US" sz="3990" b="1" dirty="0">
              <a:solidFill>
                <a:srgbClr val="FF0000"/>
              </a:solidFill>
              <a:latin typeface="Calibri"/>
            </a:endParaRPr>
          </a:p>
        </p:txBody>
      </p:sp>
    </p:spTree>
    <p:extLst>
      <p:ext uri="{BB962C8B-B14F-4D97-AF65-F5344CB8AC3E}">
        <p14:creationId xmlns:p14="http://schemas.microsoft.com/office/powerpoint/2010/main" val="20772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44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4" decel="44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0674" y="116703"/>
            <a:ext cx="11780491" cy="662459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23893" y="487742"/>
            <a:ext cx="3849531" cy="367650"/>
          </a:xfrm>
          <a:prstGeom prst="rect">
            <a:avLst/>
          </a:prstGeom>
          <a:noFill/>
        </p:spPr>
        <p:txBody>
          <a:bodyPr wrap="square" rtlCol="0">
            <a:spAutoFit/>
          </a:bodyPr>
          <a:lstStyle/>
          <a:p>
            <a:pPr defTabSz="912114"/>
            <a:endParaRPr lang="en-US" sz="1795">
              <a:solidFill>
                <a:prstClr val="black"/>
              </a:solidFill>
              <a:latin typeface="Calibri"/>
            </a:endParaRPr>
          </a:p>
        </p:txBody>
      </p:sp>
      <p:sp>
        <p:nvSpPr>
          <p:cNvPr id="13" name="TextBox 12">
            <a:extLst>
              <a:ext uri="{FF2B5EF4-FFF2-40B4-BE49-F238E27FC236}">
                <a16:creationId xmlns:a16="http://schemas.microsoft.com/office/drawing/2014/main" id="{116B5F95-D028-19E3-E894-1EC87E2735BD}"/>
              </a:ext>
            </a:extLst>
          </p:cNvPr>
          <p:cNvSpPr txBox="1"/>
          <p:nvPr/>
        </p:nvSpPr>
        <p:spPr>
          <a:xfrm>
            <a:off x="462272" y="1188868"/>
            <a:ext cx="11237293" cy="5016758"/>
          </a:xfrm>
          <a:prstGeom prst="rect">
            <a:avLst/>
          </a:prstGeom>
          <a:noFill/>
        </p:spPr>
        <p:txBody>
          <a:bodyPr wrap="square" rtlCol="0">
            <a:spAutoFit/>
          </a:bodyPr>
          <a:lstStyle/>
          <a:p>
            <a:pPr algn="just"/>
            <a:r>
              <a:rPr lang="en-US" sz="3200" b="0" i="1" dirty="0">
                <a:solidFill>
                  <a:srgbClr val="000000"/>
                </a:solidFill>
                <a:effectLst/>
                <a:latin typeface="#9Slide02 Noi dung dai" panose="02000000000000000000" pitchFamily="2" charset="0"/>
                <a:ea typeface="#9Slide02 Noi dung dai" panose="02000000000000000000" pitchFamily="2" charset="0"/>
              </a:rPr>
              <a:t>   </a:t>
            </a:r>
            <a:r>
              <a:rPr lang="vi-VN" sz="3200" b="0" i="1" dirty="0">
                <a:solidFill>
                  <a:srgbClr val="000000"/>
                </a:solidFill>
                <a:effectLst/>
                <a:latin typeface="#9Slide02 Noi dung dai" panose="02000000000000000000" pitchFamily="2" charset="0"/>
                <a:ea typeface="#9Slide02 Noi dung dai" panose="02000000000000000000" pitchFamily="2" charset="0"/>
              </a:rPr>
              <a:t>Dế Mèn phiêu lưu kí</a:t>
            </a:r>
            <a:r>
              <a:rPr lang="vi-VN" sz="3200" b="0" i="0" dirty="0">
                <a:solidFill>
                  <a:srgbClr val="000000"/>
                </a:solidFill>
                <a:effectLst/>
                <a:latin typeface="#9Slide02 Noi dung dai" panose="02000000000000000000" pitchFamily="2" charset="0"/>
                <a:ea typeface="#9Slide02 Noi dung dai" panose="02000000000000000000" pitchFamily="2" charset="0"/>
              </a:rPr>
              <a:t> của nhà văn Tô Hoài là cuốn sách gồm 10 chương, kể về cuộc phiêu lưu của Dế Mèn trong thế giới côn trùng sinh động và ngộ nghĩnh. Chú Dế Mèn lúc đầu kiêu căng, ngạo mạn, gây hậu quả tai hại cho chính mình và bạn bè xung quanh. Nhưng trên những chặng đường phiêu lưu, chú đã dần khôn lớn, trở thành một chú dế can đảm, tốt bụng, trượng nghĩa,... Những trải nghiệm của Dế Mèn đem lại cho độc giả bài học nhẹ nhàng về tình bạn, về thái độ và cách ứng xử trong cuộc sống, đồng thời truyền tải ước mơ cao đẹp về một thế giới đại đồng, nơi tất cả đều là bạn bè, anh </a:t>
            </a:r>
            <a:r>
              <a:rPr lang="vi-VN" sz="3200" b="0" i="0">
                <a:solidFill>
                  <a:srgbClr val="000000"/>
                </a:solidFill>
                <a:effectLst/>
                <a:latin typeface="#9Slide02 Noi dung dai" panose="02000000000000000000" pitchFamily="2" charset="0"/>
                <a:ea typeface="#9Slide02 Noi dung dai" panose="02000000000000000000" pitchFamily="2" charset="0"/>
              </a:rPr>
              <a:t>em.</a:t>
            </a:r>
            <a:endParaRPr lang="vi-VN" sz="3200" b="0" i="0" dirty="0">
              <a:solidFill>
                <a:srgbClr val="000000"/>
              </a:solidFill>
              <a:effectLst/>
              <a:latin typeface="#9Slide02 Noi dung dai" panose="02000000000000000000" pitchFamily="2" charset="0"/>
              <a:ea typeface="#9Slide02 Noi dung dai" panose="02000000000000000000" pitchFamily="2" charset="0"/>
            </a:endParaRPr>
          </a:p>
        </p:txBody>
      </p:sp>
      <p:pic>
        <p:nvPicPr>
          <p:cNvPr id="6" name="Picture 5">
            <a:extLst>
              <a:ext uri="{FF2B5EF4-FFF2-40B4-BE49-F238E27FC236}">
                <a16:creationId xmlns:a16="http://schemas.microsoft.com/office/drawing/2014/main" id="{A3643E09-BF28-3703-B5FF-29320C61A84A}"/>
              </a:ext>
            </a:extLst>
          </p:cNvPr>
          <p:cNvPicPr>
            <a:picLocks noChangeAspect="1"/>
          </p:cNvPicPr>
          <p:nvPr/>
        </p:nvPicPr>
        <p:blipFill>
          <a:blip r:embed="rId3"/>
          <a:stretch>
            <a:fillRect/>
          </a:stretch>
        </p:blipFill>
        <p:spPr>
          <a:xfrm>
            <a:off x="3261519" y="304800"/>
            <a:ext cx="6175783" cy="853514"/>
          </a:xfrm>
          <a:prstGeom prst="rect">
            <a:avLst/>
          </a:prstGeom>
        </p:spPr>
      </p:pic>
    </p:spTree>
    <p:extLst>
      <p:ext uri="{BB962C8B-B14F-4D97-AF65-F5344CB8AC3E}">
        <p14:creationId xmlns:p14="http://schemas.microsoft.com/office/powerpoint/2010/main" val="427485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0674" y="116703"/>
            <a:ext cx="11780491" cy="662459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23893" y="487742"/>
            <a:ext cx="3849531" cy="367650"/>
          </a:xfrm>
          <a:prstGeom prst="rect">
            <a:avLst/>
          </a:prstGeom>
          <a:noFill/>
        </p:spPr>
        <p:txBody>
          <a:bodyPr wrap="square" rtlCol="0">
            <a:spAutoFit/>
          </a:bodyPr>
          <a:lstStyle/>
          <a:p>
            <a:pPr defTabSz="912114"/>
            <a:endParaRPr lang="en-US" sz="1795">
              <a:solidFill>
                <a:prstClr val="black"/>
              </a:solidFill>
              <a:latin typeface="Calibri"/>
            </a:endParaRPr>
          </a:p>
        </p:txBody>
      </p:sp>
      <p:sp>
        <p:nvSpPr>
          <p:cNvPr id="13" name="TextBox 12">
            <a:extLst>
              <a:ext uri="{FF2B5EF4-FFF2-40B4-BE49-F238E27FC236}">
                <a16:creationId xmlns:a16="http://schemas.microsoft.com/office/drawing/2014/main" id="{116B5F95-D028-19E3-E894-1EC87E2735BD}"/>
              </a:ext>
            </a:extLst>
          </p:cNvPr>
          <p:cNvSpPr txBox="1"/>
          <p:nvPr/>
        </p:nvSpPr>
        <p:spPr>
          <a:xfrm>
            <a:off x="462272" y="1188868"/>
            <a:ext cx="11237293" cy="5016758"/>
          </a:xfrm>
          <a:prstGeom prst="rect">
            <a:avLst/>
          </a:prstGeom>
          <a:noFill/>
        </p:spPr>
        <p:txBody>
          <a:bodyPr wrap="square" rtlCol="0">
            <a:spAutoFit/>
          </a:bodyPr>
          <a:lstStyle/>
          <a:p>
            <a:pPr algn="just"/>
            <a:r>
              <a:rPr lang="en-US" sz="3200" b="0" i="1" dirty="0">
                <a:solidFill>
                  <a:srgbClr val="000000"/>
                </a:solidFill>
                <a:effectLst/>
                <a:latin typeface="#9Slide02 Noi dung dai" panose="02000000000000000000" pitchFamily="2" charset="0"/>
                <a:ea typeface="#9Slide02 Noi dung dai" panose="02000000000000000000" pitchFamily="2" charset="0"/>
              </a:rPr>
              <a:t>   </a:t>
            </a:r>
            <a:r>
              <a:rPr lang="vi-VN" sz="3200" b="0" i="1" dirty="0">
                <a:solidFill>
                  <a:srgbClr val="000000"/>
                </a:solidFill>
                <a:effectLst/>
                <a:latin typeface="#9Slide02 Noi dung dai" panose="02000000000000000000" pitchFamily="2" charset="0"/>
                <a:ea typeface="#9Slide02 Noi dung dai" panose="02000000000000000000" pitchFamily="2" charset="0"/>
              </a:rPr>
              <a:t>Dế Mèn phiêu lưu kí</a:t>
            </a:r>
            <a:r>
              <a:rPr lang="vi-VN" sz="3200" b="0" i="0" dirty="0">
                <a:solidFill>
                  <a:srgbClr val="000000"/>
                </a:solidFill>
                <a:effectLst/>
                <a:latin typeface="#9Slide02 Noi dung dai" panose="02000000000000000000" pitchFamily="2" charset="0"/>
                <a:ea typeface="#9Slide02 Noi dung dai" panose="02000000000000000000" pitchFamily="2" charset="0"/>
              </a:rPr>
              <a:t> của nhà văn Tô Hoài là cuốn sách gồm 10 chương, kể về cuộc phiêu lưu của Dế Mèn trong thế giới côn trùng </a:t>
            </a:r>
            <a:r>
              <a:rPr lang="vi-VN" sz="3200" b="0" i="0" dirty="0">
                <a:solidFill>
                  <a:srgbClr val="C00000"/>
                </a:solidFill>
                <a:effectLst/>
                <a:latin typeface="#9Slide02 Noi dung dai" panose="02000000000000000000" pitchFamily="2" charset="0"/>
                <a:ea typeface="#9Slide02 Noi dung dai" panose="02000000000000000000" pitchFamily="2" charset="0"/>
              </a:rPr>
              <a:t>sinh động</a:t>
            </a:r>
            <a:r>
              <a:rPr lang="vi-VN" sz="3200" b="0" i="0" dirty="0">
                <a:solidFill>
                  <a:srgbClr val="000000"/>
                </a:solidFill>
                <a:effectLst/>
                <a:latin typeface="#9Slide02 Noi dung dai" panose="02000000000000000000" pitchFamily="2" charset="0"/>
                <a:ea typeface="#9Slide02 Noi dung dai" panose="02000000000000000000" pitchFamily="2" charset="0"/>
              </a:rPr>
              <a:t> và </a:t>
            </a:r>
            <a:r>
              <a:rPr lang="vi-VN" sz="3200" b="0" i="0" dirty="0">
                <a:solidFill>
                  <a:srgbClr val="C00000"/>
                </a:solidFill>
                <a:effectLst/>
                <a:latin typeface="#9Slide02 Noi dung dai" panose="02000000000000000000" pitchFamily="2" charset="0"/>
                <a:ea typeface="#9Slide02 Noi dung dai" panose="02000000000000000000" pitchFamily="2" charset="0"/>
              </a:rPr>
              <a:t>ngộ nghĩnh</a:t>
            </a:r>
            <a:r>
              <a:rPr lang="vi-VN" sz="3200" b="0" i="0" dirty="0">
                <a:solidFill>
                  <a:srgbClr val="000000"/>
                </a:solidFill>
                <a:effectLst/>
                <a:latin typeface="#9Slide02 Noi dung dai" panose="02000000000000000000" pitchFamily="2" charset="0"/>
                <a:ea typeface="#9Slide02 Noi dung dai" panose="02000000000000000000" pitchFamily="2" charset="0"/>
              </a:rPr>
              <a:t>. Chú Dế Mèn lúc đầu </a:t>
            </a:r>
            <a:r>
              <a:rPr lang="vi-VN" sz="3200" b="0" i="0" dirty="0">
                <a:solidFill>
                  <a:srgbClr val="C00000"/>
                </a:solidFill>
                <a:effectLst/>
                <a:latin typeface="#9Slide02 Noi dung dai" panose="02000000000000000000" pitchFamily="2" charset="0"/>
                <a:ea typeface="#9Slide02 Noi dung dai" panose="02000000000000000000" pitchFamily="2" charset="0"/>
              </a:rPr>
              <a:t>kiêu căng</a:t>
            </a:r>
            <a:r>
              <a:rPr lang="vi-VN" sz="3200" b="0" i="0" dirty="0">
                <a:solidFill>
                  <a:srgbClr val="000000"/>
                </a:solidFill>
                <a:effectLst/>
                <a:latin typeface="#9Slide02 Noi dung dai" panose="02000000000000000000" pitchFamily="2" charset="0"/>
                <a:ea typeface="#9Slide02 Noi dung dai" panose="02000000000000000000" pitchFamily="2" charset="0"/>
              </a:rPr>
              <a:t>, </a:t>
            </a:r>
            <a:r>
              <a:rPr lang="vi-VN" sz="3200" b="0" i="0" dirty="0">
                <a:solidFill>
                  <a:srgbClr val="C00000"/>
                </a:solidFill>
                <a:effectLst/>
                <a:latin typeface="#9Slide02 Noi dung dai" panose="02000000000000000000" pitchFamily="2" charset="0"/>
                <a:ea typeface="#9Slide02 Noi dung dai" panose="02000000000000000000" pitchFamily="2" charset="0"/>
              </a:rPr>
              <a:t>ngạo mạn</a:t>
            </a:r>
            <a:r>
              <a:rPr lang="vi-VN" sz="3200" b="0" i="0" dirty="0">
                <a:solidFill>
                  <a:srgbClr val="000000"/>
                </a:solidFill>
                <a:effectLst/>
                <a:latin typeface="#9Slide02 Noi dung dai" panose="02000000000000000000" pitchFamily="2" charset="0"/>
                <a:ea typeface="#9Slide02 Noi dung dai" panose="02000000000000000000" pitchFamily="2" charset="0"/>
              </a:rPr>
              <a:t>, </a:t>
            </a:r>
            <a:r>
              <a:rPr lang="vi-VN" sz="3200" b="0" i="0" dirty="0">
                <a:solidFill>
                  <a:srgbClr val="C00000"/>
                </a:solidFill>
                <a:effectLst/>
                <a:latin typeface="#9Slide02 Noi dung dai" panose="02000000000000000000" pitchFamily="2" charset="0"/>
                <a:ea typeface="#9Slide02 Noi dung dai" panose="02000000000000000000" pitchFamily="2" charset="0"/>
              </a:rPr>
              <a:t>gây hậu quả tai hại</a:t>
            </a:r>
            <a:r>
              <a:rPr lang="vi-VN" sz="3200" b="0" i="0" dirty="0">
                <a:solidFill>
                  <a:srgbClr val="000000"/>
                </a:solidFill>
                <a:effectLst/>
                <a:latin typeface="#9Slide02 Noi dung dai" panose="02000000000000000000" pitchFamily="2" charset="0"/>
                <a:ea typeface="#9Slide02 Noi dung dai" panose="02000000000000000000" pitchFamily="2" charset="0"/>
              </a:rPr>
              <a:t> cho chính mình và bạn bè xung quanh. Nhưng trên những chặng đường phiêu lưu, chú đã </a:t>
            </a:r>
            <a:r>
              <a:rPr lang="vi-VN" sz="3200" b="0" i="0" dirty="0">
                <a:solidFill>
                  <a:srgbClr val="C00000"/>
                </a:solidFill>
                <a:effectLst/>
                <a:latin typeface="#9Slide02 Noi dung dai" panose="02000000000000000000" pitchFamily="2" charset="0"/>
                <a:ea typeface="#9Slide02 Noi dung dai" panose="02000000000000000000" pitchFamily="2" charset="0"/>
              </a:rPr>
              <a:t>dần khôn lớn</a:t>
            </a:r>
            <a:r>
              <a:rPr lang="vi-VN" sz="3200" b="0" i="0" dirty="0">
                <a:solidFill>
                  <a:srgbClr val="000000"/>
                </a:solidFill>
                <a:effectLst/>
                <a:latin typeface="#9Slide02 Noi dung dai" panose="02000000000000000000" pitchFamily="2" charset="0"/>
                <a:ea typeface="#9Slide02 Noi dung dai" panose="02000000000000000000" pitchFamily="2" charset="0"/>
              </a:rPr>
              <a:t>, trở thành một chú dế </a:t>
            </a:r>
            <a:r>
              <a:rPr lang="vi-VN" sz="3200" b="0" i="0" dirty="0">
                <a:solidFill>
                  <a:srgbClr val="C00000"/>
                </a:solidFill>
                <a:effectLst/>
                <a:latin typeface="#9Slide02 Noi dung dai" panose="02000000000000000000" pitchFamily="2" charset="0"/>
                <a:ea typeface="#9Slide02 Noi dung dai" panose="02000000000000000000" pitchFamily="2" charset="0"/>
              </a:rPr>
              <a:t>can đảm</a:t>
            </a:r>
            <a:r>
              <a:rPr lang="vi-VN" sz="3200" b="0" i="0" dirty="0">
                <a:solidFill>
                  <a:srgbClr val="000000"/>
                </a:solidFill>
                <a:effectLst/>
                <a:latin typeface="#9Slide02 Noi dung dai" panose="02000000000000000000" pitchFamily="2" charset="0"/>
                <a:ea typeface="#9Slide02 Noi dung dai" panose="02000000000000000000" pitchFamily="2" charset="0"/>
              </a:rPr>
              <a:t>, </a:t>
            </a:r>
            <a:r>
              <a:rPr lang="vi-VN" sz="3200" b="0" i="0" dirty="0">
                <a:solidFill>
                  <a:srgbClr val="C00000"/>
                </a:solidFill>
                <a:effectLst/>
                <a:latin typeface="#9Slide02 Noi dung dai" panose="02000000000000000000" pitchFamily="2" charset="0"/>
                <a:ea typeface="#9Slide02 Noi dung dai" panose="02000000000000000000" pitchFamily="2" charset="0"/>
              </a:rPr>
              <a:t>tốt bụng</a:t>
            </a:r>
            <a:r>
              <a:rPr lang="vi-VN" sz="3200" b="0" i="0" dirty="0">
                <a:solidFill>
                  <a:srgbClr val="000000"/>
                </a:solidFill>
                <a:effectLst/>
                <a:latin typeface="#9Slide02 Noi dung dai" panose="02000000000000000000" pitchFamily="2" charset="0"/>
                <a:ea typeface="#9Slide02 Noi dung dai" panose="02000000000000000000" pitchFamily="2" charset="0"/>
              </a:rPr>
              <a:t>, </a:t>
            </a:r>
            <a:r>
              <a:rPr lang="vi-VN" sz="3200" b="0" i="0" dirty="0">
                <a:solidFill>
                  <a:srgbClr val="C00000"/>
                </a:solidFill>
                <a:effectLst/>
                <a:latin typeface="#9Slide02 Noi dung dai" panose="02000000000000000000" pitchFamily="2" charset="0"/>
                <a:ea typeface="#9Slide02 Noi dung dai" panose="02000000000000000000" pitchFamily="2" charset="0"/>
              </a:rPr>
              <a:t>trượng nghĩa</a:t>
            </a:r>
            <a:r>
              <a:rPr lang="vi-VN" sz="3200" b="0" i="0" dirty="0">
                <a:solidFill>
                  <a:srgbClr val="000000"/>
                </a:solidFill>
                <a:effectLst/>
                <a:latin typeface="#9Slide02 Noi dung dai" panose="02000000000000000000" pitchFamily="2" charset="0"/>
                <a:ea typeface="#9Slide02 Noi dung dai" panose="02000000000000000000" pitchFamily="2" charset="0"/>
              </a:rPr>
              <a:t>,... Những trải nghiệm của Dế Mèn đem lại cho độc giả bài học nhẹ nhàng về tình bạn, về thái độ và cách ứng xử trong cuộc sống, đồng thời truyền tải ước mơ cao đẹp về một </a:t>
            </a:r>
            <a:r>
              <a:rPr lang="vi-VN" sz="3200" b="0" i="0" dirty="0">
                <a:solidFill>
                  <a:srgbClr val="C00000"/>
                </a:solidFill>
                <a:effectLst/>
                <a:latin typeface="#9Slide02 Noi dung dai" panose="02000000000000000000" pitchFamily="2" charset="0"/>
                <a:ea typeface="#9Slide02 Noi dung dai" panose="02000000000000000000" pitchFamily="2" charset="0"/>
              </a:rPr>
              <a:t>thế giới đại đồng</a:t>
            </a:r>
            <a:r>
              <a:rPr lang="vi-VN" sz="3200" b="0" i="0" dirty="0">
                <a:solidFill>
                  <a:srgbClr val="000000"/>
                </a:solidFill>
                <a:effectLst/>
                <a:latin typeface="#9Slide02 Noi dung dai" panose="02000000000000000000" pitchFamily="2" charset="0"/>
                <a:ea typeface="#9Slide02 Noi dung dai" panose="02000000000000000000" pitchFamily="2" charset="0"/>
              </a:rPr>
              <a:t>, nơi tất cả đều là bạn bè, anh </a:t>
            </a:r>
            <a:r>
              <a:rPr lang="vi-VN" sz="3200" b="0" i="0">
                <a:solidFill>
                  <a:srgbClr val="000000"/>
                </a:solidFill>
                <a:effectLst/>
                <a:latin typeface="#9Slide02 Noi dung dai" panose="02000000000000000000" pitchFamily="2" charset="0"/>
                <a:ea typeface="#9Slide02 Noi dung dai" panose="02000000000000000000" pitchFamily="2" charset="0"/>
              </a:rPr>
              <a:t>em.</a:t>
            </a:r>
            <a:endParaRPr lang="vi-VN" sz="3200" b="0" i="0" dirty="0">
              <a:solidFill>
                <a:srgbClr val="000000"/>
              </a:solidFill>
              <a:effectLst/>
              <a:latin typeface="#9Slide02 Noi dung dai" panose="02000000000000000000" pitchFamily="2" charset="0"/>
              <a:ea typeface="#9Slide02 Noi dung dai" panose="02000000000000000000" pitchFamily="2" charset="0"/>
            </a:endParaRPr>
          </a:p>
        </p:txBody>
      </p:sp>
      <p:pic>
        <p:nvPicPr>
          <p:cNvPr id="6" name="Picture 5">
            <a:extLst>
              <a:ext uri="{FF2B5EF4-FFF2-40B4-BE49-F238E27FC236}">
                <a16:creationId xmlns:a16="http://schemas.microsoft.com/office/drawing/2014/main" id="{A3643E09-BF28-3703-B5FF-29320C61A84A}"/>
              </a:ext>
            </a:extLst>
          </p:cNvPr>
          <p:cNvPicPr>
            <a:picLocks noChangeAspect="1"/>
          </p:cNvPicPr>
          <p:nvPr/>
        </p:nvPicPr>
        <p:blipFill>
          <a:blip r:embed="rId3"/>
          <a:stretch>
            <a:fillRect/>
          </a:stretch>
        </p:blipFill>
        <p:spPr>
          <a:xfrm>
            <a:off x="3261519" y="304800"/>
            <a:ext cx="6175783" cy="853514"/>
          </a:xfrm>
          <a:prstGeom prst="rect">
            <a:avLst/>
          </a:prstGeom>
        </p:spPr>
      </p:pic>
    </p:spTree>
    <p:extLst>
      <p:ext uri="{BB962C8B-B14F-4D97-AF65-F5344CB8AC3E}">
        <p14:creationId xmlns:p14="http://schemas.microsoft.com/office/powerpoint/2010/main" val="212664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3"/>
          <a:srcRect/>
          <a:stretch>
            <a:fillRect/>
          </a:stretch>
        </p:blipFill>
        <p:spPr>
          <a:xfrm>
            <a:off x="975519" y="2579553"/>
            <a:ext cx="1493665" cy="3805515"/>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4"/>
          <a:srcRect/>
          <a:stretch>
            <a:fillRect/>
          </a:stretch>
        </p:blipFill>
        <p:spPr>
          <a:xfrm>
            <a:off x="9662319" y="2536843"/>
            <a:ext cx="1811085" cy="3832985"/>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rotWithShape="1">
          <a:blip r:embed="rId5"/>
          <a:srcRect l="339"/>
          <a:stretch/>
        </p:blipFill>
        <p:spPr>
          <a:xfrm>
            <a:off x="1178832" y="949698"/>
            <a:ext cx="10618624" cy="1277104"/>
          </a:xfrm>
          <a:prstGeom prst="rect">
            <a:avLst/>
          </a:prstGeom>
        </p:spPr>
      </p:pic>
    </p:spTree>
    <p:extLst>
      <p:ext uri="{BB962C8B-B14F-4D97-AF65-F5344CB8AC3E}">
        <p14:creationId xmlns:p14="http://schemas.microsoft.com/office/powerpoint/2010/main" val="452184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7BAB9F-C26E-0071-0AEF-382EA333305F}"/>
              </a:ext>
            </a:extLst>
          </p:cNvPr>
          <p:cNvPicPr>
            <a:picLocks noChangeAspect="1"/>
          </p:cNvPicPr>
          <p:nvPr/>
        </p:nvPicPr>
        <p:blipFill>
          <a:blip r:embed="rId3"/>
          <a:stretch>
            <a:fillRect/>
          </a:stretch>
        </p:blipFill>
        <p:spPr>
          <a:xfrm>
            <a:off x="158" y="0"/>
            <a:ext cx="12161521" cy="6858000"/>
          </a:xfrm>
          <a:prstGeom prst="rect">
            <a:avLst/>
          </a:prstGeom>
        </p:spPr>
      </p:pic>
      <p:pic>
        <p:nvPicPr>
          <p:cNvPr id="7" name="Picture 6">
            <a:extLst>
              <a:ext uri="{FF2B5EF4-FFF2-40B4-BE49-F238E27FC236}">
                <a16:creationId xmlns:a16="http://schemas.microsoft.com/office/drawing/2014/main" id="{2C7A18C4-348D-C29E-EA35-7151690B032F}"/>
              </a:ext>
            </a:extLst>
          </p:cNvPr>
          <p:cNvPicPr>
            <a:picLocks noChangeAspect="1"/>
          </p:cNvPicPr>
          <p:nvPr/>
        </p:nvPicPr>
        <p:blipFill>
          <a:blip r:embed="rId4"/>
          <a:stretch>
            <a:fillRect/>
          </a:stretch>
        </p:blipFill>
        <p:spPr>
          <a:xfrm>
            <a:off x="6690519" y="304800"/>
            <a:ext cx="4682134" cy="1676545"/>
          </a:xfrm>
          <a:prstGeom prst="rect">
            <a:avLst/>
          </a:prstGeom>
        </p:spPr>
      </p:pic>
      <p:pic>
        <p:nvPicPr>
          <p:cNvPr id="13" name="Picture 12">
            <a:extLst>
              <a:ext uri="{FF2B5EF4-FFF2-40B4-BE49-F238E27FC236}">
                <a16:creationId xmlns:a16="http://schemas.microsoft.com/office/drawing/2014/main" id="{2B851A3A-D476-A04F-B57D-752ACE0CAF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6519" y="1600200"/>
            <a:ext cx="2057400" cy="1231627"/>
          </a:xfrm>
          <a:prstGeom prst="rect">
            <a:avLst/>
          </a:prstGeom>
        </p:spPr>
      </p:pic>
      <p:sp>
        <p:nvSpPr>
          <p:cNvPr id="2" name="TextBox 1">
            <a:extLst>
              <a:ext uri="{FF2B5EF4-FFF2-40B4-BE49-F238E27FC236}">
                <a16:creationId xmlns:a16="http://schemas.microsoft.com/office/drawing/2014/main" id="{199D5ECA-0A62-425C-9B25-0FE77CF9C8F5}"/>
              </a:ext>
            </a:extLst>
          </p:cNvPr>
          <p:cNvSpPr txBox="1"/>
          <p:nvPr/>
        </p:nvSpPr>
        <p:spPr>
          <a:xfrm>
            <a:off x="7223919" y="2519716"/>
            <a:ext cx="3962400" cy="2123658"/>
          </a:xfrm>
          <a:prstGeom prst="rect">
            <a:avLst/>
          </a:prstGeom>
          <a:noFill/>
        </p:spPr>
        <p:txBody>
          <a:bodyPr wrap="square" rtlCol="0">
            <a:spAutoFit/>
          </a:bodyPr>
          <a:lstStyle/>
          <a:p>
            <a:r>
              <a:rPr lang="en-US" sz="4400" b="1">
                <a:solidFill>
                  <a:srgbClr val="C00000"/>
                </a:solidFill>
                <a:latin typeface="#9Slide01 Tieu de ngan" panose="00000800000000000000" pitchFamily="2" charset="0"/>
              </a:rPr>
              <a:t>Giới thiệu sách Dế Mèn phiêu l</a:t>
            </a:r>
            <a:r>
              <a:rPr lang="vi-VN" sz="4400" b="1">
                <a:solidFill>
                  <a:srgbClr val="C00000"/>
                </a:solidFill>
                <a:latin typeface="#9Slide01 Tieu de ngan" panose="00000800000000000000" pitchFamily="2" charset="0"/>
              </a:rPr>
              <a:t>ư</a:t>
            </a:r>
            <a:r>
              <a:rPr lang="en-US" sz="4400" b="1">
                <a:solidFill>
                  <a:srgbClr val="C00000"/>
                </a:solidFill>
                <a:latin typeface="#9Slide01 Tieu de ngan" panose="00000800000000000000" pitchFamily="2" charset="0"/>
              </a:rPr>
              <a:t>u kí</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2EB8F735-6ADC-4220-BF8C-A7FF7450F6F7}"/>
              </a:ext>
            </a:extLst>
          </p:cNvPr>
          <p:cNvSpPr/>
          <p:nvPr/>
        </p:nvSpPr>
        <p:spPr>
          <a:xfrm>
            <a:off x="409532" y="1908381"/>
            <a:ext cx="11513414" cy="2587419"/>
          </a:xfrm>
          <a:custGeom>
            <a:avLst/>
            <a:gdLst>
              <a:gd name="connsiteX0" fmla="*/ 0 w 11513414"/>
              <a:gd name="connsiteY0" fmla="*/ 597771 h 4410614"/>
              <a:gd name="connsiteX1" fmla="*/ 597771 w 11513414"/>
              <a:gd name="connsiteY1" fmla="*/ 0 h 4410614"/>
              <a:gd name="connsiteX2" fmla="*/ 10915643 w 11513414"/>
              <a:gd name="connsiteY2" fmla="*/ 0 h 4410614"/>
              <a:gd name="connsiteX3" fmla="*/ 11513414 w 11513414"/>
              <a:gd name="connsiteY3" fmla="*/ 597771 h 4410614"/>
              <a:gd name="connsiteX4" fmla="*/ 11513414 w 11513414"/>
              <a:gd name="connsiteY4" fmla="*/ 3812843 h 4410614"/>
              <a:gd name="connsiteX5" fmla="*/ 10915643 w 11513414"/>
              <a:gd name="connsiteY5" fmla="*/ 4410614 h 4410614"/>
              <a:gd name="connsiteX6" fmla="*/ 597771 w 11513414"/>
              <a:gd name="connsiteY6" fmla="*/ 4410614 h 4410614"/>
              <a:gd name="connsiteX7" fmla="*/ 0 w 11513414"/>
              <a:gd name="connsiteY7" fmla="*/ 3812843 h 4410614"/>
              <a:gd name="connsiteX8" fmla="*/ 0 w 11513414"/>
              <a:gd name="connsiteY8" fmla="*/ 597771 h 4410614"/>
              <a:gd name="connsiteX0" fmla="*/ 0 w 11513414"/>
              <a:gd name="connsiteY0" fmla="*/ 597771 h 4410614"/>
              <a:gd name="connsiteX1" fmla="*/ 597771 w 11513414"/>
              <a:gd name="connsiteY1" fmla="*/ 0 h 4410614"/>
              <a:gd name="connsiteX2" fmla="*/ 10915643 w 11513414"/>
              <a:gd name="connsiteY2" fmla="*/ 0 h 4410614"/>
              <a:gd name="connsiteX3" fmla="*/ 11513414 w 11513414"/>
              <a:gd name="connsiteY3" fmla="*/ 597771 h 4410614"/>
              <a:gd name="connsiteX4" fmla="*/ 11513414 w 11513414"/>
              <a:gd name="connsiteY4" fmla="*/ 3812843 h 4410614"/>
              <a:gd name="connsiteX5" fmla="*/ 10915643 w 11513414"/>
              <a:gd name="connsiteY5" fmla="*/ 4410614 h 4410614"/>
              <a:gd name="connsiteX6" fmla="*/ 597771 w 11513414"/>
              <a:gd name="connsiteY6" fmla="*/ 4410614 h 4410614"/>
              <a:gd name="connsiteX7" fmla="*/ 0 w 11513414"/>
              <a:gd name="connsiteY7" fmla="*/ 3812843 h 4410614"/>
              <a:gd name="connsiteX8" fmla="*/ 0 w 11513414"/>
              <a:gd name="connsiteY8" fmla="*/ 597771 h 44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13414" h="4410614" fill="none" extrusionOk="0">
                <a:moveTo>
                  <a:pt x="0" y="597771"/>
                </a:moveTo>
                <a:cubicBezTo>
                  <a:pt x="1037" y="295680"/>
                  <a:pt x="300999" y="56003"/>
                  <a:pt x="597771" y="0"/>
                </a:cubicBezTo>
                <a:cubicBezTo>
                  <a:pt x="3377198" y="87599"/>
                  <a:pt x="7407687" y="557037"/>
                  <a:pt x="10915643" y="0"/>
                </a:cubicBezTo>
                <a:cubicBezTo>
                  <a:pt x="11234696" y="-76326"/>
                  <a:pt x="11451146" y="248797"/>
                  <a:pt x="11513414" y="597771"/>
                </a:cubicBezTo>
                <a:cubicBezTo>
                  <a:pt x="11672207" y="2129838"/>
                  <a:pt x="11367516" y="3474707"/>
                  <a:pt x="11513414" y="3812843"/>
                </a:cubicBezTo>
                <a:cubicBezTo>
                  <a:pt x="11522473" y="4097008"/>
                  <a:pt x="11203665" y="4363399"/>
                  <a:pt x="10915643" y="4410614"/>
                </a:cubicBezTo>
                <a:cubicBezTo>
                  <a:pt x="9546724" y="4660896"/>
                  <a:pt x="4062031" y="4482718"/>
                  <a:pt x="597771" y="4410614"/>
                </a:cubicBezTo>
                <a:cubicBezTo>
                  <a:pt x="337091" y="4402762"/>
                  <a:pt x="-82293" y="4159256"/>
                  <a:pt x="0" y="3812843"/>
                </a:cubicBezTo>
                <a:cubicBezTo>
                  <a:pt x="71000" y="2865932"/>
                  <a:pt x="-41702" y="1977335"/>
                  <a:pt x="0" y="597771"/>
                </a:cubicBezTo>
                <a:close/>
              </a:path>
              <a:path w="11513414" h="4410614" stroke="0" extrusionOk="0">
                <a:moveTo>
                  <a:pt x="0" y="597771"/>
                </a:moveTo>
                <a:cubicBezTo>
                  <a:pt x="11603" y="318092"/>
                  <a:pt x="286514" y="6241"/>
                  <a:pt x="597771" y="0"/>
                </a:cubicBezTo>
                <a:cubicBezTo>
                  <a:pt x="4380891" y="-286763"/>
                  <a:pt x="6763738" y="77426"/>
                  <a:pt x="10915643" y="0"/>
                </a:cubicBezTo>
                <a:cubicBezTo>
                  <a:pt x="11138293" y="-32022"/>
                  <a:pt x="11554592" y="259463"/>
                  <a:pt x="11513414" y="597771"/>
                </a:cubicBezTo>
                <a:cubicBezTo>
                  <a:pt x="11565548" y="1453785"/>
                  <a:pt x="11653271" y="2784607"/>
                  <a:pt x="11513414" y="3812843"/>
                </a:cubicBezTo>
                <a:cubicBezTo>
                  <a:pt x="11515688" y="4107984"/>
                  <a:pt x="11185965" y="4396207"/>
                  <a:pt x="10915643" y="4410614"/>
                </a:cubicBezTo>
                <a:cubicBezTo>
                  <a:pt x="7352372" y="4062638"/>
                  <a:pt x="2435072" y="4722052"/>
                  <a:pt x="597771" y="4410614"/>
                </a:cubicBezTo>
                <a:cubicBezTo>
                  <a:pt x="273562" y="4448155"/>
                  <a:pt x="-50693" y="4095976"/>
                  <a:pt x="0" y="3812843"/>
                </a:cubicBezTo>
                <a:cubicBezTo>
                  <a:pt x="40626" y="3274284"/>
                  <a:pt x="61471" y="1211587"/>
                  <a:pt x="0" y="597771"/>
                </a:cubicBezTo>
                <a:close/>
              </a:path>
              <a:path w="11513414" h="4410614" fill="none" stroke="0" extrusionOk="0">
                <a:moveTo>
                  <a:pt x="0" y="597771"/>
                </a:moveTo>
                <a:cubicBezTo>
                  <a:pt x="12850" y="279673"/>
                  <a:pt x="319433" y="97145"/>
                  <a:pt x="597771" y="0"/>
                </a:cubicBezTo>
                <a:cubicBezTo>
                  <a:pt x="3946154" y="282893"/>
                  <a:pt x="6944137" y="345068"/>
                  <a:pt x="10915643" y="0"/>
                </a:cubicBezTo>
                <a:cubicBezTo>
                  <a:pt x="11191482" y="-85843"/>
                  <a:pt x="11509630" y="208251"/>
                  <a:pt x="11513414" y="597771"/>
                </a:cubicBezTo>
                <a:cubicBezTo>
                  <a:pt x="11629291" y="2078333"/>
                  <a:pt x="11437165" y="3376201"/>
                  <a:pt x="11513414" y="3812843"/>
                </a:cubicBezTo>
                <a:cubicBezTo>
                  <a:pt x="11497686" y="4126324"/>
                  <a:pt x="11176607" y="4373782"/>
                  <a:pt x="10915643" y="4410614"/>
                </a:cubicBezTo>
                <a:cubicBezTo>
                  <a:pt x="8862474" y="4170651"/>
                  <a:pt x="3567616" y="4581477"/>
                  <a:pt x="597771" y="4410614"/>
                </a:cubicBezTo>
                <a:cubicBezTo>
                  <a:pt x="296110" y="4398219"/>
                  <a:pt x="-65469" y="4151697"/>
                  <a:pt x="0" y="3812843"/>
                </a:cubicBezTo>
                <a:cubicBezTo>
                  <a:pt x="42041" y="2933834"/>
                  <a:pt x="-99509" y="2124093"/>
                  <a:pt x="0" y="597771"/>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custGeom>
                    <a:avLst/>
                    <a:gdLst>
                      <a:gd name="connsiteX0" fmla="*/ 0 w 11513414"/>
                      <a:gd name="connsiteY0" fmla="*/ 597771 h 4410614"/>
                      <a:gd name="connsiteX1" fmla="*/ 597771 w 11513414"/>
                      <a:gd name="connsiteY1" fmla="*/ 0 h 4410614"/>
                      <a:gd name="connsiteX2" fmla="*/ 10915643 w 11513414"/>
                      <a:gd name="connsiteY2" fmla="*/ 0 h 4410614"/>
                      <a:gd name="connsiteX3" fmla="*/ 11513414 w 11513414"/>
                      <a:gd name="connsiteY3" fmla="*/ 597771 h 4410614"/>
                      <a:gd name="connsiteX4" fmla="*/ 11513414 w 11513414"/>
                      <a:gd name="connsiteY4" fmla="*/ 3812843 h 4410614"/>
                      <a:gd name="connsiteX5" fmla="*/ 10915643 w 11513414"/>
                      <a:gd name="connsiteY5" fmla="*/ 4410614 h 4410614"/>
                      <a:gd name="connsiteX6" fmla="*/ 597771 w 11513414"/>
                      <a:gd name="connsiteY6" fmla="*/ 4410614 h 4410614"/>
                      <a:gd name="connsiteX7" fmla="*/ 0 w 11513414"/>
                      <a:gd name="connsiteY7" fmla="*/ 3812843 h 4410614"/>
                      <a:gd name="connsiteX8" fmla="*/ 0 w 11513414"/>
                      <a:gd name="connsiteY8" fmla="*/ 597771 h 44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13414" h="4410614" fill="none" extrusionOk="0">
                        <a:moveTo>
                          <a:pt x="0" y="597771"/>
                        </a:moveTo>
                        <a:cubicBezTo>
                          <a:pt x="319" y="276257"/>
                          <a:pt x="294246" y="44669"/>
                          <a:pt x="597771" y="0"/>
                        </a:cubicBezTo>
                        <a:cubicBezTo>
                          <a:pt x="3632825" y="72427"/>
                          <a:pt x="7185281" y="61419"/>
                          <a:pt x="10915643" y="0"/>
                        </a:cubicBezTo>
                        <a:cubicBezTo>
                          <a:pt x="11238521" y="-49992"/>
                          <a:pt x="11484512" y="258889"/>
                          <a:pt x="11513414" y="597771"/>
                        </a:cubicBezTo>
                        <a:cubicBezTo>
                          <a:pt x="11614290" y="2091087"/>
                          <a:pt x="11406101" y="3398580"/>
                          <a:pt x="11513414" y="3812843"/>
                        </a:cubicBezTo>
                        <a:cubicBezTo>
                          <a:pt x="11518158" y="4118907"/>
                          <a:pt x="11219136" y="4380742"/>
                          <a:pt x="10915643" y="4410614"/>
                        </a:cubicBezTo>
                        <a:cubicBezTo>
                          <a:pt x="8928914" y="4440441"/>
                          <a:pt x="4050014" y="4331308"/>
                          <a:pt x="597771" y="4410614"/>
                        </a:cubicBezTo>
                        <a:cubicBezTo>
                          <a:pt x="325238" y="4404102"/>
                          <a:pt x="-58966" y="4154643"/>
                          <a:pt x="0" y="3812843"/>
                        </a:cubicBezTo>
                        <a:cubicBezTo>
                          <a:pt x="50037" y="2904959"/>
                          <a:pt x="770" y="2086894"/>
                          <a:pt x="0" y="597771"/>
                        </a:cubicBezTo>
                        <a:close/>
                      </a:path>
                      <a:path w="11513414" h="4410614" stroke="0" extrusionOk="0">
                        <a:moveTo>
                          <a:pt x="0" y="597771"/>
                        </a:moveTo>
                        <a:cubicBezTo>
                          <a:pt x="29334" y="275627"/>
                          <a:pt x="290647" y="47953"/>
                          <a:pt x="597771" y="0"/>
                        </a:cubicBezTo>
                        <a:cubicBezTo>
                          <a:pt x="4344075" y="123000"/>
                          <a:pt x="6635886" y="-96860"/>
                          <a:pt x="10915643" y="0"/>
                        </a:cubicBezTo>
                        <a:cubicBezTo>
                          <a:pt x="11196115" y="-37854"/>
                          <a:pt x="11521056" y="252224"/>
                          <a:pt x="11513414" y="597771"/>
                        </a:cubicBezTo>
                        <a:cubicBezTo>
                          <a:pt x="11516587" y="1459680"/>
                          <a:pt x="11607681" y="2774948"/>
                          <a:pt x="11513414" y="3812843"/>
                        </a:cubicBezTo>
                        <a:cubicBezTo>
                          <a:pt x="11504964" y="4146044"/>
                          <a:pt x="11197799" y="4402761"/>
                          <a:pt x="10915643" y="4410614"/>
                        </a:cubicBezTo>
                        <a:cubicBezTo>
                          <a:pt x="7334290" y="4249907"/>
                          <a:pt x="2474585" y="4450281"/>
                          <a:pt x="597771" y="4410614"/>
                        </a:cubicBezTo>
                        <a:cubicBezTo>
                          <a:pt x="259992" y="4409071"/>
                          <a:pt x="-45194" y="4122509"/>
                          <a:pt x="0" y="3812843"/>
                        </a:cubicBezTo>
                        <a:cubicBezTo>
                          <a:pt x="32216" y="3391463"/>
                          <a:pt x="57206" y="1279045"/>
                          <a:pt x="0" y="59777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6057" algn="just" defTabSz="912114">
              <a:spcBef>
                <a:spcPts val="1197"/>
              </a:spcBef>
              <a:defRPr/>
            </a:pPr>
            <a:endParaRPr lang="en-US" sz="2793"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2230000" y="2600002"/>
            <a:ext cx="9326897" cy="754694"/>
          </a:xfrm>
          <a:prstGeom prst="rect">
            <a:avLst/>
          </a:prstGeom>
          <a:noFill/>
        </p:spPr>
        <p:txBody>
          <a:bodyPr wrap="square" rtlCol="0">
            <a:spAutoFit/>
          </a:bodyPr>
          <a:lstStyle/>
          <a:p>
            <a:pPr algn="just" defTabSz="912114">
              <a:lnSpc>
                <a:spcPct val="150000"/>
              </a:lnSpc>
              <a:defRPr/>
            </a:pPr>
            <a:r>
              <a:rPr lang="en-US" sz="3200">
                <a:solidFill>
                  <a:prstClr val="black"/>
                </a:solidFill>
                <a:latin typeface="Calibri" panose="020F0502020204030204" pitchFamily="34" charset="0"/>
                <a:cs typeface="Calibri" panose="020F0502020204030204" pitchFamily="34" charset="0"/>
              </a:rPr>
              <a:t>Chuẩn bị bài sau: Tình thần học tập của nhà Phi - lít</a:t>
            </a:r>
            <a:endParaRPr lang="en-US" sz="3200" dirty="0">
              <a:solidFill>
                <a:prstClr val="black"/>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1148783" y="2517556"/>
            <a:ext cx="917720" cy="917720"/>
          </a:xfrm>
          <a:prstGeom prst="rect">
            <a:avLst/>
          </a:prstGeom>
        </p:spPr>
      </p:pic>
      <p:pic>
        <p:nvPicPr>
          <p:cNvPr id="2" name="Picture 1">
            <a:extLst>
              <a:ext uri="{FF2B5EF4-FFF2-40B4-BE49-F238E27FC236}">
                <a16:creationId xmlns:a16="http://schemas.microsoft.com/office/drawing/2014/main" id="{47368B47-3762-BCBC-4481-D8A48AABEE1C}"/>
              </a:ext>
            </a:extLst>
          </p:cNvPr>
          <p:cNvPicPr>
            <a:picLocks noChangeAspect="1"/>
          </p:cNvPicPr>
          <p:nvPr/>
        </p:nvPicPr>
        <p:blipFill>
          <a:blip r:embed="rId4"/>
          <a:stretch>
            <a:fillRect/>
          </a:stretch>
        </p:blipFill>
        <p:spPr>
          <a:xfrm>
            <a:off x="2803020" y="235591"/>
            <a:ext cx="6555799" cy="1581176"/>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43" y="71556"/>
            <a:ext cx="9500459" cy="6205702"/>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47428" y="3719142"/>
            <a:ext cx="2714410" cy="31969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6"/>
          <a:stretch>
            <a:fillRect/>
          </a:stretch>
        </p:blipFill>
        <p:spPr>
          <a:xfrm>
            <a:off x="2284528" y="2850682"/>
            <a:ext cx="8520105" cy="3040723"/>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hlinkClick r:id="rId2" action="ppaction://hlinksldjump"/>
            <a:extLst>
              <a:ext uri="{FF2B5EF4-FFF2-40B4-BE49-F238E27FC236}">
                <a16:creationId xmlns:a16="http://schemas.microsoft.com/office/drawing/2014/main" id="{A1B2BAF0-7E9A-1B54-20C3-576754875C3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67880" y="1586720"/>
            <a:ext cx="2854127" cy="526279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510033" y="-6401547"/>
            <a:ext cx="8409466" cy="2210509"/>
          </a:xfrm>
          <a:prstGeom prst="rect">
            <a:avLst/>
          </a:prstGeom>
          <a:noFill/>
        </p:spPr>
        <p:txBody>
          <a:bodyPr wrap="square">
            <a:spAutoFit/>
          </a:bodyPr>
          <a:lstStyle/>
          <a:p>
            <a:pPr algn="ctr" defTabSz="912114">
              <a:defRPr/>
            </a:pPr>
            <a:r>
              <a:rPr lang="vi-VN" sz="13766"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3739703" y="-4813325"/>
            <a:ext cx="8409466" cy="2210509"/>
          </a:xfrm>
          <a:prstGeom prst="rect">
            <a:avLst/>
          </a:prstGeom>
          <a:noFill/>
        </p:spPr>
        <p:txBody>
          <a:bodyPr wrap="square">
            <a:spAutoFit/>
          </a:bodyPr>
          <a:lstStyle/>
          <a:p>
            <a:pPr algn="ctr" defTabSz="912114">
              <a:defRPr/>
            </a:pPr>
            <a:r>
              <a:rPr lang="en-US"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5"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6"/>
          <a:stretch>
            <a:fillRect/>
          </a:stretch>
        </p:blipFill>
        <p:spPr>
          <a:xfrm>
            <a:off x="-380114" y="3339284"/>
            <a:ext cx="4097925" cy="3982165"/>
          </a:xfrm>
          <a:prstGeom prst="rect">
            <a:avLst/>
          </a:prstGeom>
          <a:effectLst>
            <a:outerShdw blurRad="63500" sx="102000" sy="102000" algn="ctr" rotWithShape="0">
              <a:prstClr val="black">
                <a:alpha val="40000"/>
              </a:prstClr>
            </a:outerShdw>
          </a:effectLst>
        </p:spPr>
      </p:pic>
      <p:pic>
        <p:nvPicPr>
          <p:cNvPr id="19" name="Picture 18">
            <a:hlinkClick r:id="rId7"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8"/>
          <a:stretch>
            <a:fillRect/>
          </a:stretch>
        </p:blipFill>
        <p:spPr>
          <a:xfrm>
            <a:off x="2726919" y="3125128"/>
            <a:ext cx="4196322" cy="4196322"/>
          </a:xfrm>
          <a:prstGeom prst="rect">
            <a:avLst/>
          </a:prstGeom>
          <a:effectLst>
            <a:outerShdw blurRad="63500" sx="102000" sy="102000" algn="ctr" rotWithShape="0">
              <a:prstClr val="black">
                <a:alpha val="40000"/>
              </a:prstClr>
            </a:outerShdw>
          </a:effectLst>
        </p:spPr>
      </p:pic>
      <p:pic>
        <p:nvPicPr>
          <p:cNvPr id="24" name="Picture 23">
            <a:hlinkClick r:id="rId9"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10"/>
          <a:stretch>
            <a:fillRect/>
          </a:stretch>
        </p:blipFill>
        <p:spPr>
          <a:xfrm>
            <a:off x="5937335" y="3375848"/>
            <a:ext cx="3982165" cy="375643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1"/>
          <a:stretch>
            <a:fillRect/>
          </a:stretch>
        </p:blipFill>
        <p:spPr>
          <a:xfrm>
            <a:off x="-369630" y="8483"/>
            <a:ext cx="10642531" cy="3800903"/>
          </a:xfrm>
          <a:prstGeom prst="rect">
            <a:avLst/>
          </a:prstGeom>
        </p:spPr>
      </p:pic>
    </p:spTree>
    <p:extLst>
      <p:ext uri="{BB962C8B-B14F-4D97-AF65-F5344CB8AC3E}">
        <p14:creationId xmlns:p14="http://schemas.microsoft.com/office/powerpoint/2010/main" val="127685393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86882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2"/>
          <a:stretch>
            <a:fillRect/>
          </a:stretch>
        </p:blipFill>
        <p:spPr>
          <a:xfrm>
            <a:off x="-228091" y="-475038"/>
            <a:ext cx="4097925" cy="3982165"/>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3413919" y="969979"/>
            <a:ext cx="7848600"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1: Đọc đoạn 1 bài: Từ những câu chuyện ấu thơ và trả lời câu hỏi 1.</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1FB7356E-754F-AA3E-3C3D-D913FA5299EF}"/>
              </a:ext>
            </a:extLst>
          </p:cNvPr>
          <p:cNvSpPr/>
          <p:nvPr/>
        </p:nvSpPr>
        <p:spPr>
          <a:xfrm>
            <a:off x="2118519" y="3352800"/>
            <a:ext cx="9168364" cy="24384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200" dirty="0">
                <a:solidFill>
                  <a:srgbClr val="002060"/>
                </a:solidFill>
                <a:latin typeface="Cambria" panose="02040503050406030204" pitchFamily="18" charset="0"/>
                <a:ea typeface="Cambria" panose="02040503050406030204" pitchFamily="18" charset="0"/>
              </a:rPr>
              <a:t> Những câu chuyện đầu tiên bạn nhỏ nghe được là từ bà và chú. Đó là truyện Tấm Cám, Thạch Sanh, Cây tre trăm đốt, chuyện về Tôn Ngộ Không, một số truyện trong Nghìn lẻ một đêm,...</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7909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6" name="THANH TÂM">
            <a:extLst>
              <a:ext uri="{FF2B5EF4-FFF2-40B4-BE49-F238E27FC236}">
                <a16:creationId xmlns:a16="http://schemas.microsoft.com/office/drawing/2014/main" id="{8FC58F09-EBB6-D6CE-6C2F-081FD08CA754}"/>
              </a:ext>
            </a:extLst>
          </p:cNvPr>
          <p:cNvSpPr/>
          <p:nvPr/>
        </p:nvSpPr>
        <p:spPr>
          <a:xfrm>
            <a:off x="3109118" y="1003684"/>
            <a:ext cx="8305801"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2: Đọc đoạn 2 bài: Từ những câu chuyện ấu thơ và trả lời câu hỏi 2.</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2"/>
          <a:stretch>
            <a:fillRect/>
          </a:stretch>
        </p:blipFill>
        <p:spPr>
          <a:xfrm>
            <a:off x="-438577" y="-599464"/>
            <a:ext cx="4196322" cy="4196322"/>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id="{B9314C2F-4112-9BBF-7341-F6FDA41D55E2}"/>
              </a:ext>
            </a:extLst>
          </p:cNvPr>
          <p:cNvSpPr/>
          <p:nvPr/>
        </p:nvSpPr>
        <p:spPr>
          <a:xfrm>
            <a:off x="2118519" y="3352800"/>
            <a:ext cx="9168364" cy="24384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600" dirty="0">
                <a:solidFill>
                  <a:srgbClr val="002060"/>
                </a:solidFill>
                <a:latin typeface="Cambria" panose="02040503050406030204" pitchFamily="18" charset="0"/>
                <a:ea typeface="Cambria" panose="02040503050406030204" pitchFamily="18" charset="0"/>
              </a:rPr>
              <a:t>Để có thể tự mình khám phá thế giới kì diệu trong những câu chuyện, bạn nhỏ đã cố gắng học chữ thật nhanh.</a:t>
            </a:r>
          </a:p>
        </p:txBody>
      </p:sp>
    </p:spTree>
    <p:extLst>
      <p:ext uri="{BB962C8B-B14F-4D97-AF65-F5344CB8AC3E}">
        <p14:creationId xmlns:p14="http://schemas.microsoft.com/office/powerpoint/2010/main" val="986228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3261519" y="746699"/>
            <a:ext cx="8001000" cy="1197279"/>
          </a:xfrm>
          <a:prstGeom prst="rect">
            <a:avLst/>
          </a:prstGeom>
          <a:noFill/>
        </p:spPr>
        <p:txBody>
          <a:bodyPr wrap="square" lIns="91214" tIns="45607" rIns="91214" bIns="45607">
            <a:spAutoFit/>
          </a:bodyPr>
          <a:lstStyle/>
          <a:p>
            <a:pPr algn="ctr" defTabSz="912114">
              <a:defRPr/>
            </a:pPr>
            <a:r>
              <a:rPr lang="vi-VN"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3: Đọc đoạn 3 bài: Từ những câu chuyện ấu thơ và trả lời câu hỏi 4.</a:t>
            </a:r>
            <a:endParaRPr lang="en-US"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444663" y="-392440"/>
            <a:ext cx="3982165" cy="3756432"/>
          </a:xfrm>
          <a:prstGeom prst="rect">
            <a:avLst/>
          </a:prstGeom>
          <a:effectLst>
            <a:outerShdw blurRad="63500" sx="102000" sy="102000" algn="ctr" rotWithShape="0">
              <a:prstClr val="black">
                <a:alpha val="40000"/>
              </a:prstClr>
            </a:outerShdw>
          </a:effectLst>
        </p:spPr>
      </p:pic>
      <p:sp>
        <p:nvSpPr>
          <p:cNvPr id="2" name="Rectangle: Rounded Corners 1">
            <a:extLst>
              <a:ext uri="{FF2B5EF4-FFF2-40B4-BE49-F238E27FC236}">
                <a16:creationId xmlns:a16="http://schemas.microsoft.com/office/drawing/2014/main" id="{F366E317-8C5C-CA20-7411-2866C4B19BA4}"/>
              </a:ext>
            </a:extLst>
          </p:cNvPr>
          <p:cNvSpPr/>
          <p:nvPr/>
        </p:nvSpPr>
        <p:spPr>
          <a:xfrm>
            <a:off x="2042319" y="3276600"/>
            <a:ext cx="9168364" cy="3048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600" dirty="0">
                <a:solidFill>
                  <a:srgbClr val="002060"/>
                </a:solidFill>
                <a:latin typeface="Cambria" panose="02040503050406030204" pitchFamily="18" charset="0"/>
                <a:ea typeface="Cambria" panose="02040503050406030204" pitchFamily="18" charset="0"/>
              </a:rPr>
              <a:t> Những trang sách đã mang đến cho bạn nhỏ rất nhiều cảm xúc và nhiều trải nghiệm, bồi đắp tâm hồn, làm giàu có và làm trưởng thành tình cảm một đứa bé, phát triển trí tưởng tượng... </a:t>
            </a:r>
          </a:p>
        </p:txBody>
      </p:sp>
    </p:spTree>
    <p:extLst>
      <p:ext uri="{BB962C8B-B14F-4D97-AF65-F5344CB8AC3E}">
        <p14:creationId xmlns:p14="http://schemas.microsoft.com/office/powerpoint/2010/main" val="2004976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5">
            <a:extLst>
              <a:ext uri="{28A0092B-C50C-407E-A947-70E740481C1C}">
                <a14:useLocalDpi xmlns:a14="http://schemas.microsoft.com/office/drawing/2010/main" val="0"/>
              </a:ext>
            </a:extLst>
          </a:blip>
          <a:srcRect b="8304"/>
          <a:stretch/>
        </p:blipFill>
        <p:spPr>
          <a:xfrm flipH="1">
            <a:off x="7000134" y="2552433"/>
            <a:ext cx="5245388" cy="4276719"/>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0061" y="152506"/>
            <a:ext cx="11089677" cy="645811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6"/>
          <a:stretch>
            <a:fillRect/>
          </a:stretch>
        </p:blipFill>
        <p:spPr>
          <a:xfrm>
            <a:off x="932466" y="152505"/>
            <a:ext cx="10639639" cy="6841034"/>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7"/>
          <a:srcRect/>
          <a:stretch>
            <a:fillRect/>
          </a:stretch>
        </p:blipFill>
        <p:spPr>
          <a:xfrm>
            <a:off x="932467" y="2452946"/>
            <a:ext cx="4840764" cy="4207430"/>
          </a:xfrm>
          <a:prstGeom prst="rect">
            <a:avLst/>
          </a:prstGeom>
        </p:spPr>
      </p:pic>
    </p:spTree>
    <p:controls>
      <mc:AlternateContent xmlns:mc="http://schemas.openxmlformats.org/markup-compatibility/2006">
        <mc:Choice xmlns:v="urn:schemas-microsoft-com:vml" Requires="v">
          <p:control spid="1029" name="TextBox1" r:id="rId2" imgW="3390840" imgH="1424880"/>
        </mc:Choice>
        <mc:Fallback>
          <p:control name="TextBox1" r:id="rId2" imgW="3390840" imgH="142488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8"/>
                <a:stretch>
                  <a:fillRect/>
                </a:stretch>
              </p:blipFill>
              <p:spPr>
                <a:xfrm>
                  <a:off x="6601050" y="3381564"/>
                  <a:ext cx="3392780" cy="1424753"/>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111" y="446303"/>
            <a:ext cx="1159497" cy="113485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924280" y="2967438"/>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584684" y="3072758"/>
            <a:ext cx="484630" cy="3763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64FCA52-42C6-BE47-6481-0BF2FC6027BD}"/>
              </a:ext>
            </a:extLst>
          </p:cNvPr>
          <p:cNvGrpSpPr/>
          <p:nvPr/>
        </p:nvGrpSpPr>
        <p:grpSpPr>
          <a:xfrm>
            <a:off x="7057151" y="4118176"/>
            <a:ext cx="5488829" cy="2800163"/>
            <a:chOff x="7088679" y="3314584"/>
            <a:chExt cx="5489109" cy="3626076"/>
          </a:xfrm>
        </p:grpSpPr>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8" name="Picture 10" descr="Bãi biển hut Vẽ bản Quyền miễn phí - Nhà png tải về - Miễn phí trong suốt  Túp Lều png Tải về.">
              <a:extLst>
                <a:ext uri="{FF2B5EF4-FFF2-40B4-BE49-F238E27FC236}">
                  <a16:creationId xmlns:a16="http://schemas.microsoft.com/office/drawing/2014/main" id="{9286E713-D04A-7936-B0A1-35953F755629}"/>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11615838" y="3536847"/>
              <a:ext cx="405070" cy="3145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7B8F459B-8276-D19C-C2D1-473BD6B9060F}"/>
              </a:ext>
            </a:extLst>
          </p:cNvPr>
          <p:cNvSpPr txBox="1"/>
          <p:nvPr/>
        </p:nvSpPr>
        <p:spPr>
          <a:xfrm>
            <a:off x="11184024" y="-247891"/>
            <a:ext cx="609321" cy="919511"/>
          </a:xfrm>
          <a:prstGeom prst="rect">
            <a:avLst/>
          </a:prstGeom>
          <a:noFill/>
        </p:spPr>
        <p:txBody>
          <a:bodyPr wrap="square" rtlCol="0">
            <a:spAutoFit/>
          </a:bodyPr>
          <a:lstStyle/>
          <a:p>
            <a:pPr algn="ctr" defTabSz="912114">
              <a:lnSpc>
                <a:spcPct val="130000"/>
              </a:lnSpc>
            </a:pPr>
            <a:r>
              <a:rPr lang="en-US" sz="4389" b="1">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rPr>
              <a:t>.</a:t>
            </a:r>
            <a:endParaRPr lang="en-US" sz="4389" b="1" dirty="0">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endParaRPr>
          </a:p>
        </p:txBody>
      </p:sp>
      <p:sp>
        <p:nvSpPr>
          <p:cNvPr id="8" name="Speech Bubble: Rectangle with Corners Rounded 7">
            <a:extLst>
              <a:ext uri="{FF2B5EF4-FFF2-40B4-BE49-F238E27FC236}">
                <a16:creationId xmlns:a16="http://schemas.microsoft.com/office/drawing/2014/main" id="{E3BBBB8D-40DC-D8E2-97F7-388ED8D17F19}"/>
              </a:ext>
            </a:extLst>
          </p:cNvPr>
          <p:cNvSpPr/>
          <p:nvPr/>
        </p:nvSpPr>
        <p:spPr>
          <a:xfrm>
            <a:off x="904920" y="2728927"/>
            <a:ext cx="5874829" cy="2778497"/>
          </a:xfrm>
          <a:prstGeom prst="wedgeRoundRectCallout">
            <a:avLst>
              <a:gd name="adj1" fmla="val 54566"/>
              <a:gd name="adj2" fmla="val -11980"/>
              <a:gd name="adj3" fmla="val 16667"/>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2114"/>
            <a:r>
              <a:rPr lang="en-US" sz="3990">
                <a:solidFill>
                  <a:srgbClr val="E7E6E6">
                    <a:lumMod val="10000"/>
                  </a:srgbClr>
                </a:solidFill>
                <a:latin typeface="Calibri" panose="020F0502020204030204" pitchFamily="34" charset="0"/>
                <a:cs typeface="Calibri" panose="020F0502020204030204" pitchFamily="34" charset="0"/>
              </a:rPr>
              <a:t>Các bạn hãy trả lời các câu hỏi để cùng chúng mình bắt cánh cam nhé!</a:t>
            </a:r>
            <a:endParaRPr lang="vi-VN" sz="3990">
              <a:solidFill>
                <a:srgbClr val="E7E6E6">
                  <a:lumMod val="10000"/>
                </a:srgbClr>
              </a:solidFill>
              <a:latin typeface="Calibri" panose="020F0502020204030204" pitchFamily="34" charset="0"/>
              <a:cs typeface="Calibri" panose="020F0502020204030204" pitchFamily="34" charset="0"/>
            </a:endParaRPr>
          </a:p>
        </p:txBody>
      </p:sp>
      <p:pic>
        <p:nvPicPr>
          <p:cNvPr id="4098" name="Picture 2" descr="Bọ Cánh Cam Hình ảnh PNG | Vector Và Các Tập Tin PSD | Tải Về Miễn Phí Trên  Pngtree">
            <a:extLst>
              <a:ext uri="{FF2B5EF4-FFF2-40B4-BE49-F238E27FC236}">
                <a16:creationId xmlns:a16="http://schemas.microsoft.com/office/drawing/2014/main" id="{2E130560-4E34-621E-4B3E-4781B983C9B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79150" y="4122438"/>
            <a:ext cx="2112075" cy="21120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ọ Cánh Cam Hình ảnh PNG | Vector Và Các Tập Tin PSD | Tải Về Miễn Phí Trên  Pngtree">
            <a:extLst>
              <a:ext uri="{FF2B5EF4-FFF2-40B4-BE49-F238E27FC236}">
                <a16:creationId xmlns:a16="http://schemas.microsoft.com/office/drawing/2014/main" id="{4BF0ED53-3EDA-DD9F-EA5D-F3976F37386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67053" y="3167664"/>
            <a:ext cx="2778498" cy="2778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0044085-40A9-1ABD-D9A4-97E0CCDB58B1}"/>
              </a:ext>
            </a:extLst>
          </p:cNvPr>
          <p:cNvPicPr>
            <a:picLocks noChangeAspect="1"/>
          </p:cNvPicPr>
          <p:nvPr/>
        </p:nvPicPr>
        <p:blipFill>
          <a:blip r:embed="rId18"/>
          <a:stretch>
            <a:fillRect/>
          </a:stretch>
        </p:blipFill>
        <p:spPr>
          <a:xfrm>
            <a:off x="753573" y="151385"/>
            <a:ext cx="10654693" cy="2219728"/>
          </a:xfrm>
          <a:prstGeom prst="rect">
            <a:avLst/>
          </a:prstGeom>
        </p:spPr>
      </p:pic>
    </p:spTree>
    <p:extLst>
      <p:ext uri="{BB962C8B-B14F-4D97-AF65-F5344CB8AC3E}">
        <p14:creationId xmlns:p14="http://schemas.microsoft.com/office/powerpoint/2010/main" val="23246088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6441C2C-9C23-8E03-FC2B-A92E545378E3}"/>
              </a:ext>
            </a:extLst>
          </p:cNvPr>
          <p:cNvSpPr/>
          <p:nvPr/>
        </p:nvSpPr>
        <p:spPr>
          <a:xfrm>
            <a:off x="400061" y="152506"/>
            <a:ext cx="11089677" cy="645811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grpSp>
        <p:nvGrpSpPr>
          <p:cNvPr id="5" name="Group 4">
            <a:extLst>
              <a:ext uri="{FF2B5EF4-FFF2-40B4-BE49-F238E27FC236}">
                <a16:creationId xmlns:a16="http://schemas.microsoft.com/office/drawing/2014/main" id="{28B76DFF-0B1F-A3DF-6A86-134B12C7F775}"/>
              </a:ext>
            </a:extLst>
          </p:cNvPr>
          <p:cNvGrpSpPr/>
          <p:nvPr/>
        </p:nvGrpSpPr>
        <p:grpSpPr>
          <a:xfrm>
            <a:off x="536253" y="8484"/>
            <a:ext cx="10953484" cy="2807939"/>
            <a:chOff x="-325131" y="796000"/>
            <a:chExt cx="13495700" cy="2745236"/>
          </a:xfrm>
        </p:grpSpPr>
        <p:sp>
          <p:nvSpPr>
            <p:cNvPr id="8" name="TextBox 7">
              <a:extLst>
                <a:ext uri="{FF2B5EF4-FFF2-40B4-BE49-F238E27FC236}">
                  <a16:creationId xmlns:a16="http://schemas.microsoft.com/office/drawing/2014/main" id="{0F9C0D9E-B6EA-F92B-FDCB-BA960550FCFE}"/>
                </a:ext>
              </a:extLst>
            </p:cNvPr>
            <p:cNvSpPr txBox="1"/>
            <p:nvPr/>
          </p:nvSpPr>
          <p:spPr>
            <a:xfrm>
              <a:off x="-325131" y="816415"/>
              <a:ext cx="13495700" cy="2724821"/>
            </a:xfrm>
            <a:prstGeom prst="rect">
              <a:avLst/>
            </a:prstGeom>
            <a:noFill/>
          </p:spPr>
          <p:txBody>
            <a:bodyPr wrap="square" rtlCol="0">
              <a:spAutoFit/>
            </a:bodyPr>
            <a:lstStyle/>
            <a:p>
              <a:pPr algn="ctr" defTabSz="912114"/>
              <a:r>
                <a:rPr lang="en-US" sz="8778">
                  <a:ln w="190500">
                    <a:solidFill>
                      <a:prstClr val="white"/>
                    </a:solidFill>
                  </a:ln>
                  <a:solidFill>
                    <a:prstClr val="white"/>
                  </a:solidFill>
                  <a:latin typeface="LNTH-LuoLuoNotangYuanTi 1" pitchFamily="2" charset="-128"/>
                  <a:ea typeface="LNTH-LuoLuoNotangYuanTi 1" pitchFamily="2" charset="-128"/>
                  <a:cs typeface="LNTH-LuoLuoNotangYuanTi 1" pitchFamily="2" charset="-128"/>
                </a:rPr>
                <a:t>BÌNH CHỌN NHÓM ĐỌC TỐT NHẤT</a:t>
              </a:r>
            </a:p>
          </p:txBody>
        </p:sp>
        <p:sp>
          <p:nvSpPr>
            <p:cNvPr id="9" name="TextBox 8">
              <a:extLst>
                <a:ext uri="{FF2B5EF4-FFF2-40B4-BE49-F238E27FC236}">
                  <a16:creationId xmlns:a16="http://schemas.microsoft.com/office/drawing/2014/main" id="{13A23CE9-08FF-D0B1-F34B-7D24D3E65471}"/>
                </a:ext>
              </a:extLst>
            </p:cNvPr>
            <p:cNvSpPr txBox="1"/>
            <p:nvPr/>
          </p:nvSpPr>
          <p:spPr>
            <a:xfrm>
              <a:off x="-325131" y="796000"/>
              <a:ext cx="13239026" cy="2724821"/>
            </a:xfrm>
            <a:prstGeom prst="rect">
              <a:avLst/>
            </a:prstGeom>
            <a:noFill/>
          </p:spPr>
          <p:txBody>
            <a:bodyPr wrap="square" rtlCol="0">
              <a:spAutoFit/>
              <a:scene3d>
                <a:camera prst="orthographicFront"/>
                <a:lightRig rig="threePt" dir="t"/>
              </a:scene3d>
              <a:sp3d extrusionH="57150">
                <a:bevelT w="38100" h="38100"/>
              </a:sp3d>
            </a:bodyPr>
            <a:lstStyle/>
            <a:p>
              <a:pPr algn="ctr" defTabSz="912114"/>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B</a:t>
              </a:r>
              <a:r>
                <a:rPr lang="en-US" sz="8778">
                  <a:ln>
                    <a:solidFill>
                      <a:prstClr val="black"/>
                    </a:solidFill>
                  </a:ln>
                  <a:solidFill>
                    <a:srgbClr val="FFFF00"/>
                  </a:solidFill>
                  <a:latin typeface="LNTH-LuoLuoNotangYuanTi 1" pitchFamily="2" charset="-128"/>
                  <a:ea typeface="LNTH-LuoLuoNotangYuanTi 1" pitchFamily="2" charset="-128"/>
                  <a:cs typeface="LNTH-LuoLuoNotangYuanTi 1" pitchFamily="2" charset="-128"/>
                </a:rPr>
                <a:t>Ì</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0070C0"/>
                  </a:solidFill>
                  <a:latin typeface="LNTH-LuoLuoNotangYuanTi 1" pitchFamily="2" charset="-128"/>
                  <a:ea typeface="LNTH-LuoLuoNotangYuanTi 1" pitchFamily="2" charset="-128"/>
                  <a:cs typeface="LNTH-LuoLuoNotangYuanTi 1" pitchFamily="2" charset="-128"/>
                </a:rPr>
                <a:t>H </a:t>
              </a:r>
              <a:r>
                <a:rPr lang="en-US" sz="8778">
                  <a:ln>
                    <a:solidFill>
                      <a:prstClr val="black"/>
                    </a:solidFill>
                  </a:ln>
                  <a:solidFill>
                    <a:srgbClr val="FFC000"/>
                  </a:solidFill>
                  <a:latin typeface="LNTH-LuoLuoNotangYuanTi 1" pitchFamily="2" charset="-128"/>
                  <a:ea typeface="LNTH-LuoLuoNotangYuanTi 1" pitchFamily="2" charset="-128"/>
                  <a:cs typeface="LNTH-LuoLuoNotangYuanTi 1" pitchFamily="2" charset="-128"/>
                </a:rPr>
                <a:t>C</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00FF00"/>
                  </a:solidFill>
                  <a:latin typeface="LNTH-LuoLuoNotangYuanTi 1" pitchFamily="2" charset="-128"/>
                  <a:ea typeface="LNTH-LuoLuoNotangYuanTi 1" pitchFamily="2" charset="-128"/>
                  <a:cs typeface="LNTH-LuoLuoNotangYuanTi 1" pitchFamily="2" charset="-128"/>
                </a:rPr>
                <a:t>Ọ</a:t>
              </a:r>
              <a:r>
                <a:rPr lang="en-US" sz="8778">
                  <a:ln>
                    <a:solidFill>
                      <a:prstClr val="black"/>
                    </a:solidFill>
                  </a:ln>
                  <a:solidFill>
                    <a:srgbClr val="ED7D31">
                      <a:lumMod val="60000"/>
                      <a:lumOff val="40000"/>
                    </a:srgbClr>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 </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70AD47"/>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Ó</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M </a:t>
              </a:r>
              <a:r>
                <a:rPr lang="en-US" sz="8778">
                  <a:ln>
                    <a:solidFill>
                      <a:prstClr val="black"/>
                    </a:solidFill>
                  </a:ln>
                  <a:solidFill>
                    <a:srgbClr val="4472C4">
                      <a:lumMod val="20000"/>
                      <a:lumOff val="80000"/>
                    </a:srgbClr>
                  </a:solidFill>
                  <a:latin typeface="LNTH-LuoLuoNotangYuanTi 1" pitchFamily="2" charset="-128"/>
                  <a:ea typeface="LNTH-LuoLuoNotangYuanTi 1" pitchFamily="2" charset="-128"/>
                  <a:cs typeface="LNTH-LuoLuoNotangYuanTi 1" pitchFamily="2" charset="-128"/>
                </a:rPr>
                <a:t>Đ</a:t>
              </a:r>
              <a:r>
                <a:rPr lang="en-US" sz="8778">
                  <a:ln>
                    <a:solidFill>
                      <a:prstClr val="black"/>
                    </a:solidFill>
                  </a:ln>
                  <a:solidFill>
                    <a:srgbClr val="92D050"/>
                  </a:solidFill>
                  <a:latin typeface="LNTH-LuoLuoNotangYuanTi 1" pitchFamily="2" charset="-128"/>
                  <a:ea typeface="LNTH-LuoLuoNotangYuanTi 1" pitchFamily="2" charset="-128"/>
                  <a:cs typeface="LNTH-LuoLuoNotangYuanTi 1" pitchFamily="2" charset="-128"/>
                </a:rPr>
                <a:t>Ọ</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C </a:t>
              </a:r>
              <a:r>
                <a:rPr lang="en-US" sz="8778">
                  <a:ln>
                    <a:solidFill>
                      <a:prstClr val="black"/>
                    </a:solidFill>
                  </a:ln>
                  <a:solidFill>
                    <a:srgbClr val="FEEA7D"/>
                  </a:solidFill>
                  <a:latin typeface="LNTH-LuoLuoNotangYuanTi 1" pitchFamily="2" charset="-128"/>
                  <a:ea typeface="LNTH-LuoLuoNotangYuanTi 1" pitchFamily="2" charset="-128"/>
                  <a:cs typeface="LNTH-LuoLuoNotangYuanTi 1" pitchFamily="2" charset="-128"/>
                </a:rPr>
                <a:t>T</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Ố</a:t>
              </a:r>
              <a:r>
                <a:rPr lang="en-US" sz="8778">
                  <a:ln>
                    <a:solidFill>
                      <a:prstClr val="black"/>
                    </a:solidFill>
                  </a:ln>
                  <a:solidFill>
                    <a:srgbClr val="FFFF00"/>
                  </a:solidFill>
                  <a:latin typeface="LNTH-LuoLuoNotangYuanTi 1" pitchFamily="2" charset="-128"/>
                  <a:ea typeface="LNTH-LuoLuoNotangYuanTi 1" pitchFamily="2" charset="-128"/>
                  <a:cs typeface="LNTH-LuoLuoNotangYuanTi 1" pitchFamily="2" charset="-128"/>
                </a:rPr>
                <a:t>T </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70AD47"/>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Ấ</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T</a:t>
              </a:r>
              <a:endPar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endParaRPr>
            </a:p>
          </p:txBody>
        </p:sp>
      </p:grpSp>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6"/>
          <a:srcRect/>
          <a:stretch>
            <a:fillRect/>
          </a:stretch>
        </p:blipFill>
        <p:spPr>
          <a:xfrm>
            <a:off x="932467" y="2403194"/>
            <a:ext cx="4840764" cy="4207430"/>
          </a:xfrm>
          <a:prstGeom prst="rect">
            <a:avLst/>
          </a:prstGeom>
        </p:spPr>
      </p:pic>
      <p:cxnSp>
        <p:nvCxnSpPr>
          <p:cNvPr id="14" name="Straight Connector 13">
            <a:extLst>
              <a:ext uri="{FF2B5EF4-FFF2-40B4-BE49-F238E27FC236}">
                <a16:creationId xmlns:a16="http://schemas.microsoft.com/office/drawing/2014/main" id="{1B3BA771-3486-91F7-6954-FDC62C9BB365}"/>
              </a:ext>
            </a:extLst>
          </p:cNvPr>
          <p:cNvCxnSpPr>
            <a:cxnSpLocks/>
          </p:cNvCxnSpPr>
          <p:nvPr/>
        </p:nvCxnSpPr>
        <p:spPr>
          <a:xfrm>
            <a:off x="3728563" y="2552433"/>
            <a:ext cx="4304650" cy="0"/>
          </a:xfrm>
          <a:prstGeom prst="line">
            <a:avLst/>
          </a:prstGeom>
          <a:ln>
            <a:prstDash val="solid"/>
          </a:ln>
        </p:spPr>
        <p:style>
          <a:lnRef idx="1">
            <a:schemeClr val="accent2"/>
          </a:lnRef>
          <a:fillRef idx="0">
            <a:schemeClr val="accent2"/>
          </a:fillRef>
          <a:effectRef idx="0">
            <a:schemeClr val="accent2"/>
          </a:effectRef>
          <a:fontRef idx="minor">
            <a:schemeClr val="tx1"/>
          </a:fontRef>
        </p:style>
      </p:cxnSp>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7">
            <a:extLst>
              <a:ext uri="{28A0092B-C50C-407E-A947-70E740481C1C}">
                <a14:useLocalDpi xmlns:a14="http://schemas.microsoft.com/office/drawing/2010/main" val="0"/>
              </a:ext>
            </a:extLst>
          </a:blip>
          <a:srcRect b="8304"/>
          <a:stretch/>
        </p:blipFill>
        <p:spPr>
          <a:xfrm flipH="1">
            <a:off x="7000134" y="2552433"/>
            <a:ext cx="5245388" cy="4276719"/>
          </a:xfrm>
          <a:prstGeom prst="rect">
            <a:avLst/>
          </a:prstGeom>
        </p:spPr>
      </p:pic>
    </p:spTree>
    <p:controls>
      <mc:AlternateContent xmlns:mc="http://schemas.openxmlformats.org/markup-compatibility/2006">
        <mc:Choice xmlns:v="urn:schemas-microsoft-com:vml" Requires="v">
          <p:control spid="2053" name="TextBox1" r:id="rId2" imgW="3390840" imgH="1424880"/>
        </mc:Choice>
        <mc:Fallback>
          <p:control name="TextBox1" r:id="rId2" imgW="3390840" imgH="142488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8"/>
                <a:stretch>
                  <a:fillRect/>
                </a:stretch>
              </p:blipFill>
              <p:spPr>
                <a:xfrm>
                  <a:off x="6601050" y="3381564"/>
                  <a:ext cx="3392780" cy="1424753"/>
                </a:xfrm>
                <a:prstGeom prst="rect">
                  <a:avLst/>
                </a:prstGeom>
              </p:spPr>
            </p:pic>
          </p:control>
        </mc:Fallback>
      </mc:AlternateContent>
    </p:controls>
    <p:extLst>
      <p:ext uri="{BB962C8B-B14F-4D97-AF65-F5344CB8AC3E}">
        <p14:creationId xmlns:p14="http://schemas.microsoft.com/office/powerpoint/2010/main" val="16066804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
                                        <p:tgtEl>
                                          <p:spTgt spid="5"/>
                                        </p:tgtEl>
                                      </p:cBhvr>
                                    </p:animEffect>
                                    <p:anim calcmode="lin" valueType="num">
                                      <p:cBhvr>
                                        <p:cTn id="8" dur="10" fill="hold"/>
                                        <p:tgtEl>
                                          <p:spTgt spid="5"/>
                                        </p:tgtEl>
                                        <p:attrNameLst>
                                          <p:attrName>ppt_x</p:attrName>
                                        </p:attrNameLst>
                                      </p:cBhvr>
                                      <p:tavLst>
                                        <p:tav tm="0">
                                          <p:val>
                                            <p:strVal val="#ppt_x"/>
                                          </p:val>
                                        </p:tav>
                                        <p:tav tm="100000">
                                          <p:val>
                                            <p:strVal val="#ppt_x"/>
                                          </p:val>
                                        </p:tav>
                                      </p:tavLst>
                                    </p:anim>
                                    <p:anim calcmode="lin" valueType="num">
                                      <p:cBhvr>
                                        <p:cTn id="9" dur="1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918" y="-30946"/>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40711"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3858" y="2176505"/>
            <a:ext cx="3327356" cy="50936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886F80-7AF0-6F99-97D3-43EF720B2631}"/>
              </a:ext>
            </a:extLst>
          </p:cNvPr>
          <p:cNvPicPr>
            <a:picLocks noChangeAspect="1"/>
          </p:cNvPicPr>
          <p:nvPr/>
        </p:nvPicPr>
        <p:blipFill>
          <a:blip r:embed="rId16"/>
          <a:stretch>
            <a:fillRect/>
          </a:stretch>
        </p:blipFill>
        <p:spPr>
          <a:xfrm>
            <a:off x="3435353" y="-48855"/>
            <a:ext cx="8568757" cy="3423854"/>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0674" y="116703"/>
            <a:ext cx="11780491" cy="662459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23893" y="487742"/>
            <a:ext cx="3849531" cy="367650"/>
          </a:xfrm>
          <a:prstGeom prst="rect">
            <a:avLst/>
          </a:prstGeom>
          <a:noFill/>
        </p:spPr>
        <p:txBody>
          <a:bodyPr wrap="square" rtlCol="0">
            <a:spAutoFit/>
          </a:bodyPr>
          <a:lstStyle/>
          <a:p>
            <a:pPr defTabSz="912114"/>
            <a:endParaRPr lang="en-US" sz="1795">
              <a:solidFill>
                <a:prstClr val="black"/>
              </a:solidFill>
              <a:latin typeface="Calibri"/>
            </a:endParaRPr>
          </a:p>
        </p:txBody>
      </p:sp>
      <p:sp>
        <p:nvSpPr>
          <p:cNvPr id="13" name="TextBox 12">
            <a:extLst>
              <a:ext uri="{FF2B5EF4-FFF2-40B4-BE49-F238E27FC236}">
                <a16:creationId xmlns:a16="http://schemas.microsoft.com/office/drawing/2014/main" id="{116B5F95-D028-19E3-E894-1EC87E2735BD}"/>
              </a:ext>
            </a:extLst>
          </p:cNvPr>
          <p:cNvSpPr txBox="1"/>
          <p:nvPr/>
        </p:nvSpPr>
        <p:spPr>
          <a:xfrm>
            <a:off x="406226" y="1129853"/>
            <a:ext cx="11349386" cy="5632311"/>
          </a:xfrm>
          <a:prstGeom prst="rect">
            <a:avLst/>
          </a:prstGeom>
          <a:noFill/>
        </p:spPr>
        <p:txBody>
          <a:bodyPr wrap="square" rtlCol="0">
            <a:spAutoFit/>
          </a:bodyPr>
          <a:lstStyle/>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của nhà văn Tô Hoài là cuốn sách gồm 10 chương, kể về cuộc phiêu lưu của Dế Mèn trong thế giới côn trùng sinh động và ngộ nghĩnh. Chú Dế Mèn lúc đầu kiêu căng, ngạo mạn, gây hậu quả tai hại cho chính mình và bạn bè xung quanh. Nhưng trên những chặng đường phiêu lưu, chú đã dần khôn lớn, trở thành một chú dế can đảm, tốt bụng, trượng nghĩa,... Những trải nghiệm của Dế Mèn đem lại cho độc giả bài học nhẹ nhàng về tình bạn, về thái độ và cách ứng xử trong cuộc sống, đồng thời truyền tải ước mơ cao đẹp về một thế giới đại đồng, nơi tất cả đều là bạn bè, anh em.</a:t>
            </a:r>
          </a:p>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đã đạt được những con số rất ấn tượng: hơn 100 lần tái bản trong nước; được xuất bản ở gần 40 quốc gia. Đặc biệt, cuốn sách đã được dịch sang 15 thứ tiếng, trở thành tác phẩm văn học Việt Nam được dịch ra nhiều thứ tiếng nhất tính đến nay.</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Hãy cùng mở trang sách, để bước vào hành trình phiêu lưu đầy hấp dẫn cùng Dế Mèn và những người bạn.</a:t>
            </a:r>
          </a:p>
          <a:p>
            <a:pPr algn="r"/>
            <a:r>
              <a:rPr lang="vi-VN" sz="2400" b="0" i="0" dirty="0">
                <a:solidFill>
                  <a:srgbClr val="000000"/>
                </a:solidFill>
                <a:effectLst/>
                <a:latin typeface="Cambria" panose="02040503050406030204" pitchFamily="18" charset="0"/>
                <a:ea typeface="Cambria" panose="02040503050406030204" pitchFamily="18" charset="0"/>
              </a:rPr>
              <a:t>(Huy Quang)</a:t>
            </a:r>
          </a:p>
        </p:txBody>
      </p:sp>
      <p:pic>
        <p:nvPicPr>
          <p:cNvPr id="6" name="Picture 5">
            <a:extLst>
              <a:ext uri="{FF2B5EF4-FFF2-40B4-BE49-F238E27FC236}">
                <a16:creationId xmlns:a16="http://schemas.microsoft.com/office/drawing/2014/main" id="{A3643E09-BF28-3703-B5FF-29320C61A84A}"/>
              </a:ext>
            </a:extLst>
          </p:cNvPr>
          <p:cNvPicPr>
            <a:picLocks noChangeAspect="1"/>
          </p:cNvPicPr>
          <p:nvPr/>
        </p:nvPicPr>
        <p:blipFill>
          <a:blip r:embed="rId3"/>
          <a:stretch>
            <a:fillRect/>
          </a:stretch>
        </p:blipFill>
        <p:spPr>
          <a:xfrm>
            <a:off x="3261519" y="304800"/>
            <a:ext cx="6175783" cy="853514"/>
          </a:xfrm>
          <a:prstGeom prst="rect">
            <a:avLst/>
          </a:prstGeom>
        </p:spPr>
      </p:pic>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1B01CA0-193F-A10D-4CED-D894BE75C99F}"/>
              </a:ext>
            </a:extLst>
          </p:cNvPr>
          <p:cNvSpPr/>
          <p:nvPr/>
        </p:nvSpPr>
        <p:spPr>
          <a:xfrm>
            <a:off x="-132529" y="8483"/>
            <a:ext cx="12351687" cy="6841034"/>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useBgFill="1">
        <p:nvSpPr>
          <p:cNvPr id="15" name="Oval 14">
            <a:extLst>
              <a:ext uri="{FF2B5EF4-FFF2-40B4-BE49-F238E27FC236}">
                <a16:creationId xmlns:a16="http://schemas.microsoft.com/office/drawing/2014/main" id="{8D3D3359-C97D-9473-D57E-7BB403CC4D6D}"/>
              </a:ext>
            </a:extLst>
          </p:cNvPr>
          <p:cNvSpPr/>
          <p:nvPr/>
        </p:nvSpPr>
        <p:spPr>
          <a:xfrm>
            <a:off x="-2126562" y="-979448"/>
            <a:ext cx="9609906" cy="90904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2" name="Rectangle 1">
            <a:extLst>
              <a:ext uri="{FF2B5EF4-FFF2-40B4-BE49-F238E27FC236}">
                <a16:creationId xmlns:a16="http://schemas.microsoft.com/office/drawing/2014/main" id="{11CE6EF5-0D95-1987-EDFF-1E47E277DCD8}"/>
              </a:ext>
            </a:extLst>
          </p:cNvPr>
          <p:cNvSpPr/>
          <p:nvPr/>
        </p:nvSpPr>
        <p:spPr>
          <a:xfrm>
            <a:off x="1" y="756138"/>
            <a:ext cx="12161838" cy="828941"/>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3" name="TextBox 2">
            <a:extLst>
              <a:ext uri="{FF2B5EF4-FFF2-40B4-BE49-F238E27FC236}">
                <a16:creationId xmlns:a16="http://schemas.microsoft.com/office/drawing/2014/main" id="{31D7C7F0-FA41-72A4-796F-6B5EE3C2DB0D}"/>
              </a:ext>
            </a:extLst>
          </p:cNvPr>
          <p:cNvSpPr txBox="1"/>
          <p:nvPr/>
        </p:nvSpPr>
        <p:spPr>
          <a:xfrm>
            <a:off x="1427468" y="756138"/>
            <a:ext cx="9817078" cy="828941"/>
          </a:xfrm>
          <a:prstGeom prst="rect">
            <a:avLst/>
          </a:prstGeom>
          <a:noFill/>
        </p:spPr>
        <p:txBody>
          <a:bodyPr wrap="square" rtlCol="0">
            <a:spAutoFit/>
          </a:bodyPr>
          <a:lstStyle/>
          <a:p>
            <a:pPr defTabSz="912114"/>
            <a:r>
              <a:rPr lang="en-US" sz="4788">
                <a:ln w="190500">
                  <a:solidFill>
                    <a:prstClr val="white"/>
                  </a:solidFill>
                </a:ln>
                <a:solidFill>
                  <a:prstClr val="white"/>
                </a:solidFill>
                <a:latin typeface="Calibri"/>
                <a:ea typeface="LNTH-LuoLuoNotangYuanTi 1" pitchFamily="2" charset="-128"/>
                <a:cs typeface="LNTH-LuoLuoNotangYuanTi 1" pitchFamily="2" charset="-128"/>
              </a:rPr>
              <a:t>Bài tập đọc được chia làm mấy đoạn</a:t>
            </a:r>
          </a:p>
        </p:txBody>
      </p:sp>
      <p:sp>
        <p:nvSpPr>
          <p:cNvPr id="6" name="TextBox 5">
            <a:extLst>
              <a:ext uri="{FF2B5EF4-FFF2-40B4-BE49-F238E27FC236}">
                <a16:creationId xmlns:a16="http://schemas.microsoft.com/office/drawing/2014/main" id="{AF6FB181-710F-2512-3F8E-8743D2E3523A}"/>
              </a:ext>
            </a:extLst>
          </p:cNvPr>
          <p:cNvSpPr txBox="1"/>
          <p:nvPr/>
        </p:nvSpPr>
        <p:spPr>
          <a:xfrm>
            <a:off x="1427469" y="756138"/>
            <a:ext cx="9698340" cy="828941"/>
          </a:xfrm>
          <a:prstGeom prst="rect">
            <a:avLst/>
          </a:prstGeom>
          <a:noFill/>
        </p:spPr>
        <p:txBody>
          <a:bodyPr wrap="square" rtlCol="0">
            <a:spAutoFit/>
          </a:bodyPr>
          <a:lstStyle/>
          <a:p>
            <a:pPr defTabSz="912114"/>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Bài</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tập</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đọc</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được</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chia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làm</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mấy</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đoạn</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a:t>
            </a:r>
          </a:p>
        </p:txBody>
      </p:sp>
      <p:cxnSp>
        <p:nvCxnSpPr>
          <p:cNvPr id="5" name="Straight Connector 4">
            <a:extLst>
              <a:ext uri="{FF2B5EF4-FFF2-40B4-BE49-F238E27FC236}">
                <a16:creationId xmlns:a16="http://schemas.microsoft.com/office/drawing/2014/main" id="{1DA46248-A55E-D21A-710F-49D0E5C387E9}"/>
              </a:ext>
            </a:extLst>
          </p:cNvPr>
          <p:cNvCxnSpPr/>
          <p:nvPr/>
        </p:nvCxnSpPr>
        <p:spPr>
          <a:xfrm>
            <a:off x="1" y="651466"/>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F3FA74F4-5ABD-7349-9E27-273CE7716A95}"/>
              </a:ext>
            </a:extLst>
          </p:cNvPr>
          <p:cNvCxnSpPr/>
          <p:nvPr/>
        </p:nvCxnSpPr>
        <p:spPr>
          <a:xfrm>
            <a:off x="-57320" y="1715626"/>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9" name="Arrow: Chevron 8">
            <a:extLst>
              <a:ext uri="{FF2B5EF4-FFF2-40B4-BE49-F238E27FC236}">
                <a16:creationId xmlns:a16="http://schemas.microsoft.com/office/drawing/2014/main" id="{C19720CB-3FCD-1D25-A60B-30A471A11DFF}"/>
              </a:ext>
            </a:extLst>
          </p:cNvPr>
          <p:cNvSpPr/>
          <p:nvPr/>
        </p:nvSpPr>
        <p:spPr>
          <a:xfrm rot="10800000" flipH="1">
            <a:off x="10262226" y="549286"/>
            <a:ext cx="1271012" cy="1241098"/>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sp>
        <p:nvSpPr>
          <p:cNvPr id="10" name="Arrow: Chevron 9">
            <a:extLst>
              <a:ext uri="{FF2B5EF4-FFF2-40B4-BE49-F238E27FC236}">
                <a16:creationId xmlns:a16="http://schemas.microsoft.com/office/drawing/2014/main" id="{AFFDF6B8-B890-D251-21EB-1FE24AD72A1D}"/>
              </a:ext>
            </a:extLst>
          </p:cNvPr>
          <p:cNvSpPr/>
          <p:nvPr/>
        </p:nvSpPr>
        <p:spPr>
          <a:xfrm rot="10800000" flipH="1">
            <a:off x="10872937" y="549286"/>
            <a:ext cx="1271012" cy="1241098"/>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grpSp>
        <p:nvGrpSpPr>
          <p:cNvPr id="26" name="Group 25">
            <a:extLst>
              <a:ext uri="{FF2B5EF4-FFF2-40B4-BE49-F238E27FC236}">
                <a16:creationId xmlns:a16="http://schemas.microsoft.com/office/drawing/2014/main" id="{24BA5B5A-D8DE-5185-B06A-B12ACC170ABA}"/>
              </a:ext>
            </a:extLst>
          </p:cNvPr>
          <p:cNvGrpSpPr/>
          <p:nvPr/>
        </p:nvGrpSpPr>
        <p:grpSpPr>
          <a:xfrm>
            <a:off x="3224200" y="1742524"/>
            <a:ext cx="8855649" cy="961035"/>
            <a:chOff x="3371850" y="2328463"/>
            <a:chExt cx="8877612" cy="963418"/>
          </a:xfrm>
        </p:grpSpPr>
        <p:sp>
          <p:nvSpPr>
            <p:cNvPr id="13" name="Rectangle: Rounded Corners 12">
              <a:extLst>
                <a:ext uri="{FF2B5EF4-FFF2-40B4-BE49-F238E27FC236}">
                  <a16:creationId xmlns:a16="http://schemas.microsoft.com/office/drawing/2014/main" id="{EFCE095F-5D40-50DE-E89B-10E46F0EC07F}"/>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Calibri"/>
              </a:endParaRPr>
            </a:p>
          </p:txBody>
        </p:sp>
        <p:sp>
          <p:nvSpPr>
            <p:cNvPr id="17" name="TextBox 16">
              <a:extLst>
                <a:ext uri="{FF2B5EF4-FFF2-40B4-BE49-F238E27FC236}">
                  <a16:creationId xmlns:a16="http://schemas.microsoft.com/office/drawing/2014/main" id="{437CAB66-56F5-B4B9-B8B4-CCA14D7BF47B}"/>
                </a:ext>
              </a:extLst>
            </p:cNvPr>
            <p:cNvSpPr txBox="1"/>
            <p:nvPr/>
          </p:nvSpPr>
          <p:spPr>
            <a:xfrm>
              <a:off x="3611262" y="2510403"/>
              <a:ext cx="8638200" cy="707886"/>
            </a:xfrm>
            <a:prstGeom prst="rect">
              <a:avLst/>
            </a:prstGeom>
            <a:noFill/>
          </p:spPr>
          <p:txBody>
            <a:bodyPr wrap="square" rtlCol="0">
              <a:spAutoFit/>
            </a:bodyPr>
            <a:lstStyle/>
            <a:p>
              <a:pPr defTabSz="912114"/>
              <a:r>
                <a:rPr lang="en-US" sz="3990" dirty="0" err="1">
                  <a:solidFill>
                    <a:prstClr val="black"/>
                  </a:solidFill>
                  <a:latin typeface="Calibri"/>
                </a:rPr>
                <a:t>Đoạn</a:t>
              </a:r>
              <a:r>
                <a:rPr lang="en-US" sz="3990" dirty="0">
                  <a:solidFill>
                    <a:prstClr val="black"/>
                  </a:solidFill>
                  <a:latin typeface="Calibri"/>
                </a:rPr>
                <a:t> 1: </a:t>
              </a:r>
              <a:r>
                <a:rPr lang="en-US" sz="3990" dirty="0" err="1">
                  <a:solidFill>
                    <a:prstClr val="black"/>
                  </a:solidFill>
                  <a:latin typeface="Calibri"/>
                </a:rPr>
                <a:t>Từ</a:t>
              </a:r>
              <a:r>
                <a:rPr lang="en-US" sz="3990" dirty="0">
                  <a:solidFill>
                    <a:prstClr val="black"/>
                  </a:solidFill>
                  <a:latin typeface="Calibri"/>
                </a:rPr>
                <a:t> </a:t>
              </a:r>
              <a:r>
                <a:rPr lang="en-US" sz="3990" dirty="0" err="1">
                  <a:solidFill>
                    <a:prstClr val="black"/>
                  </a:solidFill>
                  <a:latin typeface="Calibri"/>
                </a:rPr>
                <a:t>đầu</a:t>
              </a:r>
              <a:r>
                <a:rPr lang="en-US" sz="3990" dirty="0">
                  <a:solidFill>
                    <a:prstClr val="black"/>
                  </a:solidFill>
                  <a:latin typeface="Calibri"/>
                </a:rPr>
                <a:t> </a:t>
              </a:r>
              <a:r>
                <a:rPr lang="en-US" sz="3990" dirty="0" err="1">
                  <a:solidFill>
                    <a:prstClr val="black"/>
                  </a:solidFill>
                  <a:latin typeface="Calibri"/>
                </a:rPr>
                <a:t>đến</a:t>
              </a:r>
              <a:r>
                <a:rPr lang="en-US" sz="3990" dirty="0">
                  <a:solidFill>
                    <a:prstClr val="black"/>
                  </a:solidFill>
                  <a:latin typeface="Calibri"/>
                </a:rPr>
                <a:t> “</a:t>
              </a:r>
              <a:r>
                <a:rPr lang="en-US" sz="3990" dirty="0" err="1">
                  <a:solidFill>
                    <a:prstClr val="black"/>
                  </a:solidFill>
                  <a:latin typeface="Calibri"/>
                </a:rPr>
                <a:t>anh</a:t>
              </a:r>
              <a:r>
                <a:rPr lang="en-US" sz="3990" dirty="0">
                  <a:solidFill>
                    <a:prstClr val="black"/>
                  </a:solidFill>
                  <a:latin typeface="Calibri"/>
                </a:rPr>
                <a:t> </a:t>
              </a:r>
              <a:r>
                <a:rPr lang="en-US" sz="3990" dirty="0" err="1">
                  <a:solidFill>
                    <a:prstClr val="black"/>
                  </a:solidFill>
                  <a:latin typeface="Calibri"/>
                </a:rPr>
                <a:t>em</a:t>
              </a:r>
              <a:r>
                <a:rPr lang="en-US" sz="3990" dirty="0">
                  <a:solidFill>
                    <a:prstClr val="black"/>
                  </a:solidFill>
                  <a:latin typeface="Calibri"/>
                </a:rPr>
                <a:t>.”</a:t>
              </a:r>
            </a:p>
          </p:txBody>
        </p:sp>
      </p:grpSp>
      <p:grpSp>
        <p:nvGrpSpPr>
          <p:cNvPr id="27" name="Group 26">
            <a:extLst>
              <a:ext uri="{FF2B5EF4-FFF2-40B4-BE49-F238E27FC236}">
                <a16:creationId xmlns:a16="http://schemas.microsoft.com/office/drawing/2014/main" id="{E387BA59-64B9-FD1E-309A-02BABD1968A2}"/>
              </a:ext>
            </a:extLst>
          </p:cNvPr>
          <p:cNvGrpSpPr/>
          <p:nvPr/>
        </p:nvGrpSpPr>
        <p:grpSpPr>
          <a:xfrm>
            <a:off x="3306189" y="3200400"/>
            <a:ext cx="8855649" cy="961035"/>
            <a:chOff x="3371850" y="3848047"/>
            <a:chExt cx="8877612" cy="963418"/>
          </a:xfrm>
        </p:grpSpPr>
        <p:sp>
          <p:nvSpPr>
            <p:cNvPr id="18" name="Rectangle: Rounded Corners 17">
              <a:extLst>
                <a:ext uri="{FF2B5EF4-FFF2-40B4-BE49-F238E27FC236}">
                  <a16:creationId xmlns:a16="http://schemas.microsoft.com/office/drawing/2014/main" id="{EBB02AA0-8680-2E34-544A-E5193A2D8D4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Calibri"/>
              </a:endParaRPr>
            </a:p>
          </p:txBody>
        </p:sp>
        <p:sp>
          <p:nvSpPr>
            <p:cNvPr id="19" name="TextBox 18">
              <a:extLst>
                <a:ext uri="{FF2B5EF4-FFF2-40B4-BE49-F238E27FC236}">
                  <a16:creationId xmlns:a16="http://schemas.microsoft.com/office/drawing/2014/main" id="{21D41848-0ED7-856C-F22D-DAE1B80014AF}"/>
                </a:ext>
              </a:extLst>
            </p:cNvPr>
            <p:cNvSpPr txBox="1"/>
            <p:nvPr/>
          </p:nvSpPr>
          <p:spPr>
            <a:xfrm>
              <a:off x="3611262" y="4049537"/>
              <a:ext cx="8638200" cy="707886"/>
            </a:xfrm>
            <a:prstGeom prst="rect">
              <a:avLst/>
            </a:prstGeom>
            <a:noFill/>
          </p:spPr>
          <p:txBody>
            <a:bodyPr wrap="square" rtlCol="0">
              <a:spAutoFit/>
            </a:bodyPr>
            <a:lstStyle/>
            <a:p>
              <a:pPr defTabSz="912114"/>
              <a:r>
                <a:rPr lang="en-US" sz="3990" dirty="0" err="1">
                  <a:solidFill>
                    <a:prstClr val="black"/>
                  </a:solidFill>
                  <a:latin typeface="Calibri"/>
                </a:rPr>
                <a:t>Đoạn</a:t>
              </a:r>
              <a:r>
                <a:rPr lang="en-US" sz="3990" dirty="0">
                  <a:solidFill>
                    <a:prstClr val="black"/>
                  </a:solidFill>
                  <a:latin typeface="Calibri"/>
                </a:rPr>
                <a:t> 2: </a:t>
              </a:r>
              <a:r>
                <a:rPr lang="en-US" sz="3990" dirty="0" err="1">
                  <a:solidFill>
                    <a:prstClr val="black"/>
                  </a:solidFill>
                  <a:latin typeface="Calibri"/>
                </a:rPr>
                <a:t>Tiếp</a:t>
              </a:r>
              <a:r>
                <a:rPr lang="en-US" sz="3990" dirty="0">
                  <a:solidFill>
                    <a:prstClr val="black"/>
                  </a:solidFill>
                  <a:latin typeface="Calibri"/>
                </a:rPr>
                <a:t> </a:t>
              </a:r>
              <a:r>
                <a:rPr lang="en-US" sz="3990" dirty="0" err="1">
                  <a:solidFill>
                    <a:prstClr val="black"/>
                  </a:solidFill>
                  <a:latin typeface="Calibri"/>
                </a:rPr>
                <a:t>theo</a:t>
              </a:r>
              <a:r>
                <a:rPr lang="en-US" sz="3990" dirty="0">
                  <a:solidFill>
                    <a:prstClr val="black"/>
                  </a:solidFill>
                  <a:latin typeface="Calibri"/>
                </a:rPr>
                <a:t> </a:t>
              </a:r>
              <a:r>
                <a:rPr lang="en-US" sz="3990" dirty="0" err="1">
                  <a:solidFill>
                    <a:prstClr val="black"/>
                  </a:solidFill>
                  <a:latin typeface="Calibri"/>
                </a:rPr>
                <a:t>đến</a:t>
              </a:r>
              <a:r>
                <a:rPr lang="en-US" sz="3990" dirty="0">
                  <a:solidFill>
                    <a:prstClr val="black"/>
                  </a:solidFill>
                  <a:latin typeface="Calibri"/>
                </a:rPr>
                <a:t> </a:t>
              </a:r>
              <a:r>
                <a:rPr lang="en-US" sz="3990" dirty="0" err="1">
                  <a:solidFill>
                    <a:prstClr val="black"/>
                  </a:solidFill>
                  <a:latin typeface="Calibri"/>
                </a:rPr>
                <a:t>hết</a:t>
              </a:r>
              <a:endParaRPr lang="en-US" sz="3990" dirty="0">
                <a:solidFill>
                  <a:prstClr val="black"/>
                </a:solidFill>
                <a:latin typeface="Calibri"/>
              </a:endParaRPr>
            </a:p>
          </p:txBody>
        </p:sp>
      </p:grpSp>
      <p:pic>
        <p:nvPicPr>
          <p:cNvPr id="11" name="Picture 10">
            <a:extLst>
              <a:ext uri="{FF2B5EF4-FFF2-40B4-BE49-F238E27FC236}">
                <a16:creationId xmlns:a16="http://schemas.microsoft.com/office/drawing/2014/main" id="{EA7965E6-9D26-778F-FDFC-7B883CC5D67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153" y="2168854"/>
            <a:ext cx="3327356" cy="509361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Adrien Agreste Ladybird bọ cánh cứng Plagg Áo thun côn trùng - png tải về -  Miễn phí trong suốt Trái Cam png Tải về.">
            <a:extLst>
              <a:ext uri="{FF2B5EF4-FFF2-40B4-BE49-F238E27FC236}">
                <a16:creationId xmlns:a16="http://schemas.microsoft.com/office/drawing/2014/main" id="{45873214-C366-AFEA-DFDA-8194E0A3220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833" b="97500" l="10000" r="90000">
                        <a14:foregroundMark x1="40889" y1="83611" x2="55333" y2="97500"/>
                        <a14:foregroundMark x1="34889" y1="86389" x2="55556" y2="95278"/>
                        <a14:foregroundMark x1="54889" y1="73056" x2="58222" y2="83333"/>
                        <a14:foregroundMark x1="44000" y1="6111" x2="44000" y2="6111"/>
                        <a14:foregroundMark x1="50000" y1="833" x2="50000" y2="833"/>
                      </a14:backgroundRemoval>
                    </a14:imgEffect>
                  </a14:imgLayer>
                </a14:imgProps>
              </a:ext>
              <a:ext uri="{28A0092B-C50C-407E-A947-70E740481C1C}">
                <a14:useLocalDpi xmlns:a14="http://schemas.microsoft.com/office/drawing/2010/main" val="0"/>
              </a:ext>
            </a:extLst>
          </a:blip>
          <a:srcRect/>
          <a:stretch>
            <a:fillRect/>
          </a:stretch>
        </p:blipFill>
        <p:spPr bwMode="auto">
          <a:xfrm>
            <a:off x="-270917" y="303734"/>
            <a:ext cx="1751252" cy="140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955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6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decel="5400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1"/>
                                        </p:tgtEl>
                                        <p:attrNameLst>
                                          <p:attrName>r</p:attrName>
                                        </p:attrNameLst>
                                      </p:cBhvr>
                                    </p:animRot>
                                    <p:animRot by="-240000">
                                      <p:cBhvr>
                                        <p:cTn id="23" dur="200" fill="hold">
                                          <p:stCondLst>
                                            <p:cond delay="200"/>
                                          </p:stCondLst>
                                        </p:cTn>
                                        <p:tgtEl>
                                          <p:spTgt spid="11"/>
                                        </p:tgtEl>
                                        <p:attrNameLst>
                                          <p:attrName>r</p:attrName>
                                        </p:attrNameLst>
                                      </p:cBhvr>
                                    </p:animRot>
                                    <p:animRot by="240000">
                                      <p:cBhvr>
                                        <p:cTn id="24" dur="200" fill="hold">
                                          <p:stCondLst>
                                            <p:cond delay="400"/>
                                          </p:stCondLst>
                                        </p:cTn>
                                        <p:tgtEl>
                                          <p:spTgt spid="11"/>
                                        </p:tgtEl>
                                        <p:attrNameLst>
                                          <p:attrName>r</p:attrName>
                                        </p:attrNameLst>
                                      </p:cBhvr>
                                    </p:animRot>
                                    <p:animRot by="-240000">
                                      <p:cBhvr>
                                        <p:cTn id="25" dur="200" fill="hold">
                                          <p:stCondLst>
                                            <p:cond delay="600"/>
                                          </p:stCondLst>
                                        </p:cTn>
                                        <p:tgtEl>
                                          <p:spTgt spid="11"/>
                                        </p:tgtEl>
                                        <p:attrNameLst>
                                          <p:attrName>r</p:attrName>
                                        </p:attrNameLst>
                                      </p:cBhvr>
                                    </p:animRot>
                                    <p:animRot by="120000">
                                      <p:cBhvr>
                                        <p:cTn id="2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0674" y="116703"/>
            <a:ext cx="11780491" cy="662459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7" name="Rectangle 6">
            <a:extLst>
              <a:ext uri="{FF2B5EF4-FFF2-40B4-BE49-F238E27FC236}">
                <a16:creationId xmlns:a16="http://schemas.microsoft.com/office/drawing/2014/main" id="{8557E240-B5E3-4F85-83D2-8A43E51314AC}"/>
              </a:ext>
            </a:extLst>
          </p:cNvPr>
          <p:cNvSpPr/>
          <p:nvPr/>
        </p:nvSpPr>
        <p:spPr>
          <a:xfrm>
            <a:off x="392597" y="4114800"/>
            <a:ext cx="11353800" cy="22098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35DD9CE-9465-478A-848D-B98C271AF459}"/>
              </a:ext>
            </a:extLst>
          </p:cNvPr>
          <p:cNvSpPr/>
          <p:nvPr/>
        </p:nvSpPr>
        <p:spPr>
          <a:xfrm>
            <a:off x="383382" y="1066800"/>
            <a:ext cx="11353800" cy="3048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0FB9838-FA85-32ED-FE35-3D978DC6C558}"/>
              </a:ext>
            </a:extLst>
          </p:cNvPr>
          <p:cNvSpPr txBox="1"/>
          <p:nvPr/>
        </p:nvSpPr>
        <p:spPr>
          <a:xfrm>
            <a:off x="3323893" y="487742"/>
            <a:ext cx="3849531" cy="367650"/>
          </a:xfrm>
          <a:prstGeom prst="rect">
            <a:avLst/>
          </a:prstGeom>
          <a:noFill/>
        </p:spPr>
        <p:txBody>
          <a:bodyPr wrap="square" rtlCol="0">
            <a:spAutoFit/>
          </a:bodyPr>
          <a:lstStyle/>
          <a:p>
            <a:pPr defTabSz="912114"/>
            <a:endParaRPr lang="en-US" sz="1795">
              <a:solidFill>
                <a:prstClr val="black"/>
              </a:solidFill>
              <a:latin typeface="Calibri"/>
            </a:endParaRPr>
          </a:p>
        </p:txBody>
      </p:sp>
      <p:sp>
        <p:nvSpPr>
          <p:cNvPr id="13" name="TextBox 12">
            <a:extLst>
              <a:ext uri="{FF2B5EF4-FFF2-40B4-BE49-F238E27FC236}">
                <a16:creationId xmlns:a16="http://schemas.microsoft.com/office/drawing/2014/main" id="{116B5F95-D028-19E3-E894-1EC87E2735BD}"/>
              </a:ext>
            </a:extLst>
          </p:cNvPr>
          <p:cNvSpPr txBox="1"/>
          <p:nvPr/>
        </p:nvSpPr>
        <p:spPr>
          <a:xfrm>
            <a:off x="406226" y="1129853"/>
            <a:ext cx="11349386" cy="5632311"/>
          </a:xfrm>
          <a:prstGeom prst="rect">
            <a:avLst/>
          </a:prstGeom>
          <a:noFill/>
        </p:spPr>
        <p:txBody>
          <a:bodyPr wrap="square" rtlCol="0">
            <a:spAutoFit/>
          </a:bodyPr>
          <a:lstStyle/>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của nhà văn Tô Hoài là cuốn sách gồm 10 chương, kể về cuộc phiêu lưu của Dế Mèn trong thế giới côn trùng sinh động và ngộ nghĩnh. Chú Dế Mèn lúc đầu kiêu căng, ngạo mạn, gây hậu quả tai hại cho chính mình và bạn bè xung quanh. Nhưng trên những chặng đường phiêu lưu, chú đã dần khôn lớn, trở thành một chú dế can đảm, tốt bụng, trượng nghĩa,... Những trải nghiệm của Dế Mèn đem lại cho độc giả bài học nhẹ nhàng về tình bạn, về thái độ và cách ứng xử trong cuộc sống, đồng thời truyền tải ước mơ cao đẹp về một thế giới đại đồng, nơi tất cả đều là bạn bè, anh em.</a:t>
            </a:r>
          </a:p>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đã đạt được những con số rất ấn tượng: hơn 100 lần tái bản trong nước; được xuất bản ở gần 40 quốc gia. Đặc biệt, cuốn sách đã được dịch sang 15 thứ tiếng, trở thành tác phẩm văn học Việt Nam được dịch ra nhiều thứ tiếng nhất tính đến nay.</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Hãy cùng mở trang sách, để bước vào hành trình phiêu lưu đầy hấp dẫn cùng Dế Mèn và những người bạn.</a:t>
            </a:r>
          </a:p>
          <a:p>
            <a:pPr algn="r"/>
            <a:r>
              <a:rPr lang="vi-VN" sz="2400" b="0" i="0" dirty="0">
                <a:solidFill>
                  <a:srgbClr val="000000"/>
                </a:solidFill>
                <a:effectLst/>
                <a:latin typeface="Cambria" panose="02040503050406030204" pitchFamily="18" charset="0"/>
                <a:ea typeface="Cambria" panose="02040503050406030204" pitchFamily="18" charset="0"/>
              </a:rPr>
              <a:t>(Huy Quang)</a:t>
            </a:r>
          </a:p>
        </p:txBody>
      </p:sp>
      <p:pic>
        <p:nvPicPr>
          <p:cNvPr id="6" name="Picture 5">
            <a:extLst>
              <a:ext uri="{FF2B5EF4-FFF2-40B4-BE49-F238E27FC236}">
                <a16:creationId xmlns:a16="http://schemas.microsoft.com/office/drawing/2014/main" id="{A3643E09-BF28-3703-B5FF-29320C61A84A}"/>
              </a:ext>
            </a:extLst>
          </p:cNvPr>
          <p:cNvPicPr>
            <a:picLocks noChangeAspect="1"/>
          </p:cNvPicPr>
          <p:nvPr/>
        </p:nvPicPr>
        <p:blipFill>
          <a:blip r:embed="rId3"/>
          <a:stretch>
            <a:fillRect/>
          </a:stretch>
        </p:blipFill>
        <p:spPr>
          <a:xfrm>
            <a:off x="3261519" y="304800"/>
            <a:ext cx="6175783" cy="853514"/>
          </a:xfrm>
          <a:prstGeom prst="rect">
            <a:avLst/>
          </a:prstGeom>
        </p:spPr>
      </p:pic>
    </p:spTree>
    <p:extLst>
      <p:ext uri="{BB962C8B-B14F-4D97-AF65-F5344CB8AC3E}">
        <p14:creationId xmlns:p14="http://schemas.microsoft.com/office/powerpoint/2010/main" val="240184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9" name="Rectangle: Rounded Corners 18">
            <a:extLst>
              <a:ext uri="{FF2B5EF4-FFF2-40B4-BE49-F238E27FC236}">
                <a16:creationId xmlns:a16="http://schemas.microsoft.com/office/drawing/2014/main" id="{EED54F82-5340-58DC-D824-025227E797D7}"/>
              </a:ext>
            </a:extLst>
          </p:cNvPr>
          <p:cNvSpPr/>
          <p:nvPr/>
        </p:nvSpPr>
        <p:spPr>
          <a:xfrm>
            <a:off x="1891586" y="2484349"/>
            <a:ext cx="3503768"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2260564" y="2403049"/>
            <a:ext cx="3503767" cy="921046"/>
          </a:xfrm>
          <a:prstGeom prst="rect">
            <a:avLst/>
          </a:prstGeom>
          <a:noFill/>
        </p:spPr>
        <p:txBody>
          <a:bodyPr wrap="square" rtlCol="0">
            <a:spAutoFit/>
          </a:bodyPr>
          <a:lstStyle/>
          <a:p>
            <a:pPr defTabSz="912114"/>
            <a:r>
              <a:rPr lang="en-US" sz="5387" b="1" dirty="0" err="1">
                <a:solidFill>
                  <a:prstClr val="black"/>
                </a:solidFill>
                <a:latin typeface="Calibri"/>
              </a:rPr>
              <a:t>phiêu</a:t>
            </a:r>
            <a:r>
              <a:rPr lang="en-US" sz="5387" b="1" dirty="0">
                <a:solidFill>
                  <a:prstClr val="black"/>
                </a:solidFill>
                <a:latin typeface="Calibri"/>
              </a:rPr>
              <a:t> </a:t>
            </a:r>
            <a:r>
              <a:rPr lang="en-US" sz="5387" b="1" dirty="0" err="1">
                <a:solidFill>
                  <a:prstClr val="black"/>
                </a:solidFill>
                <a:latin typeface="Calibri"/>
              </a:rPr>
              <a:t>lưu</a:t>
            </a:r>
            <a:endParaRPr lang="en-US" sz="5387" b="1" dirty="0">
              <a:solidFill>
                <a:prstClr val="black"/>
              </a:solidFill>
              <a:latin typeface="Calibri"/>
            </a:endParaRPr>
          </a:p>
        </p:txBody>
      </p:sp>
      <p:sp>
        <p:nvSpPr>
          <p:cNvPr id="2" name="Rectangle: Rounded Corners 1">
            <a:extLst>
              <a:ext uri="{FF2B5EF4-FFF2-40B4-BE49-F238E27FC236}">
                <a16:creationId xmlns:a16="http://schemas.microsoft.com/office/drawing/2014/main" id="{1AE9C403-6830-3CCA-2C8C-1B63F802B7FB}"/>
              </a:ext>
            </a:extLst>
          </p:cNvPr>
          <p:cNvSpPr/>
          <p:nvPr/>
        </p:nvSpPr>
        <p:spPr>
          <a:xfrm>
            <a:off x="6461919" y="2514600"/>
            <a:ext cx="4419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3" name="TextBox 2">
            <a:extLst>
              <a:ext uri="{FF2B5EF4-FFF2-40B4-BE49-F238E27FC236}">
                <a16:creationId xmlns:a16="http://schemas.microsoft.com/office/drawing/2014/main" id="{D19EEE2E-2316-8062-79D9-B509FC4259ED}"/>
              </a:ext>
            </a:extLst>
          </p:cNvPr>
          <p:cNvSpPr txBox="1"/>
          <p:nvPr/>
        </p:nvSpPr>
        <p:spPr>
          <a:xfrm>
            <a:off x="6842919" y="2438400"/>
            <a:ext cx="4114800" cy="921342"/>
          </a:xfrm>
          <a:prstGeom prst="rect">
            <a:avLst/>
          </a:prstGeom>
          <a:noFill/>
        </p:spPr>
        <p:txBody>
          <a:bodyPr wrap="square" rtlCol="0">
            <a:spAutoFit/>
          </a:bodyPr>
          <a:lstStyle/>
          <a:p>
            <a:pPr defTabSz="912114"/>
            <a:r>
              <a:rPr lang="en-US" sz="5387" b="1" dirty="0" err="1">
                <a:solidFill>
                  <a:prstClr val="black"/>
                </a:solidFill>
                <a:latin typeface="Calibri"/>
              </a:rPr>
              <a:t>trượng</a:t>
            </a:r>
            <a:r>
              <a:rPr lang="en-US" sz="5387" b="1" dirty="0">
                <a:solidFill>
                  <a:prstClr val="black"/>
                </a:solidFill>
                <a:latin typeface="Calibri"/>
              </a:rPr>
              <a:t> </a:t>
            </a:r>
            <a:r>
              <a:rPr lang="en-US" sz="5387" b="1" dirty="0" err="1">
                <a:solidFill>
                  <a:prstClr val="black"/>
                </a:solidFill>
                <a:latin typeface="Calibri"/>
              </a:rPr>
              <a:t>nghĩa</a:t>
            </a:r>
            <a:endParaRPr lang="en-US" sz="5387" b="1" dirty="0">
              <a:solidFill>
                <a:prstClr val="black"/>
              </a:solidFill>
              <a:latin typeface="Calibri"/>
            </a:endParaRPr>
          </a:p>
        </p:txBody>
      </p:sp>
      <p:pic>
        <p:nvPicPr>
          <p:cNvPr id="4" name="Picture 4" descr="3D animation, mother, short hair, glasses, blue checkered shirt, gray pants, sandals, backpack">
            <a:extLst>
              <a:ext uri="{FF2B5EF4-FFF2-40B4-BE49-F238E27FC236}">
                <a16:creationId xmlns:a16="http://schemas.microsoft.com/office/drawing/2014/main" id="{EB5117A7-86FB-1BAC-63E6-3BD5B3A634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49930" y="1847237"/>
            <a:ext cx="5002280" cy="5002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8429BE-DAB8-994E-57A1-FD66D6AFC2AA}"/>
              </a:ext>
            </a:extLst>
          </p:cNvPr>
          <p:cNvPicPr>
            <a:picLocks noChangeAspect="1"/>
          </p:cNvPicPr>
          <p:nvPr/>
        </p:nvPicPr>
        <p:blipFill>
          <a:blip r:embed="rId7"/>
          <a:stretch>
            <a:fillRect/>
          </a:stretch>
        </p:blipFill>
        <p:spPr>
          <a:xfrm>
            <a:off x="1579237" y="-90812"/>
            <a:ext cx="9789488" cy="1897400"/>
          </a:xfrm>
          <a:prstGeom prst="rect">
            <a:avLst/>
          </a:prstGeom>
        </p:spPr>
      </p:pic>
      <p:sp>
        <p:nvSpPr>
          <p:cNvPr id="5" name="Rectangle: Rounded Corners 4">
            <a:extLst>
              <a:ext uri="{FF2B5EF4-FFF2-40B4-BE49-F238E27FC236}">
                <a16:creationId xmlns:a16="http://schemas.microsoft.com/office/drawing/2014/main" id="{197CC1FA-1C76-7C2F-6F40-9C5155E9D477}"/>
              </a:ext>
            </a:extLst>
          </p:cNvPr>
          <p:cNvSpPr/>
          <p:nvPr/>
        </p:nvSpPr>
        <p:spPr>
          <a:xfrm>
            <a:off x="1889919" y="3810000"/>
            <a:ext cx="4038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0ED2E214-83F3-5748-6398-D59326D95CDA}"/>
              </a:ext>
            </a:extLst>
          </p:cNvPr>
          <p:cNvSpPr txBox="1"/>
          <p:nvPr/>
        </p:nvSpPr>
        <p:spPr>
          <a:xfrm>
            <a:off x="2270919" y="3733800"/>
            <a:ext cx="3581400" cy="921342"/>
          </a:xfrm>
          <a:prstGeom prst="rect">
            <a:avLst/>
          </a:prstGeom>
          <a:noFill/>
        </p:spPr>
        <p:txBody>
          <a:bodyPr wrap="square" rtlCol="0">
            <a:spAutoFit/>
          </a:bodyPr>
          <a:lstStyle/>
          <a:p>
            <a:pPr defTabSz="912114"/>
            <a:r>
              <a:rPr lang="en-US" sz="5387" b="1" dirty="0" err="1">
                <a:solidFill>
                  <a:prstClr val="black"/>
                </a:solidFill>
                <a:latin typeface="Calibri"/>
              </a:rPr>
              <a:t>trải</a:t>
            </a:r>
            <a:r>
              <a:rPr lang="en-US" sz="5387" b="1" dirty="0">
                <a:solidFill>
                  <a:prstClr val="black"/>
                </a:solidFill>
                <a:latin typeface="Calibri"/>
              </a:rPr>
              <a:t> </a:t>
            </a:r>
            <a:r>
              <a:rPr lang="en-US" sz="5387" b="1" dirty="0" err="1">
                <a:solidFill>
                  <a:prstClr val="black"/>
                </a:solidFill>
                <a:latin typeface="Calibri"/>
              </a:rPr>
              <a:t>nghiệm</a:t>
            </a:r>
            <a:endParaRPr lang="en-US" sz="5387" b="1" dirty="0">
              <a:solidFill>
                <a:prstClr val="black"/>
              </a:solidFill>
              <a:latin typeface="Calibri"/>
            </a:endParaRPr>
          </a:p>
        </p:txBody>
      </p:sp>
      <p:sp>
        <p:nvSpPr>
          <p:cNvPr id="8" name="Rectangle: Rounded Corners 7">
            <a:extLst>
              <a:ext uri="{FF2B5EF4-FFF2-40B4-BE49-F238E27FC236}">
                <a16:creationId xmlns:a16="http://schemas.microsoft.com/office/drawing/2014/main" id="{B4A3B3F4-1801-F368-1BD0-457A53B30642}"/>
              </a:ext>
            </a:extLst>
          </p:cNvPr>
          <p:cNvSpPr/>
          <p:nvPr/>
        </p:nvSpPr>
        <p:spPr>
          <a:xfrm>
            <a:off x="6919119" y="3810000"/>
            <a:ext cx="4038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9" name="TextBox 8">
            <a:extLst>
              <a:ext uri="{FF2B5EF4-FFF2-40B4-BE49-F238E27FC236}">
                <a16:creationId xmlns:a16="http://schemas.microsoft.com/office/drawing/2014/main" id="{7BEA8052-2C8B-4F1B-ED15-E189A667A0D5}"/>
              </a:ext>
            </a:extLst>
          </p:cNvPr>
          <p:cNvSpPr txBox="1"/>
          <p:nvPr/>
        </p:nvSpPr>
        <p:spPr>
          <a:xfrm>
            <a:off x="7300119" y="3733800"/>
            <a:ext cx="3581400" cy="921342"/>
          </a:xfrm>
          <a:prstGeom prst="rect">
            <a:avLst/>
          </a:prstGeom>
          <a:noFill/>
        </p:spPr>
        <p:txBody>
          <a:bodyPr wrap="square" rtlCol="0">
            <a:spAutoFit/>
          </a:bodyPr>
          <a:lstStyle/>
          <a:p>
            <a:pPr algn="ctr" defTabSz="912114"/>
            <a:r>
              <a:rPr lang="en-US" sz="5387" b="1" dirty="0" err="1">
                <a:solidFill>
                  <a:prstClr val="black"/>
                </a:solidFill>
                <a:latin typeface="Calibri"/>
              </a:rPr>
              <a:t>truyền</a:t>
            </a:r>
            <a:r>
              <a:rPr lang="en-US" sz="5387" b="1" dirty="0">
                <a:solidFill>
                  <a:prstClr val="black"/>
                </a:solidFill>
                <a:latin typeface="Calibri"/>
              </a:rPr>
              <a:t> </a:t>
            </a:r>
            <a:r>
              <a:rPr lang="en-US" sz="5387" b="1" dirty="0" err="1">
                <a:solidFill>
                  <a:prstClr val="black"/>
                </a:solidFill>
                <a:latin typeface="Calibri"/>
              </a:rPr>
              <a:t>tải</a:t>
            </a:r>
            <a:endParaRPr lang="en-US" sz="5387" b="1" dirty="0">
              <a:solidFill>
                <a:prstClr val="black"/>
              </a:solidFill>
              <a:latin typeface="Calibri"/>
            </a:endParaRPr>
          </a:p>
        </p:txBody>
      </p:sp>
    </p:spTree>
    <p:extLst>
      <p:ext uri="{BB962C8B-B14F-4D97-AF65-F5344CB8AC3E}">
        <p14:creationId xmlns:p14="http://schemas.microsoft.com/office/powerpoint/2010/main" val="2861337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3" fill="hold">
                            <p:stCondLst>
                              <p:cond delay="500"/>
                            </p:stCondLst>
                            <p:childTnLst>
                              <p:par>
                                <p:cTn id="14" presetID="2" presetClass="entr" presetSubtype="1" decel="4200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par>
                                <p:cTn id="18" presetID="2" presetClass="entr" presetSubtype="1" decel="4200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par>
                          <p:cTn id="22" fill="hold">
                            <p:stCondLst>
                              <p:cond delay="1000"/>
                            </p:stCondLst>
                            <p:childTnLst>
                              <p:par>
                                <p:cTn id="23" presetID="2" presetClass="entr" presetSubtype="1" decel="4200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2" presetClass="entr" presetSubtype="1" decel="4200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par>
                          <p:cTn id="31" fill="hold">
                            <p:stCondLst>
                              <p:cond delay="1500"/>
                            </p:stCondLst>
                            <p:childTnLst>
                              <p:par>
                                <p:cTn id="32" presetID="2" presetClass="entr" presetSubtype="1" decel="4200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par>
                                <p:cTn id="36" presetID="2" presetClass="entr" presetSubtype="1" decel="4200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 grpId="0" animBg="1"/>
      <p:bldP spid="3" grpId="0"/>
      <p:bldP spid="5" grpId="0" animBg="1"/>
      <p:bldP spid="6" grpId="0"/>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4" name="TextBox 3">
            <a:extLst>
              <a:ext uri="{FF2B5EF4-FFF2-40B4-BE49-F238E27FC236}">
                <a16:creationId xmlns:a16="http://schemas.microsoft.com/office/drawing/2014/main" id="{93871993-8B1A-B1C0-1964-456A993246CB}"/>
              </a:ext>
            </a:extLst>
          </p:cNvPr>
          <p:cNvSpPr txBox="1"/>
          <p:nvPr/>
        </p:nvSpPr>
        <p:spPr>
          <a:xfrm>
            <a:off x="657936" y="2221539"/>
            <a:ext cx="11050325" cy="3170099"/>
          </a:xfrm>
          <a:prstGeom prst="rect">
            <a:avLst/>
          </a:prstGeom>
          <a:noFill/>
        </p:spPr>
        <p:txBody>
          <a:bodyPr wrap="square" rtlCol="0">
            <a:spAutoFit/>
          </a:bodyPr>
          <a:lstStyle/>
          <a:p>
            <a:pPr algn="just" defTabSz="912114"/>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Những trải nghiệm của </a:t>
            </a:r>
            <a:r>
              <a:rPr lang="vi-VN" sz="4000" i="1">
                <a:solidFill>
                  <a:srgbClr val="002060"/>
                </a:solidFill>
                <a:latin typeface="Cambria" panose="02040503050406030204" pitchFamily="18" charset="0"/>
                <a:ea typeface="Cambria" panose="02040503050406030204" pitchFamily="18" charset="0"/>
              </a:rPr>
              <a:t>Dế Mèn </a:t>
            </a:r>
            <a:r>
              <a:rPr lang="vi-VN" sz="4000" i="1" dirty="0">
                <a:solidFill>
                  <a:srgbClr val="002060"/>
                </a:solidFill>
                <a:latin typeface="Cambria" panose="02040503050406030204" pitchFamily="18" charset="0"/>
                <a:ea typeface="Cambria" panose="02040503050406030204" pitchFamily="18" charset="0"/>
              </a:rPr>
              <a:t>đem lại cho độc giả bài học nhẹ nhàng về tình </a:t>
            </a:r>
            <a:r>
              <a:rPr lang="vi-VN" sz="4000" i="1">
                <a:solidFill>
                  <a:srgbClr val="002060"/>
                </a:solidFill>
                <a:latin typeface="Cambria" panose="02040503050406030204" pitchFamily="18" charset="0"/>
                <a:ea typeface="Cambria" panose="02040503050406030204" pitchFamily="18" charset="0"/>
              </a:rPr>
              <a:t>bạn, </a:t>
            </a:r>
            <a:r>
              <a:rPr lang="vi-VN" sz="4000" i="1" dirty="0">
                <a:solidFill>
                  <a:srgbClr val="002060"/>
                </a:solidFill>
                <a:latin typeface="Cambria" panose="02040503050406030204" pitchFamily="18" charset="0"/>
                <a:ea typeface="Cambria" panose="02040503050406030204" pitchFamily="18" charset="0"/>
              </a:rPr>
              <a:t>về thái độ và cách ứng xử trong cuộc </a:t>
            </a:r>
            <a:r>
              <a:rPr lang="vi-VN" sz="4000" i="1">
                <a:solidFill>
                  <a:srgbClr val="002060"/>
                </a:solidFill>
                <a:latin typeface="Cambria" panose="02040503050406030204" pitchFamily="18" charset="0"/>
                <a:ea typeface="Cambria" panose="02040503050406030204" pitchFamily="18" charset="0"/>
              </a:rPr>
              <a:t>sống, </a:t>
            </a:r>
            <a:r>
              <a:rPr lang="vi-VN" sz="4000" i="1" dirty="0">
                <a:solidFill>
                  <a:srgbClr val="002060"/>
                </a:solidFill>
                <a:latin typeface="Cambria" panose="02040503050406030204" pitchFamily="18" charset="0"/>
                <a:ea typeface="Cambria" panose="02040503050406030204" pitchFamily="18" charset="0"/>
              </a:rPr>
              <a:t>đồng thời </a:t>
            </a:r>
            <a:r>
              <a:rPr lang="en-US" sz="4000" i="1" dirty="0" err="1">
                <a:solidFill>
                  <a:srgbClr val="002060"/>
                </a:solidFill>
                <a:latin typeface="Cambria" panose="02040503050406030204" pitchFamily="18" charset="0"/>
                <a:ea typeface="Cambria" panose="02040503050406030204" pitchFamily="18" charset="0"/>
              </a:rPr>
              <a:t>truyền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tải</a:t>
            </a:r>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ước mơ cao đẹp về một thế giới đại </a:t>
            </a:r>
            <a:r>
              <a:rPr lang="vi-VN" sz="4000" i="1">
                <a:solidFill>
                  <a:srgbClr val="002060"/>
                </a:solidFill>
                <a:latin typeface="Cambria" panose="02040503050406030204" pitchFamily="18" charset="0"/>
                <a:ea typeface="Cambria" panose="02040503050406030204" pitchFamily="18" charset="0"/>
              </a:rPr>
              <a:t>đồng, </a:t>
            </a:r>
            <a:r>
              <a:rPr lang="vi-VN" sz="4000" i="1" dirty="0">
                <a:solidFill>
                  <a:srgbClr val="002060"/>
                </a:solidFill>
                <a:latin typeface="Cambria" panose="02040503050406030204" pitchFamily="18" charset="0"/>
                <a:ea typeface="Cambria" panose="02040503050406030204" pitchFamily="18" charset="0"/>
              </a:rPr>
              <a:t>nơi tất cả đều là bạn bè, anh </a:t>
            </a:r>
            <a:r>
              <a:rPr lang="vi-VN" sz="4000" i="1">
                <a:solidFill>
                  <a:srgbClr val="002060"/>
                </a:solidFill>
                <a:latin typeface="Cambria" panose="02040503050406030204" pitchFamily="18" charset="0"/>
                <a:ea typeface="Cambria" panose="02040503050406030204" pitchFamily="18" charset="0"/>
              </a:rPr>
              <a:t>em.</a:t>
            </a:r>
            <a:endParaRPr lang="en-US" sz="4000"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891375-EC1F-5ECE-E235-FC9F050C46D1}"/>
              </a:ext>
            </a:extLst>
          </p:cNvPr>
          <p:cNvPicPr>
            <a:picLocks noChangeAspect="1"/>
          </p:cNvPicPr>
          <p:nvPr/>
        </p:nvPicPr>
        <p:blipFill>
          <a:blip r:embed="rId4"/>
          <a:stretch>
            <a:fillRect/>
          </a:stretch>
        </p:blipFill>
        <p:spPr>
          <a:xfrm>
            <a:off x="2328734" y="-86531"/>
            <a:ext cx="9379526" cy="1817941"/>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117</TotalTime>
  <Words>1917</Words>
  <Application>Microsoft Office PowerPoint</Application>
  <PresentationFormat>Custom</PresentationFormat>
  <Paragraphs>98</Paragraphs>
  <Slides>38</Slides>
  <Notes>11</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38</vt:i4>
      </vt:variant>
    </vt:vector>
  </HeadingPairs>
  <TitlesOfParts>
    <vt:vector size="55" baseType="lpstr">
      <vt:lpstr>微软雅黑</vt:lpstr>
      <vt:lpstr>#9Slide01 Tieu de ngan</vt:lpstr>
      <vt:lpstr>#9Slide02 Noi dung dai</vt:lpstr>
      <vt:lpstr>Arial</vt:lpstr>
      <vt:lpstr>Calibri</vt:lpstr>
      <vt:lpstr>Calibri Light</vt:lpstr>
      <vt:lpstr>Cambria</vt:lpstr>
      <vt:lpstr>LNTH-LuoLuoNotangYuanTi 1</vt:lpstr>
      <vt:lpstr>SVN-ARCO Typography</vt:lpstr>
      <vt:lpstr>Times New Roman</vt:lpstr>
      <vt:lpstr>UTM Cookies</vt:lpstr>
      <vt:lpstr>Office Theme</vt:lpstr>
      <vt:lpstr>Office 主题</vt:lpstr>
      <vt:lpstr>1_Office Theme</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Ms-Oanh</dc:creator>
  <dc:description>9Slide.vn</dc:description>
  <cp:lastModifiedBy>9Slide</cp:lastModifiedBy>
  <cp:revision>37</cp:revision>
  <dcterms:created xsi:type="dcterms:W3CDTF">2021-08-06T13:09:00Z</dcterms:created>
  <dcterms:modified xsi:type="dcterms:W3CDTF">2024-12-01T15:13:11Z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AF5BB7E6243348DD8B1B4A25CAF190F3</vt:lpwstr>
  </property>
  <property fmtid="{D5CDD505-2E9C-101B-9397-08002B2CF9AE}" pid="3" name="KSOProductBuildVer">
    <vt:lpwstr>1033-11.2.0.10322</vt:lpwstr>
  </property>
</Properties>
</file>