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58A0B066-9B42-4345-8FC9-F9CFF7FEE7B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954107"/>
          </a:xfrm>
          <a:prstGeom prst="rect">
            <a:avLst/>
          </a:prstGeom>
          <a:noFill/>
        </p:spPr>
        <p:txBody>
          <a:bodyPr wrap="square" rtlCol="0">
            <a:spAutoFit/>
          </a:bodyPr>
          <a:lstStyle/>
          <a:p>
            <a:pPr algn="just"/>
            <a:r>
              <a:rPr lang="en-US" sz="2800" b="1">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2800" b="1">
                <a:solidFill>
                  <a:srgbClr val="0070C0"/>
                </a:solidFill>
                <a:latin typeface="Cambria" panose="02040503050406030204" pitchFamily="18" charset="0"/>
                <a:ea typeface="Cambria" panose="02040503050406030204" pitchFamily="18" charset="0"/>
              </a:rPr>
              <a:t>yến, tạ, tấn</a:t>
            </a:r>
            <a:r>
              <a:rPr lang="en-US" sz="2800" b="1">
                <a:latin typeface="Cambria" panose="02040503050406030204" pitchFamily="18" charset="0"/>
                <a:ea typeface="Cambria" panose="02040503050406030204" pitchFamily="18" charset="0"/>
              </a:rPr>
              <a:t>.</a:t>
            </a:r>
          </a:p>
        </p:txBody>
      </p:sp>
      <p:grpSp>
        <p:nvGrpSpPr>
          <p:cNvPr id="7" name="Group 6"/>
          <p:cNvGrpSpPr/>
          <p:nvPr/>
        </p:nvGrpSpPr>
        <p:grpSpPr>
          <a:xfrm>
            <a:off x="718457" y="2292898"/>
            <a:ext cx="11159599" cy="954109"/>
            <a:chOff x="718458" y="2791095"/>
            <a:chExt cx="10781212" cy="954109"/>
          </a:xfrm>
        </p:grpSpPr>
        <p:sp>
          <p:nvSpPr>
            <p:cNvPr id="3" name="TextBox 2"/>
            <p:cNvSpPr txBox="1"/>
            <p:nvPr/>
          </p:nvSpPr>
          <p:spPr>
            <a:xfrm>
              <a:off x="718458" y="2791097"/>
              <a:ext cx="3762102" cy="954107"/>
            </a:xfrm>
            <a:prstGeom prst="rect">
              <a:avLst/>
            </a:prstGeom>
            <a:noFill/>
          </p:spPr>
          <p:txBody>
            <a:bodyPr wrap="square" rtlCol="0">
              <a:spAutoFit/>
            </a:bodyPr>
            <a:lstStyle/>
            <a:p>
              <a:pPr algn="just"/>
              <a:r>
                <a:rPr lang="en-US" sz="2800" b="1" dirty="0">
                  <a:solidFill>
                    <a:srgbClr val="C00000"/>
                  </a:solidFill>
                  <a:latin typeface="Cambria" panose="02040503050406030204" pitchFamily="18" charset="0"/>
                  <a:ea typeface="Cambria" panose="02040503050406030204" pitchFamily="18" charset="0"/>
                </a:rPr>
                <a:t>1 </a:t>
              </a:r>
              <a:r>
                <a:rPr lang="en-US" sz="2800" b="1" dirty="0" err="1">
                  <a:solidFill>
                    <a:srgbClr val="C00000"/>
                  </a:solidFill>
                  <a:latin typeface="Cambria" panose="02040503050406030204" pitchFamily="18" charset="0"/>
                  <a:ea typeface="Cambria" panose="02040503050406030204" pitchFamily="18" charset="0"/>
                </a:rPr>
                <a:t>yến</a:t>
              </a:r>
              <a:r>
                <a:rPr lang="en-US" sz="2800" b="1" dirty="0">
                  <a:solidFill>
                    <a:srgbClr val="C00000"/>
                  </a:solidFill>
                  <a:latin typeface="Cambria" panose="02040503050406030204" pitchFamily="18" charset="0"/>
                  <a:ea typeface="Cambria" panose="02040503050406030204" pitchFamily="18" charset="0"/>
                </a:rPr>
                <a:t> = 10 kg</a:t>
              </a:r>
            </a:p>
            <a:p>
              <a:pPr algn="just"/>
              <a:r>
                <a:rPr lang="en-US" sz="2800" b="1" dirty="0">
                  <a:solidFill>
                    <a:srgbClr val="C00000"/>
                  </a:solidFill>
                  <a:latin typeface="Cambria" panose="02040503050406030204" pitchFamily="18" charset="0"/>
                  <a:ea typeface="Cambria" panose="02040503050406030204" pitchFamily="18" charset="0"/>
                </a:rPr>
                <a:t>1 </a:t>
              </a:r>
              <a:r>
                <a:rPr lang="en-US" sz="2800" b="1" dirty="0" err="1">
                  <a:solidFill>
                    <a:srgbClr val="C00000"/>
                  </a:solidFill>
                  <a:latin typeface="Cambria" panose="02040503050406030204" pitchFamily="18" charset="0"/>
                  <a:ea typeface="Cambria" panose="02040503050406030204" pitchFamily="18" charset="0"/>
                </a:rPr>
                <a:t>tạ</a:t>
              </a:r>
              <a:r>
                <a:rPr lang="en-US" sz="2800" b="1" dirty="0">
                  <a:solidFill>
                    <a:srgbClr val="C00000"/>
                  </a:solidFill>
                  <a:latin typeface="Cambria" panose="02040503050406030204" pitchFamily="18" charset="0"/>
                  <a:ea typeface="Cambria" panose="02040503050406030204" pitchFamily="18" charset="0"/>
                </a:rPr>
                <a:t> = 10 </a:t>
              </a:r>
              <a:r>
                <a:rPr lang="en-US" sz="2800" b="1" dirty="0" err="1">
                  <a:solidFill>
                    <a:srgbClr val="C00000"/>
                  </a:solidFill>
                  <a:latin typeface="Cambria" panose="02040503050406030204" pitchFamily="18" charset="0"/>
                  <a:ea typeface="Cambria" panose="02040503050406030204" pitchFamily="18" charset="0"/>
                </a:rPr>
                <a:t>yến</a:t>
              </a:r>
              <a:endParaRPr lang="en-US" sz="28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954107"/>
            </a:xfrm>
            <a:prstGeom prst="rect">
              <a:avLst/>
            </a:prstGeom>
            <a:noFill/>
          </p:spPr>
          <p:txBody>
            <a:bodyPr wrap="square" rtlCol="0">
              <a:spAutoFit/>
            </a:bodyPr>
            <a:lstStyle/>
            <a:p>
              <a:pPr algn="just"/>
              <a:r>
                <a:rPr lang="en-US" sz="2800" b="1" dirty="0">
                  <a:solidFill>
                    <a:srgbClr val="C00000"/>
                  </a:solidFill>
                  <a:latin typeface="Cambria" panose="02040503050406030204" pitchFamily="18" charset="0"/>
                  <a:ea typeface="Cambria" panose="02040503050406030204" pitchFamily="18" charset="0"/>
                </a:rPr>
                <a:t>1 </a:t>
              </a:r>
              <a:r>
                <a:rPr lang="en-US" sz="2800" b="1" dirty="0" err="1">
                  <a:solidFill>
                    <a:srgbClr val="C00000"/>
                  </a:solidFill>
                  <a:latin typeface="Cambria" panose="02040503050406030204" pitchFamily="18" charset="0"/>
                  <a:ea typeface="Cambria" panose="02040503050406030204" pitchFamily="18" charset="0"/>
                </a:rPr>
                <a:t>tạ</a:t>
              </a:r>
              <a:r>
                <a:rPr lang="en-US" sz="2800" b="1" dirty="0">
                  <a:solidFill>
                    <a:srgbClr val="C00000"/>
                  </a:solidFill>
                  <a:latin typeface="Cambria" panose="02040503050406030204" pitchFamily="18" charset="0"/>
                  <a:ea typeface="Cambria" panose="02040503050406030204" pitchFamily="18" charset="0"/>
                </a:rPr>
                <a:t> = 100 kg</a:t>
              </a:r>
            </a:p>
            <a:p>
              <a:pPr algn="just"/>
              <a:r>
                <a:rPr lang="en-US" sz="2800" b="1" dirty="0">
                  <a:solidFill>
                    <a:srgbClr val="C00000"/>
                  </a:solidFill>
                  <a:latin typeface="Cambria" panose="02040503050406030204" pitchFamily="18" charset="0"/>
                  <a:ea typeface="Cambria" panose="02040503050406030204" pitchFamily="18" charset="0"/>
                </a:rPr>
                <a:t>1 </a:t>
              </a:r>
              <a:r>
                <a:rPr lang="en-US" sz="2800" b="1" dirty="0" err="1">
                  <a:solidFill>
                    <a:srgbClr val="C00000"/>
                  </a:solidFill>
                  <a:latin typeface="Cambria" panose="02040503050406030204" pitchFamily="18" charset="0"/>
                  <a:ea typeface="Cambria" panose="02040503050406030204" pitchFamily="18" charset="0"/>
                </a:rPr>
                <a:t>tấn</a:t>
              </a:r>
              <a:r>
                <a:rPr lang="en-US" sz="2800" b="1" dirty="0">
                  <a:solidFill>
                    <a:srgbClr val="C00000"/>
                  </a:solidFill>
                  <a:latin typeface="Cambria" panose="02040503050406030204" pitchFamily="18" charset="0"/>
                  <a:ea typeface="Cambria" panose="02040503050406030204" pitchFamily="18" charset="0"/>
                </a:rPr>
                <a:t> = 10 </a:t>
              </a:r>
              <a:r>
                <a:rPr lang="en-US" sz="2800" b="1" dirty="0" err="1">
                  <a:solidFill>
                    <a:srgbClr val="C00000"/>
                  </a:solidFill>
                  <a:latin typeface="Cambria" panose="02040503050406030204" pitchFamily="18" charset="0"/>
                  <a:ea typeface="Cambria" panose="02040503050406030204" pitchFamily="18" charset="0"/>
                </a:rPr>
                <a:t>tạ</a:t>
              </a:r>
              <a:endParaRPr lang="en-US" sz="28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523220"/>
            </a:xfrm>
            <a:prstGeom prst="rect">
              <a:avLst/>
            </a:prstGeom>
            <a:noFill/>
          </p:spPr>
          <p:txBody>
            <a:bodyPr wrap="square" rtlCol="0">
              <a:spAutoFit/>
            </a:bodyPr>
            <a:lstStyle/>
            <a:p>
              <a:pPr algn="just"/>
              <a:r>
                <a:rPr lang="en-US" sz="2800" b="1" dirty="0">
                  <a:solidFill>
                    <a:srgbClr val="C00000"/>
                  </a:solidFill>
                  <a:latin typeface="Cambria" panose="02040503050406030204" pitchFamily="18" charset="0"/>
                  <a:ea typeface="Cambria" panose="02040503050406030204" pitchFamily="18" charset="0"/>
                </a:rPr>
                <a:t>1 </a:t>
              </a:r>
              <a:r>
                <a:rPr lang="en-US" sz="2800" b="1" dirty="0" err="1">
                  <a:solidFill>
                    <a:srgbClr val="C00000"/>
                  </a:solidFill>
                  <a:latin typeface="Cambria" panose="02040503050406030204" pitchFamily="18" charset="0"/>
                  <a:ea typeface="Cambria" panose="02040503050406030204" pitchFamily="18" charset="0"/>
                </a:rPr>
                <a:t>tấn</a:t>
              </a:r>
              <a:r>
                <a:rPr lang="en-US" sz="2800" b="1" dirty="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Cambria" panose="02040503050406030204" pitchFamily="18" charset="0"/>
                <a:ea typeface="Cambria" panose="02040503050406030204" pitchFamily="18" charset="0"/>
              </a:rPr>
              <a:t>50 kg</a:t>
            </a: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Cambria" panose="02040503050406030204" pitchFamily="18" charset="0"/>
                <a:ea typeface="Cambria" panose="02040503050406030204" pitchFamily="18" charset="0"/>
              </a:rPr>
              <a:t>50 kg</a:t>
            </a: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Cambria" panose="02040503050406030204" pitchFamily="18" charset="0"/>
                <a:ea typeface="Cambria" panose="02040503050406030204" pitchFamily="18" charset="0"/>
              </a:rPr>
              <a:t>50 kg = </a:t>
            </a:r>
            <a:r>
              <a:rPr lang="en-US" sz="2800" b="1">
                <a:solidFill>
                  <a:srgbClr val="002060"/>
                </a:solidFill>
                <a:latin typeface="Cambria" panose="02040503050406030204" pitchFamily="18" charset="0"/>
                <a:ea typeface="Cambria" panose="02040503050406030204" pitchFamily="18" charset="0"/>
              </a:rPr>
              <a:t>5 yến</a:t>
            </a: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Cambria" panose="02040503050406030204" pitchFamily="18" charset="0"/>
                <a:ea typeface="Cambria" panose="02040503050406030204" pitchFamily="18" charset="0"/>
              </a:rPr>
              <a:t>Con heo nặng </a:t>
            </a:r>
            <a:r>
              <a:rPr lang="en-US" sz="2800" b="1">
                <a:solidFill>
                  <a:schemeClr val="accent6">
                    <a:lumMod val="75000"/>
                  </a:schemeClr>
                </a:solidFill>
                <a:latin typeface="Cambria" panose="02040503050406030204" pitchFamily="18" charset="0"/>
                <a:ea typeface="Cambria" panose="02040503050406030204" pitchFamily="18" charset="0"/>
              </a:rPr>
              <a:t>100 kg </a:t>
            </a:r>
            <a:r>
              <a:rPr lang="en-US" sz="2800" b="1">
                <a:solidFill>
                  <a:srgbClr val="0070C0"/>
                </a:solidFill>
                <a:latin typeface="Cambria" panose="02040503050406030204" pitchFamily="18" charset="0"/>
                <a:ea typeface="Cambria" panose="02040503050406030204" pitchFamily="18" charset="0"/>
              </a:rPr>
              <a:t>= </a:t>
            </a:r>
            <a:r>
              <a:rPr lang="en-US" sz="2800" b="1">
                <a:solidFill>
                  <a:srgbClr val="002060"/>
                </a:solidFill>
                <a:latin typeface="Cambria" panose="02040503050406030204" pitchFamily="18" charset="0"/>
                <a:ea typeface="Cambria" panose="02040503050406030204" pitchFamily="18" charset="0"/>
              </a:rPr>
              <a:t>10 yến = </a:t>
            </a:r>
            <a:r>
              <a:rPr lang="en-US" sz="2800" b="1">
                <a:solidFill>
                  <a:srgbClr val="C00000"/>
                </a:solidFill>
                <a:latin typeface="Cambria" panose="02040503050406030204" pitchFamily="18" charset="0"/>
                <a:ea typeface="Cambria" panose="02040503050406030204" pitchFamily="18" charset="0"/>
              </a:rPr>
              <a:t>1 tạ</a:t>
            </a:r>
          </a:p>
        </p:txBody>
      </p:sp>
    </p:spTree>
    <p:extLst>
      <p:ext uri="{BB962C8B-B14F-4D97-AF65-F5344CB8AC3E}">
        <p14:creationId xmlns:p14="http://schemas.microsoft.com/office/powerpoint/2010/main" val="1029159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a:latin typeface="Cambria" panose="02040503050406030204" pitchFamily="18" charset="0"/>
                <a:ea typeface="Cambria" panose="02040503050406030204" pitchFamily="18" charset="0"/>
              </a:rPr>
              <a:t>Chọn số cân nặng thích hợp với mỗi con vật.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Số ?</a:t>
            </a: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Số ?</a:t>
            </a:r>
          </a:p>
        </p:txBody>
      </p:sp>
      <p:grpSp>
        <p:nvGrpSpPr>
          <p:cNvPr id="9" name="Group 8"/>
          <p:cNvGrpSpPr/>
          <p:nvPr/>
        </p:nvGrpSpPr>
        <p:grpSpPr>
          <a:xfrm>
            <a:off x="627403" y="1325169"/>
            <a:ext cx="4480174" cy="587828"/>
            <a:chOff x="627403" y="1325169"/>
            <a:chExt cx="4480174" cy="587828"/>
          </a:xfrm>
        </p:grpSpPr>
        <p:sp>
          <p:nvSpPr>
            <p:cNvPr id="7" name="TextBox 6"/>
            <p:cNvSpPr txBox="1"/>
            <p:nvPr/>
          </p:nvSpPr>
          <p:spPr>
            <a:xfrm>
              <a:off x="627403" y="1346598"/>
              <a:ext cx="4480174"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a) 2 yến =            kg</a:t>
              </a:r>
            </a:p>
          </p:txBody>
        </p:sp>
        <p:sp>
          <p:nvSpPr>
            <p:cNvPr id="8" name="Rounded Rectangle 7"/>
            <p:cNvSpPr/>
            <p:nvPr/>
          </p:nvSpPr>
          <p:spPr>
            <a:xfrm>
              <a:off x="2429420" y="1325169"/>
              <a:ext cx="723344"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grpSp>
        <p:nvGrpSpPr>
          <p:cNvPr id="10" name="Group 9"/>
          <p:cNvGrpSpPr/>
          <p:nvPr/>
        </p:nvGrpSpPr>
        <p:grpSpPr>
          <a:xfrm>
            <a:off x="6187826" y="1286218"/>
            <a:ext cx="4836806" cy="587828"/>
            <a:chOff x="627403" y="1312834"/>
            <a:chExt cx="4836806" cy="587828"/>
          </a:xfrm>
        </p:grpSpPr>
        <p:sp>
          <p:nvSpPr>
            <p:cNvPr id="11" name="TextBox 10"/>
            <p:cNvSpPr txBox="1"/>
            <p:nvPr/>
          </p:nvSpPr>
          <p:spPr>
            <a:xfrm>
              <a:off x="627403" y="1346598"/>
              <a:ext cx="4836806"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20 kg =           yến</a:t>
              </a:r>
            </a:p>
          </p:txBody>
        </p:sp>
        <p:sp>
          <p:nvSpPr>
            <p:cNvPr id="12" name="Rounded Rectangle 11"/>
            <p:cNvSpPr/>
            <p:nvPr/>
          </p:nvSpPr>
          <p:spPr>
            <a:xfrm>
              <a:off x="2365086" y="1312834"/>
              <a:ext cx="68072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grpSp>
        <p:nvGrpSpPr>
          <p:cNvPr id="14" name="Group 13"/>
          <p:cNvGrpSpPr/>
          <p:nvPr/>
        </p:nvGrpSpPr>
        <p:grpSpPr>
          <a:xfrm>
            <a:off x="727937" y="2342345"/>
            <a:ext cx="4849655" cy="587828"/>
            <a:chOff x="727937" y="1313315"/>
            <a:chExt cx="4849655" cy="587828"/>
          </a:xfrm>
        </p:grpSpPr>
        <p:sp>
          <p:nvSpPr>
            <p:cNvPr id="15" name="TextBox 14"/>
            <p:cNvSpPr txBox="1"/>
            <p:nvPr/>
          </p:nvSpPr>
          <p:spPr>
            <a:xfrm>
              <a:off x="727937" y="1345619"/>
              <a:ext cx="4849655"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b)   3 tạ =                kg</a:t>
              </a:r>
            </a:p>
          </p:txBody>
        </p:sp>
        <p:sp>
          <p:nvSpPr>
            <p:cNvPr id="16" name="Rounded Rectangle 15"/>
            <p:cNvSpPr/>
            <p:nvPr/>
          </p:nvSpPr>
          <p:spPr>
            <a:xfrm>
              <a:off x="2341417" y="1313315"/>
              <a:ext cx="739618"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grpSp>
        <p:nvGrpSpPr>
          <p:cNvPr id="17" name="Group 16"/>
          <p:cNvGrpSpPr/>
          <p:nvPr/>
        </p:nvGrpSpPr>
        <p:grpSpPr>
          <a:xfrm>
            <a:off x="6187826" y="2342345"/>
            <a:ext cx="4480174" cy="587828"/>
            <a:chOff x="627403" y="1339931"/>
            <a:chExt cx="4480174" cy="587828"/>
          </a:xfrm>
        </p:grpSpPr>
        <p:sp>
          <p:nvSpPr>
            <p:cNvPr id="18" name="TextBox 17"/>
            <p:cNvSpPr txBox="1"/>
            <p:nvPr/>
          </p:nvSpPr>
          <p:spPr>
            <a:xfrm>
              <a:off x="627403" y="1346598"/>
              <a:ext cx="4480174"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300 kg =           tạ</a:t>
              </a:r>
            </a:p>
          </p:txBody>
        </p:sp>
        <p:sp>
          <p:nvSpPr>
            <p:cNvPr id="19" name="Rounded Rectangle 18"/>
            <p:cNvSpPr/>
            <p:nvPr/>
          </p:nvSpPr>
          <p:spPr>
            <a:xfrm>
              <a:off x="2340089" y="1339931"/>
              <a:ext cx="622663"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grpSp>
        <p:nvGrpSpPr>
          <p:cNvPr id="21" name="Group 20"/>
          <p:cNvGrpSpPr/>
          <p:nvPr/>
        </p:nvGrpSpPr>
        <p:grpSpPr>
          <a:xfrm>
            <a:off x="627403" y="3083177"/>
            <a:ext cx="4950191" cy="587828"/>
            <a:chOff x="627402" y="1337937"/>
            <a:chExt cx="4950191" cy="587828"/>
          </a:xfrm>
        </p:grpSpPr>
        <p:sp>
          <p:nvSpPr>
            <p:cNvPr id="22" name="TextBox 21"/>
            <p:cNvSpPr txBox="1"/>
            <p:nvPr/>
          </p:nvSpPr>
          <p:spPr>
            <a:xfrm>
              <a:off x="627402" y="1346598"/>
              <a:ext cx="4950191"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4 tạ  =             yến</a:t>
              </a:r>
            </a:p>
          </p:txBody>
        </p:sp>
        <p:sp>
          <p:nvSpPr>
            <p:cNvPr id="23" name="Rounded Rectangle 22"/>
            <p:cNvSpPr/>
            <p:nvPr/>
          </p:nvSpPr>
          <p:spPr>
            <a:xfrm>
              <a:off x="2304492" y="1337937"/>
              <a:ext cx="77654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grpSp>
        <p:nvGrpSpPr>
          <p:cNvPr id="24" name="Group 23"/>
          <p:cNvGrpSpPr/>
          <p:nvPr/>
        </p:nvGrpSpPr>
        <p:grpSpPr>
          <a:xfrm>
            <a:off x="6213952" y="3083177"/>
            <a:ext cx="4480174" cy="587828"/>
            <a:chOff x="627403" y="1338916"/>
            <a:chExt cx="4480174" cy="587828"/>
          </a:xfrm>
        </p:grpSpPr>
        <p:sp>
          <p:nvSpPr>
            <p:cNvPr id="25" name="TextBox 24"/>
            <p:cNvSpPr txBox="1"/>
            <p:nvPr/>
          </p:nvSpPr>
          <p:spPr>
            <a:xfrm>
              <a:off x="627403" y="1346598"/>
              <a:ext cx="4480174"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40 yến =           tạ</a:t>
              </a:r>
            </a:p>
          </p:txBody>
        </p:sp>
        <p:sp>
          <p:nvSpPr>
            <p:cNvPr id="26" name="Rounded Rectangle 25"/>
            <p:cNvSpPr/>
            <p:nvPr/>
          </p:nvSpPr>
          <p:spPr>
            <a:xfrm>
              <a:off x="2319768" y="1338916"/>
              <a:ext cx="611051"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grpSp>
        <p:nvGrpSpPr>
          <p:cNvPr id="28" name="Group 27"/>
          <p:cNvGrpSpPr/>
          <p:nvPr/>
        </p:nvGrpSpPr>
        <p:grpSpPr>
          <a:xfrm>
            <a:off x="623048" y="4305197"/>
            <a:ext cx="5534578" cy="587828"/>
            <a:chOff x="627402" y="1322935"/>
            <a:chExt cx="5534578" cy="587828"/>
          </a:xfrm>
        </p:grpSpPr>
        <p:sp>
          <p:nvSpPr>
            <p:cNvPr id="29" name="TextBox 28"/>
            <p:cNvSpPr txBox="1"/>
            <p:nvPr/>
          </p:nvSpPr>
          <p:spPr>
            <a:xfrm>
              <a:off x="627402" y="1346598"/>
              <a:ext cx="5534578"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c) 2 tấn  =                 kg</a:t>
              </a:r>
            </a:p>
          </p:txBody>
        </p:sp>
        <p:sp>
          <p:nvSpPr>
            <p:cNvPr id="30" name="Rounded Rectangle 29"/>
            <p:cNvSpPr/>
            <p:nvPr/>
          </p:nvSpPr>
          <p:spPr>
            <a:xfrm>
              <a:off x="2453508" y="1322935"/>
              <a:ext cx="6842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grpSp>
        <p:nvGrpSpPr>
          <p:cNvPr id="31" name="Group 30"/>
          <p:cNvGrpSpPr/>
          <p:nvPr/>
        </p:nvGrpSpPr>
        <p:grpSpPr>
          <a:xfrm>
            <a:off x="5996098" y="4276405"/>
            <a:ext cx="4972208" cy="587828"/>
            <a:chOff x="440029" y="1320759"/>
            <a:chExt cx="4972208" cy="587828"/>
          </a:xfrm>
        </p:grpSpPr>
        <p:sp>
          <p:nvSpPr>
            <p:cNvPr id="32" name="TextBox 31"/>
            <p:cNvSpPr txBox="1"/>
            <p:nvPr/>
          </p:nvSpPr>
          <p:spPr>
            <a:xfrm>
              <a:off x="440029" y="1346598"/>
              <a:ext cx="4972208"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2 000 kg =           tấn</a:t>
              </a:r>
            </a:p>
          </p:txBody>
        </p:sp>
        <p:sp>
          <p:nvSpPr>
            <p:cNvPr id="33" name="Rounded Rectangle 32"/>
            <p:cNvSpPr/>
            <p:nvPr/>
          </p:nvSpPr>
          <p:spPr>
            <a:xfrm>
              <a:off x="2277028" y="1320759"/>
              <a:ext cx="684271"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grpSp>
        <p:nvGrpSpPr>
          <p:cNvPr id="34" name="Group 33"/>
          <p:cNvGrpSpPr/>
          <p:nvPr/>
        </p:nvGrpSpPr>
        <p:grpSpPr>
          <a:xfrm>
            <a:off x="627403" y="5019698"/>
            <a:ext cx="5312369" cy="587828"/>
            <a:chOff x="627402" y="1320247"/>
            <a:chExt cx="5312369" cy="587828"/>
          </a:xfrm>
        </p:grpSpPr>
        <p:sp>
          <p:nvSpPr>
            <p:cNvPr id="35" name="TextBox 34"/>
            <p:cNvSpPr txBox="1"/>
            <p:nvPr/>
          </p:nvSpPr>
          <p:spPr>
            <a:xfrm>
              <a:off x="627402" y="1346598"/>
              <a:ext cx="5312369"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3 tấn  =            tạ</a:t>
              </a:r>
            </a:p>
          </p:txBody>
        </p:sp>
        <p:sp>
          <p:nvSpPr>
            <p:cNvPr id="36" name="Rounded Rectangle 35"/>
            <p:cNvSpPr/>
            <p:nvPr/>
          </p:nvSpPr>
          <p:spPr>
            <a:xfrm>
              <a:off x="2365711" y="1320247"/>
              <a:ext cx="73971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grpSp>
        <p:nvGrpSpPr>
          <p:cNvPr id="37" name="Group 36"/>
          <p:cNvGrpSpPr/>
          <p:nvPr/>
        </p:nvGrpSpPr>
        <p:grpSpPr>
          <a:xfrm>
            <a:off x="6213952" y="5037360"/>
            <a:ext cx="4810680" cy="587828"/>
            <a:chOff x="627403" y="1338888"/>
            <a:chExt cx="4810680" cy="587828"/>
          </a:xfrm>
        </p:grpSpPr>
        <p:sp>
          <p:nvSpPr>
            <p:cNvPr id="38" name="TextBox 37"/>
            <p:cNvSpPr txBox="1"/>
            <p:nvPr/>
          </p:nvSpPr>
          <p:spPr>
            <a:xfrm>
              <a:off x="627403" y="1346598"/>
              <a:ext cx="4810680"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30 tạ =            tấn</a:t>
              </a:r>
            </a:p>
          </p:txBody>
        </p:sp>
        <p:sp>
          <p:nvSpPr>
            <p:cNvPr id="39" name="Rounded Rectangle 38"/>
            <p:cNvSpPr/>
            <p:nvPr/>
          </p:nvSpPr>
          <p:spPr>
            <a:xfrm>
              <a:off x="2268914" y="1338888"/>
              <a:ext cx="739711"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sp>
        <p:nvSpPr>
          <p:cNvPr id="40" name="Rounded Rectangle 39"/>
          <p:cNvSpPr/>
          <p:nvPr/>
        </p:nvSpPr>
        <p:spPr>
          <a:xfrm>
            <a:off x="2341417" y="13425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rPr>
              <a:t>20</a:t>
            </a:r>
          </a:p>
        </p:txBody>
      </p:sp>
      <p:sp>
        <p:nvSpPr>
          <p:cNvPr id="41" name="Rounded Rectangle 40"/>
          <p:cNvSpPr/>
          <p:nvPr/>
        </p:nvSpPr>
        <p:spPr>
          <a:xfrm>
            <a:off x="7925509" y="1297870"/>
            <a:ext cx="68072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rPr>
              <a:t>2</a:t>
            </a:r>
          </a:p>
        </p:txBody>
      </p:sp>
      <p:sp>
        <p:nvSpPr>
          <p:cNvPr id="42" name="Rounded Rectangle 41"/>
          <p:cNvSpPr/>
          <p:nvPr/>
        </p:nvSpPr>
        <p:spPr>
          <a:xfrm>
            <a:off x="2358062" y="2324959"/>
            <a:ext cx="1050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rPr>
              <a:t>300</a:t>
            </a:r>
          </a:p>
        </p:txBody>
      </p:sp>
      <p:sp>
        <p:nvSpPr>
          <p:cNvPr id="43" name="Rounded Rectangle 42"/>
          <p:cNvSpPr/>
          <p:nvPr/>
        </p:nvSpPr>
        <p:spPr>
          <a:xfrm>
            <a:off x="7886846" y="2349012"/>
            <a:ext cx="732446"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rPr>
              <a:t>3</a:t>
            </a:r>
          </a:p>
        </p:txBody>
      </p:sp>
      <p:sp>
        <p:nvSpPr>
          <p:cNvPr id="44" name="Rounded Rectangle 43"/>
          <p:cNvSpPr/>
          <p:nvPr/>
        </p:nvSpPr>
        <p:spPr>
          <a:xfrm>
            <a:off x="2304493" y="309021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rPr>
              <a:t>40</a:t>
            </a:r>
          </a:p>
        </p:txBody>
      </p:sp>
      <p:sp>
        <p:nvSpPr>
          <p:cNvPr id="45" name="Rounded Rectangle 44"/>
          <p:cNvSpPr/>
          <p:nvPr/>
        </p:nvSpPr>
        <p:spPr>
          <a:xfrm>
            <a:off x="7919794" y="3064018"/>
            <a:ext cx="611051"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rPr>
              <a:t>4</a:t>
            </a:r>
          </a:p>
        </p:txBody>
      </p:sp>
      <p:sp>
        <p:nvSpPr>
          <p:cNvPr id="46" name="Rounded Rectangle 45"/>
          <p:cNvSpPr/>
          <p:nvPr/>
        </p:nvSpPr>
        <p:spPr>
          <a:xfrm>
            <a:off x="2341418" y="4298157"/>
            <a:ext cx="1209651"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2 000</a:t>
            </a:r>
          </a:p>
        </p:txBody>
      </p:sp>
      <p:sp>
        <p:nvSpPr>
          <p:cNvPr id="47" name="Rounded Rectangle 46"/>
          <p:cNvSpPr/>
          <p:nvPr/>
        </p:nvSpPr>
        <p:spPr>
          <a:xfrm>
            <a:off x="7833098" y="4285376"/>
            <a:ext cx="6842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rPr>
              <a:t>2</a:t>
            </a:r>
          </a:p>
        </p:txBody>
      </p:sp>
      <p:sp>
        <p:nvSpPr>
          <p:cNvPr id="48" name="Rounded Rectangle 47"/>
          <p:cNvSpPr/>
          <p:nvPr/>
        </p:nvSpPr>
        <p:spPr>
          <a:xfrm>
            <a:off x="2365712" y="5029554"/>
            <a:ext cx="739711"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rPr>
              <a:t>30</a:t>
            </a:r>
          </a:p>
        </p:txBody>
      </p:sp>
      <p:sp>
        <p:nvSpPr>
          <p:cNvPr id="49" name="Rounded Rectangle 48"/>
          <p:cNvSpPr/>
          <p:nvPr/>
        </p:nvSpPr>
        <p:spPr>
          <a:xfrm>
            <a:off x="7866517" y="5043679"/>
            <a:ext cx="7397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rPr>
              <a:t>3</a:t>
            </a:r>
          </a:p>
        </p:txBody>
      </p:sp>
    </p:spTree>
    <p:extLst>
      <p:ext uri="{BB962C8B-B14F-4D97-AF65-F5344CB8AC3E}">
        <p14:creationId xmlns:p14="http://schemas.microsoft.com/office/powerpoint/2010/main" val="379035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523220"/>
          </a:xfrm>
          <a:prstGeom prst="rect">
            <a:avLst/>
          </a:prstGeom>
          <a:noFill/>
        </p:spPr>
        <p:txBody>
          <a:bodyPr wrap="square" rtlCol="0">
            <a:spAutoFit/>
          </a:bodyPr>
          <a:lstStyle/>
          <a:p>
            <a:r>
              <a:rPr lang="en-US" sz="28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 name="TextBox 4"/>
            <p:cNvSpPr txBox="1"/>
            <p:nvPr/>
          </p:nvSpPr>
          <p:spPr>
            <a:xfrm>
              <a:off x="952500" y="1445559"/>
              <a:ext cx="4400550"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TextBox 8"/>
            <p:cNvSpPr txBox="1"/>
            <p:nvPr/>
          </p:nvSpPr>
          <p:spPr>
            <a:xfrm>
              <a:off x="952500" y="1445559"/>
              <a:ext cx="4400550"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TextBox 11"/>
            <p:cNvSpPr txBox="1"/>
            <p:nvPr/>
          </p:nvSpPr>
          <p:spPr>
            <a:xfrm>
              <a:off x="952500" y="1445559"/>
              <a:ext cx="4400550"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TextBox 14"/>
            <p:cNvSpPr txBox="1"/>
            <p:nvPr/>
          </p:nvSpPr>
          <p:spPr>
            <a:xfrm>
              <a:off x="952500" y="1445559"/>
              <a:ext cx="4400550"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d) 138 tấn : 3</a:t>
              </a:r>
            </a:p>
          </p:txBody>
        </p:sp>
      </p:grpSp>
    </p:spTree>
    <p:extLst>
      <p:ext uri="{BB962C8B-B14F-4D97-AF65-F5344CB8AC3E}">
        <p14:creationId xmlns:p14="http://schemas.microsoft.com/office/powerpoint/2010/main" val="1022686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523220"/>
          </a:xfrm>
          <a:prstGeom prst="rect">
            <a:avLst/>
          </a:prstGeom>
          <a:noFill/>
        </p:spPr>
        <p:txBody>
          <a:bodyPr wrap="square" rtlCol="0">
            <a:spAutoFit/>
          </a:bodyPr>
          <a:lstStyle/>
          <a:p>
            <a:r>
              <a:rPr lang="en-US" sz="28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 name="TextBox 4"/>
            <p:cNvSpPr txBox="1"/>
            <p:nvPr/>
          </p:nvSpPr>
          <p:spPr>
            <a:xfrm>
              <a:off x="952500" y="1445559"/>
              <a:ext cx="4400550"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TextBox 8"/>
            <p:cNvSpPr txBox="1"/>
            <p:nvPr/>
          </p:nvSpPr>
          <p:spPr>
            <a:xfrm>
              <a:off x="952500" y="1445559"/>
              <a:ext cx="4400550"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TextBox 11"/>
            <p:cNvSpPr txBox="1"/>
            <p:nvPr/>
          </p:nvSpPr>
          <p:spPr>
            <a:xfrm>
              <a:off x="952500" y="1445559"/>
              <a:ext cx="4400550"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TextBox 14"/>
            <p:cNvSpPr txBox="1"/>
            <p:nvPr/>
          </p:nvSpPr>
          <p:spPr>
            <a:xfrm>
              <a:off x="952500" y="1445559"/>
              <a:ext cx="4400550"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d) 138 tấn : 3</a:t>
              </a:r>
            </a:p>
          </p:txBody>
        </p:sp>
      </p:grpSp>
      <p:sp>
        <p:nvSpPr>
          <p:cNvPr id="16" name="TextBox 15"/>
          <p:cNvSpPr txBox="1"/>
          <p:nvPr/>
        </p:nvSpPr>
        <p:spPr>
          <a:xfrm>
            <a:off x="4657277" y="1716370"/>
            <a:ext cx="3092626"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a:t>
            </a:r>
            <a:r>
              <a:rPr lang="en-US" sz="2800" b="1">
                <a:solidFill>
                  <a:srgbClr val="FF0000"/>
                </a:solidFill>
                <a:latin typeface="Cambria" panose="02040503050406030204" pitchFamily="18" charset="0"/>
                <a:ea typeface="Cambria" panose="02040503050406030204" pitchFamily="18" charset="0"/>
              </a:rPr>
              <a:t>27 tấn </a:t>
            </a:r>
          </a:p>
        </p:txBody>
      </p:sp>
      <p:sp>
        <p:nvSpPr>
          <p:cNvPr id="17" name="TextBox 16"/>
          <p:cNvSpPr txBox="1"/>
          <p:nvPr/>
        </p:nvSpPr>
        <p:spPr>
          <a:xfrm>
            <a:off x="4183899" y="2823106"/>
            <a:ext cx="3092626"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a:t>
            </a:r>
            <a:r>
              <a:rPr lang="en-US" sz="2800" b="1">
                <a:solidFill>
                  <a:srgbClr val="FF0000"/>
                </a:solidFill>
                <a:latin typeface="Cambria" panose="02040503050406030204" pitchFamily="18" charset="0"/>
                <a:ea typeface="Cambria" panose="02040503050406030204" pitchFamily="18" charset="0"/>
              </a:rPr>
              <a:t>53 tạ </a:t>
            </a:r>
          </a:p>
        </p:txBody>
      </p:sp>
      <p:sp>
        <p:nvSpPr>
          <p:cNvPr id="19" name="TextBox 18"/>
          <p:cNvSpPr txBox="1"/>
          <p:nvPr/>
        </p:nvSpPr>
        <p:spPr>
          <a:xfrm>
            <a:off x="3720288" y="3971996"/>
            <a:ext cx="3092626"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a:t>
            </a:r>
            <a:r>
              <a:rPr lang="en-US" sz="2800" b="1">
                <a:solidFill>
                  <a:srgbClr val="FF0000"/>
                </a:solidFill>
                <a:latin typeface="Cambria" panose="02040503050406030204" pitchFamily="18" charset="0"/>
                <a:ea typeface="Cambria" panose="02040503050406030204" pitchFamily="18" charset="0"/>
              </a:rPr>
              <a:t>96 yến</a:t>
            </a:r>
          </a:p>
        </p:txBody>
      </p:sp>
      <p:sp>
        <p:nvSpPr>
          <p:cNvPr id="20" name="TextBox 19"/>
          <p:cNvSpPr txBox="1"/>
          <p:nvPr/>
        </p:nvSpPr>
        <p:spPr>
          <a:xfrm>
            <a:off x="3888705" y="5154912"/>
            <a:ext cx="3092626"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a:t>
            </a:r>
            <a:r>
              <a:rPr lang="en-US" sz="2800" b="1">
                <a:solidFill>
                  <a:srgbClr val="FF0000"/>
                </a:solidFill>
                <a:latin typeface="Cambria" panose="02040503050406030204" pitchFamily="18" charset="0"/>
                <a:ea typeface="Cambria" panose="02040503050406030204" pitchFamily="18" charset="0"/>
              </a:rPr>
              <a:t>46 tấn</a:t>
            </a:r>
          </a:p>
        </p:txBody>
      </p:sp>
    </p:spTree>
    <p:extLst>
      <p:ext uri="{BB962C8B-B14F-4D97-AF65-F5344CB8AC3E}">
        <p14:creationId xmlns:p14="http://schemas.microsoft.com/office/powerpoint/2010/main" val="4004196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523220"/>
          </a:xfrm>
          <a:prstGeom prst="rect">
            <a:avLst/>
          </a:prstGeom>
          <a:noFill/>
        </p:spPr>
        <p:txBody>
          <a:bodyPr wrap="square" rtlCol="0">
            <a:spAutoFit/>
          </a:bodyPr>
          <a:lstStyle/>
          <a:p>
            <a:r>
              <a:rPr lang="en-US" sz="2800" b="1" i="1">
                <a:solidFill>
                  <a:srgbClr val="002060"/>
                </a:solidFill>
                <a:latin typeface="Cambria" panose="02040503050406030204" pitchFamily="18" charset="0"/>
                <a:ea typeface="Cambria" panose="02040503050406030204" pitchFamily="18" charset="0"/>
              </a:rPr>
              <a:t>Chọn câu trả lời đúng. </a:t>
            </a:r>
          </a:p>
        </p:txBody>
      </p:sp>
      <p:sp>
        <p:nvSpPr>
          <p:cNvPr id="4" name="TextBox 3"/>
          <p:cNvSpPr txBox="1"/>
          <p:nvPr/>
        </p:nvSpPr>
        <p:spPr>
          <a:xfrm>
            <a:off x="627403" y="1179868"/>
            <a:ext cx="10883279" cy="1815882"/>
          </a:xfrm>
          <a:prstGeom prst="rect">
            <a:avLst/>
          </a:prstGeom>
          <a:noFill/>
        </p:spPr>
        <p:txBody>
          <a:bodyPr wrap="square" rtlCol="0">
            <a:spAutoFit/>
          </a:bodyPr>
          <a:lstStyle/>
          <a:p>
            <a:pPr algn="just"/>
            <a:r>
              <a:rPr lang="en-US" sz="2800" b="1">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806410" y="3241971"/>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523220"/>
            </a:xfrm>
            <a:prstGeom prst="rect">
              <a:avLst/>
            </a:prstGeom>
            <a:noFill/>
          </p:spPr>
          <p:txBody>
            <a:bodyPr wrap="square" rtlCol="0">
              <a:spAutoFit/>
            </a:bodyPr>
            <a:lstStyle/>
            <a:p>
              <a:pPr algn="ctr"/>
              <a:r>
                <a:rPr lang="en-US" sz="2800" b="1">
                  <a:latin typeface="Cambria" panose="02040503050406030204" pitchFamily="18" charset="0"/>
                </a:rPr>
                <a:t>1 tạ 17 kg</a:t>
              </a:r>
              <a:endParaRPr lang="en-US" sz="28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57064" y="3241971"/>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523220"/>
            </a:xfrm>
            <a:prstGeom prst="rect">
              <a:avLst/>
            </a:prstGeom>
            <a:noFill/>
          </p:spPr>
          <p:txBody>
            <a:bodyPr wrap="square" rtlCol="0">
              <a:spAutoFit/>
            </a:bodyPr>
            <a:lstStyle/>
            <a:p>
              <a:pPr algn="ctr"/>
              <a:r>
                <a:rPr lang="en-US" sz="2800" b="1">
                  <a:latin typeface="Cambria" panose="02040503050406030204" pitchFamily="18" charset="0"/>
                </a:rPr>
                <a:t>1 tạ 3 yến</a:t>
              </a:r>
              <a:endParaRPr lang="en-US" sz="28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32624" y="4733691"/>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523220"/>
            </a:xfrm>
            <a:prstGeom prst="rect">
              <a:avLst/>
            </a:prstGeom>
            <a:noFill/>
          </p:spPr>
          <p:txBody>
            <a:bodyPr wrap="square" rtlCol="0">
              <a:spAutoFit/>
            </a:bodyPr>
            <a:lstStyle/>
            <a:p>
              <a:pPr algn="ctr"/>
              <a:r>
                <a:rPr lang="en-US" sz="2800" b="1">
                  <a:latin typeface="Cambria" panose="02040503050406030204" pitchFamily="18" charset="0"/>
                </a:rPr>
                <a:t>1 tạ 2 kg</a:t>
              </a:r>
              <a:endParaRPr lang="en-US" sz="28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806410" y="4702751"/>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523220"/>
            </a:xfrm>
            <a:prstGeom prst="rect">
              <a:avLst/>
            </a:prstGeom>
            <a:noFill/>
          </p:spPr>
          <p:txBody>
            <a:bodyPr wrap="square" rtlCol="0">
              <a:spAutoFit/>
            </a:bodyPr>
            <a:lstStyle/>
            <a:p>
              <a:pPr algn="ctr"/>
              <a:r>
                <a:rPr lang="en-US" sz="2800" b="1">
                  <a:latin typeface="Cambria" panose="02040503050406030204" pitchFamily="18" charset="0"/>
                </a:rPr>
                <a:t>1 tạ 9 kg</a:t>
              </a:r>
              <a:endParaRPr lang="en-US" sz="28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1841" y="3251448"/>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41743" y="4590458"/>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7401" y="4586925"/>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7448" y="3295169"/>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3096" y="3445982"/>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3959" y="3295169"/>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4105" y="4864252"/>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4807" y="4819462"/>
            <a:ext cx="891076" cy="896464"/>
          </a:xfrm>
          <a:prstGeom prst="rect">
            <a:avLst/>
          </a:prstGeom>
        </p:spPr>
      </p:pic>
    </p:spTree>
    <p:extLst>
      <p:ext uri="{BB962C8B-B14F-4D97-AF65-F5344CB8AC3E}">
        <p14:creationId xmlns:p14="http://schemas.microsoft.com/office/powerpoint/2010/main" val="237096595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84663" y="1606731"/>
            <a:ext cx="9940834" cy="4093428"/>
          </a:xfrm>
          <a:prstGeom prst="rect">
            <a:avLst/>
          </a:prstGeom>
          <a:noFill/>
        </p:spPr>
        <p:txBody>
          <a:bodyPr wrap="square" rtlCol="0">
            <a:spAutoFit/>
          </a:bodyPr>
          <a:lstStyle/>
          <a:p>
            <a:pPr algn="just"/>
            <a:r>
              <a:rPr lang="en-US" sz="2600" b="1">
                <a:solidFill>
                  <a:srgbClr val="006699"/>
                </a:solidFill>
                <a:latin typeface="Cambria" panose="02040503050406030204" pitchFamily="18" charset="0"/>
                <a:ea typeface="Cambria" panose="02040503050406030204" pitchFamily="18" charset="0"/>
              </a:rPr>
              <a:t>* Năng lực đặc thù:</a:t>
            </a:r>
          </a:p>
          <a:p>
            <a:pPr algn="just"/>
            <a:r>
              <a:rPr lang="en-US" sz="2600" b="1">
                <a:solidFill>
                  <a:srgbClr val="008080"/>
                </a:solidFill>
                <a:latin typeface="Cambria" panose="02040503050406030204" pitchFamily="18" charset="0"/>
                <a:ea typeface="Cambria" panose="02040503050406030204" pitchFamily="18" charset="0"/>
              </a:rPr>
              <a:t>- Nhận biết được các đơn vị đo khối lượng: Yến, tạ, tấn và quan hệ giữa các đơn vị đó với ki – lô – gam.</a:t>
            </a:r>
          </a:p>
          <a:p>
            <a:pPr algn="just"/>
            <a:r>
              <a:rPr lang="en-US" sz="2600" b="1">
                <a:solidFill>
                  <a:srgbClr val="008080"/>
                </a:solidFill>
                <a:latin typeface="Cambria" panose="02040503050406030204" pitchFamily="18" charset="0"/>
                <a:ea typeface="Cambria" panose="02040503050406030204" pitchFamily="18" charset="0"/>
              </a:rPr>
              <a:t>- Thực hiện được việc ước lượng các kết quả đo lường trong một số trường hợp đơn giản.</a:t>
            </a:r>
          </a:p>
          <a:p>
            <a:pPr algn="just"/>
            <a:r>
              <a:rPr lang="en-US" sz="2600" b="1">
                <a:solidFill>
                  <a:srgbClr val="008080"/>
                </a:solidFill>
                <a:latin typeface="Cambria" panose="02040503050406030204" pitchFamily="18" charset="0"/>
                <a:ea typeface="Cambria" panose="02040503050406030204" pitchFamily="18" charset="0"/>
              </a:rPr>
              <a:t>- Giải quyết được một số vấn đề thực tế liên quan đến đo khối lượng.  </a:t>
            </a:r>
          </a:p>
          <a:p>
            <a:pPr algn="just"/>
            <a:r>
              <a:rPr lang="en-US" sz="2600" b="1">
                <a:solidFill>
                  <a:srgbClr val="006699"/>
                </a:solidFill>
                <a:latin typeface="Cambria" panose="02040503050406030204" pitchFamily="18" charset="0"/>
                <a:ea typeface="Cambria" panose="02040503050406030204" pitchFamily="18" charset="0"/>
              </a:rPr>
              <a:t>* Năng lực chung: </a:t>
            </a:r>
            <a:r>
              <a:rPr lang="en-US" sz="2600" b="1">
                <a:solidFill>
                  <a:srgbClr val="008080"/>
                </a:solidFill>
                <a:latin typeface="Cambria" panose="02040503050406030204" pitchFamily="18" charset="0"/>
                <a:ea typeface="Cambria" panose="02040503050406030204" pitchFamily="18" charset="0"/>
              </a:rPr>
              <a:t>năng lực tư duy, lập luận toán học, giải quyết vấn đề, giao tiếp hợp tác.</a:t>
            </a:r>
          </a:p>
          <a:p>
            <a:pPr algn="just"/>
            <a:r>
              <a:rPr lang="en-US" sz="2600" b="1">
                <a:solidFill>
                  <a:srgbClr val="006699"/>
                </a:solidFill>
                <a:latin typeface="Cambria" panose="02040503050406030204" pitchFamily="18" charset="0"/>
                <a:ea typeface="Cambria" panose="02040503050406030204" pitchFamily="18" charset="0"/>
              </a:rPr>
              <a:t>* Phẩm chất: </a:t>
            </a:r>
            <a:r>
              <a:rPr lang="en-US" sz="2600" b="1">
                <a:solidFill>
                  <a:srgbClr val="008080"/>
                </a:solidFill>
                <a:latin typeface="Cambria" panose="02040503050406030204" pitchFamily="18" charset="0"/>
                <a:ea typeface="Cambria" panose="02040503050406030204" pitchFamily="18" charset="0"/>
              </a:rPr>
              <a:t>chăm chỉ, trách nhiệm.</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1815882"/>
          </a:xfrm>
          <a:prstGeom prst="rect">
            <a:avLst/>
          </a:prstGeom>
          <a:noFill/>
        </p:spPr>
        <p:txBody>
          <a:bodyPr wrap="square">
            <a:spAutoFit/>
          </a:bodyPr>
          <a:lstStyle/>
          <a:p>
            <a:pPr algn="just"/>
            <a:r>
              <a:rPr lang="en-US" sz="2800" b="1">
                <a:solidFill>
                  <a:srgbClr val="008080"/>
                </a:solidFill>
                <a:latin typeface="Cambria" panose="02040503050406030204" pitchFamily="18" charset="0"/>
                <a:ea typeface="Cambria" panose="02040503050406030204" pitchFamily="18" charset="0"/>
              </a:rPr>
              <a:t>- Ôn tập kiến thức đã học</a:t>
            </a:r>
            <a:r>
              <a:rPr lang="en-US" sz="2800" b="1" i="1">
                <a:solidFill>
                  <a:srgbClr val="008080"/>
                </a:solidFill>
                <a:latin typeface="Cambria" panose="02040503050406030204" pitchFamily="18" charset="0"/>
                <a:ea typeface="Cambria" panose="02040503050406030204" pitchFamily="18" charset="0"/>
              </a:rPr>
              <a:t>.</a:t>
            </a:r>
            <a:endParaRPr lang="en-US" sz="2800" b="1">
              <a:solidFill>
                <a:srgbClr val="008080"/>
              </a:solidFill>
              <a:latin typeface="Cambria" panose="02040503050406030204" pitchFamily="18" charset="0"/>
              <a:ea typeface="Cambria" panose="02040503050406030204" pitchFamily="18" charset="0"/>
            </a:endParaRPr>
          </a:p>
          <a:p>
            <a:pPr algn="just"/>
            <a:r>
              <a:rPr lang="en-US" sz="2800" b="1">
                <a:solidFill>
                  <a:srgbClr val="008080"/>
                </a:solidFill>
                <a:latin typeface="Cambria" panose="02040503050406030204" pitchFamily="18" charset="0"/>
                <a:ea typeface="Cambria" panose="02040503050406030204" pitchFamily="18" charset="0"/>
              </a:rPr>
              <a:t>- Hoàn thành bài tập trong SBT.</a:t>
            </a:r>
          </a:p>
          <a:p>
            <a:pPr algn="just"/>
            <a:r>
              <a:rPr lang="en-US" sz="2800" b="1">
                <a:solidFill>
                  <a:srgbClr val="008080"/>
                </a:solidFill>
                <a:latin typeface="Cambria" panose="02040503050406030204" pitchFamily="18" charset="0"/>
                <a:ea typeface="Cambria" panose="02040503050406030204" pitchFamily="18" charset="0"/>
              </a:rPr>
              <a:t>- Đọc và chuẩn bị trước Bài 17 (tiết 2) – Luyện tập</a:t>
            </a:r>
            <a:endParaRPr lang="vi-VN" sz="28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a:solidFill>
                  <a:srgbClr val="C00000"/>
                </a:solidFill>
                <a:latin typeface="Cambria" panose="02040503050406030204" pitchFamily="18" charset="0"/>
                <a:ea typeface="Cambria" panose="02040503050406030204" pitchFamily="18" charset="0"/>
              </a:rPr>
              <a:t>Câu 1. </a:t>
            </a:r>
            <a:r>
              <a:rPr lang="en-US" sz="3600" b="1">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134 689 </a:t>
            </a:r>
            <a:r>
              <a:rPr lang="fr-FR" sz="4400" b="1">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a:solidFill>
                  <a:srgbClr val="C00000"/>
                </a:solidFill>
                <a:latin typeface="Cambria" panose="02040503050406030204" pitchFamily="18" charset="0"/>
                <a:ea typeface="Cambria" panose="02040503050406030204" pitchFamily="18" charset="0"/>
              </a:rPr>
              <a:t>Câu</a:t>
            </a:r>
            <a:r>
              <a:rPr lang="en-US" sz="4000" b="1" dirty="0">
                <a:solidFill>
                  <a:srgbClr val="C00000"/>
                </a:solidFill>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Từ</a:t>
            </a:r>
            <a:r>
              <a:rPr lang="en-US" sz="4000" b="1" dirty="0">
                <a:latin typeface="Cambria" panose="02040503050406030204" pitchFamily="18" charset="0"/>
                <a:ea typeface="Cambria" panose="02040503050406030204" pitchFamily="18" charset="0"/>
              </a:rPr>
              <a:t> 100 </a:t>
            </a:r>
            <a:r>
              <a:rPr lang="en-US" sz="4000" b="1" dirty="0" err="1">
                <a:latin typeface="Cambria" panose="02040503050406030204" pitchFamily="18" charset="0"/>
                <a:ea typeface="Cambria" panose="02040503050406030204" pitchFamily="18" charset="0"/>
              </a:rPr>
              <a:t>đến</a:t>
            </a:r>
            <a:r>
              <a:rPr lang="en-US" sz="4000" b="1" dirty="0">
                <a:latin typeface="Cambria" panose="02040503050406030204" pitchFamily="18" charset="0"/>
                <a:ea typeface="Cambria" panose="02040503050406030204" pitchFamily="18" charset="0"/>
              </a:rPr>
              <a:t> 999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a:solidFill>
                    <a:prstClr val="black"/>
                  </a:solidFill>
                  <a:latin typeface="Cambria" panose="02040503050406030204" pitchFamily="18" charset="0"/>
                </a:rPr>
                <a:t>900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889</a:t>
              </a:r>
              <a:r>
                <a:rPr kumimoji="0" lang="en-US" sz="4400" b="1" i="0" u="none" strike="noStrike" kern="0" cap="none" spc="0" normalizeH="0" noProof="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437"/>
            <a:ext cx="3762982" cy="4891878"/>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5326742" cy="2303417"/>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a:solidFill>
                  <a:srgbClr val="006699"/>
                </a:solidFill>
                <a:latin typeface="Cambria" panose="02040503050406030204" pitchFamily="18" charset="0"/>
                <a:ea typeface="Cambria" panose="02040503050406030204" pitchFamily="18" charset="0"/>
              </a:rPr>
              <a:t>Để đo khối lượng </a:t>
            </a:r>
          </a:p>
          <a:p>
            <a:pPr algn="ctr"/>
            <a:r>
              <a:rPr lang="en-US" sz="2800" b="1">
                <a:solidFill>
                  <a:srgbClr val="006699"/>
                </a:solidFill>
                <a:latin typeface="Cambria" panose="02040503050406030204" pitchFamily="18" charset="0"/>
                <a:ea typeface="Cambria" panose="02040503050406030204" pitchFamily="18" charset="0"/>
              </a:rPr>
              <a:t>của một người thì ta </a:t>
            </a:r>
          </a:p>
          <a:p>
            <a:pPr algn="ctr"/>
            <a:r>
              <a:rPr lang="en-US" sz="2800" b="1">
                <a:solidFill>
                  <a:srgbClr val="006699"/>
                </a:solidFill>
                <a:latin typeface="Cambria" panose="02040503050406030204" pitchFamily="18" charset="0"/>
                <a:ea typeface="Cambria" panose="02040503050406030204" pitchFamily="18" charset="0"/>
              </a:rPr>
              <a:t>dùng đơn vị nào? </a:t>
            </a:r>
          </a:p>
        </p:txBody>
      </p:sp>
      <p:sp>
        <p:nvSpPr>
          <p:cNvPr id="4" name="TextBox 3"/>
          <p:cNvSpPr txBox="1"/>
          <p:nvPr/>
        </p:nvSpPr>
        <p:spPr>
          <a:xfrm>
            <a:off x="5402218" y="3860294"/>
            <a:ext cx="5878286"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ki-lô-gam (kg)</a:t>
            </a:r>
          </a:p>
        </p:txBody>
      </p:sp>
    </p:spTree>
    <p:extLst>
      <p:ext uri="{BB962C8B-B14F-4D97-AF65-F5344CB8AC3E}">
        <p14:creationId xmlns:p14="http://schemas.microsoft.com/office/powerpoint/2010/main" val="1943691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43" y="1336431"/>
            <a:ext cx="3553662" cy="4619762"/>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a:solidFill>
                  <a:srgbClr val="008080"/>
                </a:solidFill>
                <a:latin typeface="Cambria" panose="02040503050406030204" pitchFamily="18" charset="0"/>
                <a:ea typeface="Cambria" panose="02040503050406030204" pitchFamily="18" charset="0"/>
              </a:rPr>
              <a:t>Để đo khối lượng </a:t>
            </a:r>
          </a:p>
          <a:p>
            <a:pPr algn="ctr"/>
            <a:r>
              <a:rPr lang="en-US" sz="2800" b="1">
                <a:solidFill>
                  <a:srgbClr val="008080"/>
                </a:solidFill>
                <a:latin typeface="Cambria" panose="02040503050406030204" pitchFamily="18" charset="0"/>
                <a:ea typeface="Cambria" panose="02040503050406030204" pitchFamily="18" charset="0"/>
              </a:rPr>
              <a:t>của những vật có khối lượng lớn gấp 10, 100, 1000 lần con người ta sẽ dùng đơn vị nào? </a:t>
            </a:r>
          </a:p>
        </p:txBody>
      </p:sp>
    </p:spTree>
    <p:extLst>
      <p:ext uri="{BB962C8B-B14F-4D97-AF65-F5344CB8AC3E}">
        <p14:creationId xmlns:p14="http://schemas.microsoft.com/office/powerpoint/2010/main" val="1207627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217</TotalTime>
  <Words>574</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#9Slide07 HoneyCream</vt:lpstr>
      <vt:lpstr>Arial</vt:lpstr>
      <vt:lpstr>Calibri</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cp:keywords>MĂNGNON</cp:keywords>
  <dc:description>9Slide.vn</dc:description>
  <cp:lastModifiedBy>Hà Lê</cp:lastModifiedBy>
  <cp:revision>31</cp:revision>
  <dcterms:created xsi:type="dcterms:W3CDTF">2023-09-10T14:54:16Z</dcterms:created>
  <dcterms:modified xsi:type="dcterms:W3CDTF">2023-10-20T16:05:07Z</dcterms:modified>
  <cp:category>9Slide.vn</cp:category>
</cp:coreProperties>
</file>