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Lst>
  <p:notesMasterIdLst>
    <p:notesMasterId r:id="rId29"/>
  </p:notesMasterIdLst>
  <p:sldIdLst>
    <p:sldId id="257" r:id="rId3"/>
    <p:sldId id="258" r:id="rId4"/>
    <p:sldId id="262" r:id="rId5"/>
    <p:sldId id="261" r:id="rId6"/>
    <p:sldId id="263" r:id="rId7"/>
    <p:sldId id="264" r:id="rId8"/>
    <p:sldId id="265" r:id="rId9"/>
    <p:sldId id="266" r:id="rId10"/>
    <p:sldId id="267" r:id="rId11"/>
    <p:sldId id="268" r:id="rId12"/>
    <p:sldId id="269" r:id="rId13"/>
    <p:sldId id="270" r:id="rId14"/>
    <p:sldId id="271" r:id="rId15"/>
    <p:sldId id="272" r:id="rId16"/>
    <p:sldId id="274" r:id="rId17"/>
    <p:sldId id="275" r:id="rId18"/>
    <p:sldId id="276" r:id="rId19"/>
    <p:sldId id="277" r:id="rId20"/>
    <p:sldId id="278" r:id="rId21"/>
    <p:sldId id="279" r:id="rId22"/>
    <p:sldId id="280" r:id="rId23"/>
    <p:sldId id="281" r:id="rId24"/>
    <p:sldId id="283" r:id="rId25"/>
    <p:sldId id="284" r:id="rId26"/>
    <p:sldId id="282" r:id="rId27"/>
    <p:sldId id="26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80" d="100"/>
          <a:sy n="80" d="100"/>
        </p:scale>
        <p:origin x="138" y="-1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E83CB6-D3AF-4BF7-A9B7-CFD37DC23E66}" type="datetimeFigureOut">
              <a:rPr lang="en-US" smtClean="0"/>
              <a:t>10/16/2023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3A866F-0F49-47EC-BF97-212B9CC740D2}" type="slidenum">
              <a:rPr lang="en-US" smtClean="0"/>
              <a:t>‹#›</a:t>
            </a:fld>
            <a:endParaRPr lang="en-US"/>
          </a:p>
        </p:txBody>
      </p:sp>
    </p:spTree>
    <p:extLst>
      <p:ext uri="{BB962C8B-B14F-4D97-AF65-F5344CB8AC3E}">
        <p14:creationId xmlns:p14="http://schemas.microsoft.com/office/powerpoint/2010/main" val="147653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31586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11561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189901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Tree>
    <p:extLst>
      <p:ext uri="{BB962C8B-B14F-4D97-AF65-F5344CB8AC3E}">
        <p14:creationId xmlns:p14="http://schemas.microsoft.com/office/powerpoint/2010/main" val="4062480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4690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04452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6"/>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7043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1331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6370412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0963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514986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504408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endParaRPr lang="en-GB"/>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223" indent="0">
              <a:buNone/>
              <a:defRPr sz="1400"/>
            </a:lvl2pPr>
            <a:lvl3pPr marL="914446" indent="0">
              <a:buNone/>
              <a:defRPr sz="1200"/>
            </a:lvl3pPr>
            <a:lvl4pPr marL="1371669" indent="0">
              <a:buNone/>
              <a:defRPr sz="1000"/>
            </a:lvl4pPr>
            <a:lvl5pPr marL="1828891" indent="0">
              <a:buNone/>
              <a:defRPr sz="1000"/>
            </a:lvl5pPr>
            <a:lvl6pPr marL="2286114" indent="0">
              <a:buNone/>
              <a:defRPr sz="1000"/>
            </a:lvl6pPr>
            <a:lvl7pPr marL="2743337" indent="0">
              <a:buNone/>
              <a:defRPr sz="1000"/>
            </a:lvl7pPr>
            <a:lvl8pPr marL="3200560" indent="0">
              <a:buNone/>
              <a:defRPr sz="1000"/>
            </a:lvl8pPr>
            <a:lvl9pPr marL="365778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780217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18696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6"/>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231032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288376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9710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0"/>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0"/>
            <a:ext cx="2058232" cy="1801340"/>
          </a:xfrm>
          <a:prstGeom prst="rect">
            <a:avLst/>
          </a:prstGeom>
        </p:spPr>
      </p:pic>
    </p:spTree>
    <p:extLst>
      <p:ext uri="{BB962C8B-B14F-4D97-AF65-F5344CB8AC3E}">
        <p14:creationId xmlns:p14="http://schemas.microsoft.com/office/powerpoint/2010/main" val="2363101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4467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8" y="547122"/>
            <a:ext cx="11161154"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flipH="1">
            <a:off x="8564548" y="0"/>
            <a:ext cx="3627452" cy="1323975"/>
          </a:xfrm>
          <a:prstGeom prst="rect">
            <a:avLst/>
          </a:prstGeom>
        </p:spPr>
      </p:pic>
    </p:spTree>
    <p:extLst>
      <p:ext uri="{BB962C8B-B14F-4D97-AF65-F5344CB8AC3E}">
        <p14:creationId xmlns:p14="http://schemas.microsoft.com/office/powerpoint/2010/main" val="3108828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706908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351491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3027496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6.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706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7" r:id="rId4"/>
    <p:sldLayoutId id="2147483672" r:id="rId5"/>
    <p:sldLayoutId id="2147483674" r:id="rId6"/>
    <p:sldLayoutId id="2147483675" r:id="rId7"/>
    <p:sldLayoutId id="2147483676"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09630"/>
            <a:fld id="{1D8BD707-D9CF-40AE-B4C6-C98DA3205C09}" type="datetimeFigureOut">
              <a:rPr lang="en-US" smtClean="0">
                <a:solidFill>
                  <a:prstClr val="black">
                    <a:tint val="75000"/>
                  </a:prstClr>
                </a:solidFill>
              </a:rPr>
              <a:pPr defTabSz="609630"/>
              <a:t>10/16/2023</a:t>
            </a:fld>
            <a:endParaRPr lang="en-US">
              <a:solidFill>
                <a:prstClr val="black">
                  <a:tint val="75000"/>
                </a:prstClr>
              </a:solidFill>
            </a:endParaRPr>
          </a:p>
        </p:txBody>
      </p:sp>
      <p:sp>
        <p:nvSpPr>
          <p:cNvPr id="5" name="Footer Placeholder 4"/>
          <p:cNvSpPr>
            <a:spLocks noGrp="1"/>
          </p:cNvSpPr>
          <p:nvPr>
            <p:ph type="ftr" sz="quarter" idx="3"/>
          </p:nvPr>
        </p:nvSpPr>
        <p:spPr>
          <a:xfrm>
            <a:off x="9296400" y="-1236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09630"/>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0" y="-26525563"/>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10" y="-26525563"/>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356239260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svg"/><Relationship Id="rId7" Type="http://schemas.openxmlformats.org/officeDocument/2006/relationships/image" Target="../media/image19.svg"/><Relationship Id="rId12"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5.xml"/><Relationship Id="rId6" Type="http://schemas.openxmlformats.org/officeDocument/2006/relationships/image" Target="../media/image30.png"/><Relationship Id="rId11" Type="http://schemas.openxmlformats.org/officeDocument/2006/relationships/image" Target="../media/image23.svg"/><Relationship Id="rId5" Type="http://schemas.openxmlformats.org/officeDocument/2006/relationships/image" Target="../media/image7.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21.sv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spc="300" noProof="0" smtClean="0">
                <a:solidFill>
                  <a:prstClr val="white"/>
                </a:solidFill>
                <a:latin typeface="#9Slide03 SVNEvery Movie Every " panose="02000500000000000000" pitchFamily="2" charset="0"/>
                <a:ea typeface="Cambria" panose="02040503050406030204" pitchFamily="18" charset="0"/>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968015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圆角 19">
            <a:extLst>
              <a:ext uri="{FF2B5EF4-FFF2-40B4-BE49-F238E27FC236}">
                <a16:creationId xmlns:a16="http://schemas.microsoft.com/office/drawing/2014/main" id="{53C9839C-9FA9-0AAD-E559-B09DF0C594F2}"/>
              </a:ext>
            </a:extLst>
          </p:cNvPr>
          <p:cNvSpPr/>
          <p:nvPr/>
        </p:nvSpPr>
        <p:spPr>
          <a:xfrm>
            <a:off x="4030463" y="1068888"/>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300" normalizeH="0" baseline="0" noProof="0" smtClean="0">
                <a:ln>
                  <a:noFill/>
                </a:ln>
                <a:solidFill>
                  <a:prstClr val="white"/>
                </a:solidFill>
                <a:effectLst/>
                <a:uLnTx/>
                <a:uFillTx/>
                <a:latin typeface="#9Slide03 SVNEvery Movie Every " panose="02000500000000000000" pitchFamily="2" charset="0"/>
                <a:ea typeface="Cambria" panose="02040503050406030204" pitchFamily="18" charset="0"/>
                <a:cs typeface="+mn-cs"/>
                <a:sym typeface="思源黑体 CN Regular" panose="020B0500000000000000" pitchFamily="34" charset="-122"/>
              </a:rPr>
              <a:t>TIẾNG VIỆT</a:t>
            </a:r>
            <a:endParaRPr kumimoji="0" lang="zh-CN" altLang="en-US" sz="3200" b="0" i="0" u="none" strike="noStrike" kern="1200" cap="none" spc="300" normalizeH="0" baseline="0" noProof="0" dirty="0">
              <a:ln>
                <a:noFill/>
              </a:ln>
              <a:solidFill>
                <a:prstClr val="white"/>
              </a:solidFill>
              <a:effectLst/>
              <a:uLnTx/>
              <a:uFillTx/>
              <a:latin typeface="#9Slide03 SVNEvery Movie Every " panose="02000500000000000000" pitchFamily="2" charset="0"/>
              <a:ea typeface="思源黑体 CN Regular" panose="020B0500000000000000" pitchFamily="34" charset="-122"/>
              <a:cs typeface="+mn-cs"/>
              <a:sym typeface="思源黑体 CN Regular" panose="020B0500000000000000" pitchFamily="34" charset="-122"/>
            </a:endParaRPr>
          </a:p>
        </p:txBody>
      </p:sp>
      <p:pic>
        <p:nvPicPr>
          <p:cNvPr id="23" name="图片 22">
            <a:extLst>
              <a:ext uri="{FF2B5EF4-FFF2-40B4-BE49-F238E27FC236}">
                <a16:creationId xmlns:a16="http://schemas.microsoft.com/office/drawing/2014/main" id="{E935A43D-558A-A347-FAF3-F957088F9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94526" y="4649125"/>
            <a:ext cx="2158698" cy="1027476"/>
          </a:xfrm>
          <a:prstGeom prst="rect">
            <a:avLst/>
          </a:prstGeom>
        </p:spPr>
      </p:pic>
      <p:pic>
        <p:nvPicPr>
          <p:cNvPr id="24"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5" name="Picture 4">
            <a:extLst>
              <a:ext uri="{FF2B5EF4-FFF2-40B4-BE49-F238E27FC236}">
                <a16:creationId xmlns:a16="http://schemas.microsoft.com/office/drawing/2014/main" id="{416AA52A-2568-3B14-1382-2943F1A7FFD1}"/>
              </a:ext>
            </a:extLst>
          </p:cNvPr>
          <p:cNvPicPr>
            <a:picLocks noChangeAspect="1"/>
          </p:cNvPicPr>
          <p:nvPr/>
        </p:nvPicPr>
        <p:blipFill>
          <a:blip r:embed="rId4"/>
          <a:stretch>
            <a:fillRect/>
          </a:stretch>
        </p:blipFill>
        <p:spPr>
          <a:xfrm>
            <a:off x="0" y="-230618"/>
            <a:ext cx="1523956" cy="1678399"/>
          </a:xfrm>
          <a:prstGeom prst="rect">
            <a:avLst/>
          </a:prstGeom>
        </p:spPr>
      </p:pic>
      <p:pic>
        <p:nvPicPr>
          <p:cNvPr id="2" name="Picture 1"/>
          <p:cNvPicPr>
            <a:picLocks noChangeAspect="1"/>
          </p:cNvPicPr>
          <p:nvPr/>
        </p:nvPicPr>
        <p:blipFill>
          <a:blip r:embed="rId5"/>
          <a:stretch>
            <a:fillRect/>
          </a:stretch>
        </p:blipFill>
        <p:spPr>
          <a:xfrm>
            <a:off x="2911422" y="2060374"/>
            <a:ext cx="7133363" cy="2331935"/>
          </a:xfrm>
          <a:prstGeom prst="rect">
            <a:avLst/>
          </a:prstGeom>
        </p:spPr>
      </p:pic>
      <p:pic>
        <p:nvPicPr>
          <p:cNvPr id="3" name="Picture 2"/>
          <p:cNvPicPr>
            <a:picLocks noChangeAspect="1"/>
          </p:cNvPicPr>
          <p:nvPr/>
        </p:nvPicPr>
        <p:blipFill>
          <a:blip r:embed="rId6"/>
          <a:stretch>
            <a:fillRect/>
          </a:stretch>
        </p:blipFill>
        <p:spPr>
          <a:xfrm>
            <a:off x="3955750" y="3909181"/>
            <a:ext cx="4048095" cy="2200847"/>
          </a:xfrm>
          <a:prstGeom prst="rect">
            <a:avLst/>
          </a:prstGeom>
        </p:spPr>
      </p:pic>
      <p:pic>
        <p:nvPicPr>
          <p:cNvPr id="13" name="图片 9" descr="图片包含 文本&#10;&#10;描述已自动生成">
            <a:extLst>
              <a:ext uri="{FF2B5EF4-FFF2-40B4-BE49-F238E27FC236}">
                <a16:creationId xmlns:a16="http://schemas.microsoft.com/office/drawing/2014/main" id="{C49C93E8-9803-592F-60CB-3646BF100C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286" t="40130" r="14286" b="40130"/>
          <a:stretch/>
        </p:blipFill>
        <p:spPr>
          <a:xfrm>
            <a:off x="-162758" y="5517552"/>
            <a:ext cx="5236214" cy="1447128"/>
          </a:xfrm>
          <a:prstGeom prst="rect">
            <a:avLst/>
          </a:prstGeom>
        </p:spPr>
      </p:pic>
    </p:spTree>
    <p:extLst>
      <p:ext uri="{BB962C8B-B14F-4D97-AF65-F5344CB8AC3E}">
        <p14:creationId xmlns:p14="http://schemas.microsoft.com/office/powerpoint/2010/main" val="1707090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1000"/>
                                        <p:tgtEl>
                                          <p:spTgt spid="3"/>
                                        </p:tgtEl>
                                      </p:cBhvr>
                                    </p:animEffect>
                                    <p:anim calcmode="lin" valueType="num">
                                      <p:cBhvr>
                                        <p:cTn id="17" dur="1000" fill="hold"/>
                                        <p:tgtEl>
                                          <p:spTgt spid="3"/>
                                        </p:tgtEl>
                                        <p:attrNameLst>
                                          <p:attrName>ppt_x</p:attrName>
                                        </p:attrNameLst>
                                      </p:cBhvr>
                                      <p:tavLst>
                                        <p:tav tm="0">
                                          <p:val>
                                            <p:strVal val="#ppt_x"/>
                                          </p:val>
                                        </p:tav>
                                        <p:tav tm="100000">
                                          <p:val>
                                            <p:strVal val="#ppt_x"/>
                                          </p:val>
                                        </p:tav>
                                      </p:tavLst>
                                    </p:anim>
                                    <p:anim calcmode="lin" valueType="num">
                                      <p:cBhvr>
                                        <p:cTn id="1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1580607" y="520248"/>
            <a:ext cx="8660674" cy="123017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1. Quan sát</a:t>
            </a:r>
            <a:r>
              <a:rPr kumimoji="0" lang="en-US" altLang="zh-CN" sz="36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tranh, đọc lời dưới tranh rồi tóm tắt câu chuyện.</a:t>
            </a:r>
            <a:endParaRPr kumimoji="0" lang="zh-CN" altLang="en-US" sz="36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699132"/>
            <a:chOff x="3941708" y="2048337"/>
            <a:chExt cx="7334250" cy="4226139"/>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6" name="TextBox 5"/>
            <p:cNvSpPr txBox="1"/>
            <p:nvPr/>
          </p:nvSpPr>
          <p:spPr>
            <a:xfrm>
              <a:off x="4201925" y="2190298"/>
              <a:ext cx="6786698" cy="4084178"/>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rgbClr val="002060"/>
                  </a:solidFill>
                  <a:latin typeface="Cambria" panose="02040503050406030204" pitchFamily="18" charset="0"/>
                  <a:ea typeface="Cambria" panose="02040503050406030204" pitchFamily="18" charset="0"/>
                </a:rPr>
                <a:t>Hãy quan sát tranh và đọc kĩ nội dung câu chuyện </a:t>
              </a:r>
              <a:r>
                <a:rPr lang="en-US" sz="4000" b="1" smtClean="0">
                  <a:solidFill>
                    <a:srgbClr val="00B0F0"/>
                  </a:solidFill>
                  <a:latin typeface="Cambria" panose="02040503050406030204" pitchFamily="18" charset="0"/>
                  <a:ea typeface="Cambria" panose="02040503050406030204" pitchFamily="18" charset="0"/>
                </a:rPr>
                <a:t>Nai con Bam-bi</a:t>
              </a:r>
              <a:r>
                <a:rPr lang="en-US" sz="4000" b="1" smtClean="0">
                  <a:solidFill>
                    <a:srgbClr val="002060"/>
                  </a:solidFill>
                  <a:latin typeface="Cambria" panose="02040503050406030204" pitchFamily="18" charset="0"/>
                  <a:ea typeface="Cambria" panose="02040503050406030204" pitchFamily="18" charset="0"/>
                </a:rPr>
                <a:t> trang 72/sgk và tóm tắt.</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41691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6">
            <a:extLst>
              <a:ext uri="{FF2B5EF4-FFF2-40B4-BE49-F238E27FC236}">
                <a16:creationId xmlns:a16="http://schemas.microsoft.com/office/drawing/2014/main" id="{03EF80A0-7F2A-C2F4-1463-5BE4EDCE4780}"/>
              </a:ext>
            </a:extLst>
          </p:cNvPr>
          <p:cNvGrpSpPr/>
          <p:nvPr/>
        </p:nvGrpSpPr>
        <p:grpSpPr>
          <a:xfrm>
            <a:off x="1213006" y="2381673"/>
            <a:ext cx="10220147" cy="2857301"/>
            <a:chOff x="1111406" y="2872740"/>
            <a:chExt cx="10220147" cy="2857301"/>
          </a:xfrm>
        </p:grpSpPr>
        <p:sp>
          <p:nvSpPr>
            <p:cNvPr id="4" name="矩形 1">
              <a:extLst>
                <a:ext uri="{FF2B5EF4-FFF2-40B4-BE49-F238E27FC236}">
                  <a16:creationId xmlns:a16="http://schemas.microsoft.com/office/drawing/2014/main" id="{14F1DADF-9F15-6A5A-DF95-F5600BFD53AD}"/>
                </a:ext>
              </a:extLst>
            </p:cNvPr>
            <p:cNvSpPr/>
            <p:nvPr/>
          </p:nvSpPr>
          <p:spPr>
            <a:xfrm>
              <a:off x="1222164" y="2926080"/>
              <a:ext cx="10028774" cy="2751672"/>
            </a:xfrm>
            <a:prstGeom prst="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5" name="任意多边形: 形状 8">
              <a:extLst>
                <a:ext uri="{FF2B5EF4-FFF2-40B4-BE49-F238E27FC236}">
                  <a16:creationId xmlns:a16="http://schemas.microsoft.com/office/drawing/2014/main" id="{F6E891A9-7321-99A4-095A-5F6DB2CF33C1}"/>
                </a:ext>
              </a:extLst>
            </p:cNvPr>
            <p:cNvSpPr/>
            <p:nvPr/>
          </p:nvSpPr>
          <p:spPr>
            <a:xfrm rot="10800000">
              <a:off x="1111406" y="2872740"/>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6" name="任意多边形: 形状 9">
              <a:extLst>
                <a:ext uri="{FF2B5EF4-FFF2-40B4-BE49-F238E27FC236}">
                  <a16:creationId xmlns:a16="http://schemas.microsoft.com/office/drawing/2014/main" id="{688E88A4-104C-3C9A-9333-76C0E14430F4}"/>
                </a:ext>
              </a:extLst>
            </p:cNvPr>
            <p:cNvSpPr/>
            <p:nvPr/>
          </p:nvSpPr>
          <p:spPr>
            <a:xfrm>
              <a:off x="10920073" y="5318561"/>
              <a:ext cx="411480" cy="411480"/>
            </a:xfrm>
            <a:custGeom>
              <a:avLst/>
              <a:gdLst>
                <a:gd name="connsiteX0" fmla="*/ 0 w 411480"/>
                <a:gd name="connsiteY0" fmla="*/ 411480 h 411480"/>
                <a:gd name="connsiteX1" fmla="*/ 0 w 411480"/>
                <a:gd name="connsiteY1" fmla="*/ 251460 h 411480"/>
                <a:gd name="connsiteX2" fmla="*/ 251460 w 411480"/>
                <a:gd name="connsiteY2" fmla="*/ 251460 h 411480"/>
                <a:gd name="connsiteX3" fmla="*/ 251460 w 411480"/>
                <a:gd name="connsiteY3" fmla="*/ 0 h 411480"/>
                <a:gd name="connsiteX4" fmla="*/ 411480 w 411480"/>
                <a:gd name="connsiteY4" fmla="*/ 0 h 411480"/>
                <a:gd name="connsiteX5" fmla="*/ 411480 w 411480"/>
                <a:gd name="connsiteY5" fmla="*/ 251460 h 411480"/>
                <a:gd name="connsiteX6" fmla="*/ 411480 w 411480"/>
                <a:gd name="connsiteY6" fmla="*/ 411480 h 411480"/>
                <a:gd name="connsiteX7" fmla="*/ 251460 w 411480"/>
                <a:gd name="connsiteY7" fmla="*/ 411480 h 41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480" h="411480">
                  <a:moveTo>
                    <a:pt x="0" y="411480"/>
                  </a:moveTo>
                  <a:lnTo>
                    <a:pt x="0" y="251460"/>
                  </a:lnTo>
                  <a:lnTo>
                    <a:pt x="251460" y="251460"/>
                  </a:lnTo>
                  <a:lnTo>
                    <a:pt x="251460" y="0"/>
                  </a:lnTo>
                  <a:lnTo>
                    <a:pt x="411480" y="0"/>
                  </a:lnTo>
                  <a:lnTo>
                    <a:pt x="411480" y="251460"/>
                  </a:lnTo>
                  <a:lnTo>
                    <a:pt x="411480" y="411480"/>
                  </a:lnTo>
                  <a:lnTo>
                    <a:pt x="251460" y="41148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2"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3" y="1118293"/>
            <a:ext cx="2963334" cy="5739707"/>
          </a:xfrm>
          <a:prstGeom prst="rect">
            <a:avLst/>
          </a:prstGeom>
        </p:spPr>
      </p:pic>
      <p:pic>
        <p:nvPicPr>
          <p:cNvPr id="8" name="Picture 7"/>
          <p:cNvPicPr>
            <a:picLocks noChangeAspect="1"/>
          </p:cNvPicPr>
          <p:nvPr/>
        </p:nvPicPr>
        <p:blipFill>
          <a:blip r:embed="rId3"/>
          <a:stretch>
            <a:fillRect/>
          </a:stretch>
        </p:blipFill>
        <p:spPr>
          <a:xfrm>
            <a:off x="3548226" y="2381673"/>
            <a:ext cx="7834039" cy="3023878"/>
          </a:xfrm>
          <a:prstGeom prst="rect">
            <a:avLst/>
          </a:prstGeom>
        </p:spPr>
      </p:pic>
    </p:spTree>
    <p:extLst>
      <p:ext uri="{BB962C8B-B14F-4D97-AF65-F5344CB8AC3E}">
        <p14:creationId xmlns:p14="http://schemas.microsoft.com/office/powerpoint/2010/main" val="2138766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Nai con Bam-bi _ Tiếng Việt Lớp 4 _ SGK Kết nối tri thức với cuộc sống_ Tiểu Bí Ngô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39297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4050" y="530755"/>
            <a:ext cx="7484289" cy="4362977"/>
          </a:xfrm>
          <a:prstGeom prst="rect">
            <a:avLst/>
          </a:prstGeom>
        </p:spPr>
      </p:pic>
      <p:sp>
        <p:nvSpPr>
          <p:cNvPr id="5" name="TextBox 4"/>
          <p:cNvSpPr txBox="1"/>
          <p:nvPr/>
        </p:nvSpPr>
        <p:spPr>
          <a:xfrm>
            <a:off x="778932" y="4893733"/>
            <a:ext cx="1058333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Bam-bi đã lớn, nai mẹ quyết định cho con sống tự lập, để mong con sớm trưởng thành.</a:t>
            </a:r>
            <a:endParaRPr lang="en-US" sz="4000" b="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35405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538132"/>
            <a:ext cx="10752668" cy="1938992"/>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   Nai mẹ lặng lẽ bỏ đi từ lúc nào không hay, Bam-bi hoảng hốt kêu khóc, gọi mẹ vang vọng cả rừng.</a:t>
            </a:r>
            <a:endParaRPr lang="en-US" sz="4000" b="1">
              <a:latin typeface="Cambria" panose="02040503050406030204" pitchFamily="18" charset="0"/>
              <a:ea typeface="Cambria" panose="02040503050406030204" pitchFamily="18" charset="0"/>
            </a:endParaRPr>
          </a:p>
        </p:txBody>
      </p:sp>
      <p:pic>
        <p:nvPicPr>
          <p:cNvPr id="13" name="Picture 12"/>
          <p:cNvPicPr>
            <a:picLocks noChangeAspect="1"/>
          </p:cNvPicPr>
          <p:nvPr/>
        </p:nvPicPr>
        <p:blipFill>
          <a:blip r:embed="rId2"/>
          <a:stretch>
            <a:fillRect/>
          </a:stretch>
        </p:blipFill>
        <p:spPr>
          <a:xfrm>
            <a:off x="1953125" y="462111"/>
            <a:ext cx="6998815" cy="3901778"/>
          </a:xfrm>
          <a:prstGeom prst="rect">
            <a:avLst/>
          </a:prstGeom>
        </p:spPr>
      </p:pic>
    </p:spTree>
    <p:extLst>
      <p:ext uri="{BB962C8B-B14F-4D97-AF65-F5344CB8AC3E}">
        <p14:creationId xmlns:p14="http://schemas.microsoft.com/office/powerpoint/2010/main" val="79343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70314"/>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Bỗng, nai bố xuất hiện với vẻ nghiêm nghị, khích lệ Bam-bi rồi quay người bước đi.</a:t>
            </a:r>
            <a:endParaRPr lang="en-US" sz="43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1683179" y="428316"/>
            <a:ext cx="6937849" cy="4041998"/>
          </a:xfrm>
          <a:prstGeom prst="rect">
            <a:avLst/>
          </a:prstGeom>
          <a:ln>
            <a:noFill/>
          </a:ln>
          <a:effectLst>
            <a:softEdge rad="112500"/>
          </a:effectLst>
        </p:spPr>
      </p:pic>
    </p:spTree>
    <p:extLst>
      <p:ext uri="{BB962C8B-B14F-4D97-AF65-F5344CB8AC3E}">
        <p14:creationId xmlns:p14="http://schemas.microsoft.com/office/powerpoint/2010/main" val="36101298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43464" y="4411320"/>
            <a:ext cx="10634136" cy="2077492"/>
          </a:xfrm>
          <a:prstGeom prst="rect">
            <a:avLst/>
          </a:prstGeom>
          <a:noFill/>
        </p:spPr>
        <p:txBody>
          <a:bodyPr wrap="square" rtlCol="0">
            <a:spAutoFit/>
          </a:bodyPr>
          <a:lstStyle/>
          <a:p>
            <a:pPr algn="just"/>
            <a:r>
              <a:rPr lang="en-US" sz="4300" b="1" smtClean="0">
                <a:latin typeface="Cambria" panose="02040503050406030204" pitchFamily="18" charset="0"/>
                <a:ea typeface="Cambria" panose="02040503050406030204" pitchFamily="18" charset="0"/>
              </a:rPr>
              <a:t>   Nhìn theo bóng bố xa dần, Bam-bi cảm thấy yên tâm. Nó thấy tương lai cả mình qua bóng dáng của bố.</a:t>
            </a:r>
            <a:endParaRPr lang="en-US" sz="4300" b="1">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1882328" y="578293"/>
            <a:ext cx="6816222" cy="3892021"/>
          </a:xfrm>
          <a:prstGeom prst="rect">
            <a:avLst/>
          </a:prstGeom>
          <a:ln>
            <a:noFill/>
          </a:ln>
          <a:effectLst>
            <a:softEdge rad="112500"/>
          </a:effectLst>
        </p:spPr>
      </p:pic>
    </p:spTree>
    <p:extLst>
      <p:ext uri="{BB962C8B-B14F-4D97-AF65-F5344CB8AC3E}">
        <p14:creationId xmlns:p14="http://schemas.microsoft.com/office/powerpoint/2010/main" val="195881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876145" y="713788"/>
            <a:ext cx="5786203" cy="3693319"/>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     Kể từ đó, Bam-bi bắt đầu làm quen với cuộc sống tự lập. Bam-bi khắc ghi trong tim lời dặn của bố mẹ, khám phá thế giới, học cách suy nghĩ,</a:t>
            </a:r>
            <a:endParaRPr lang="en-US" sz="3900" b="1">
              <a:latin typeface="Cambria" panose="02040503050406030204" pitchFamily="18" charset="0"/>
              <a:ea typeface="Cambria" panose="02040503050406030204" pitchFamily="18" charset="0"/>
            </a:endParaRPr>
          </a:p>
        </p:txBody>
      </p:sp>
      <p:pic>
        <p:nvPicPr>
          <p:cNvPr id="3" name="Picture 2"/>
          <p:cNvPicPr>
            <a:picLocks noChangeAspect="1"/>
          </p:cNvPicPr>
          <p:nvPr/>
        </p:nvPicPr>
        <p:blipFill>
          <a:blip r:embed="rId2"/>
          <a:stretch>
            <a:fillRect/>
          </a:stretch>
        </p:blipFill>
        <p:spPr>
          <a:xfrm>
            <a:off x="493563" y="493177"/>
            <a:ext cx="5414157" cy="3853970"/>
          </a:xfrm>
          <a:prstGeom prst="rect">
            <a:avLst/>
          </a:prstGeom>
        </p:spPr>
      </p:pic>
      <p:sp>
        <p:nvSpPr>
          <p:cNvPr id="6" name="TextBox 5"/>
          <p:cNvSpPr txBox="1"/>
          <p:nvPr/>
        </p:nvSpPr>
        <p:spPr>
          <a:xfrm>
            <a:off x="532151" y="4347147"/>
            <a:ext cx="11145187" cy="1938992"/>
          </a:xfrm>
          <a:prstGeom prst="rect">
            <a:avLst/>
          </a:prstGeom>
          <a:noFill/>
        </p:spPr>
        <p:txBody>
          <a:bodyPr wrap="square" rtlCol="0">
            <a:spAutoFit/>
          </a:bodyPr>
          <a:lstStyle/>
          <a:p>
            <a:pPr algn="just"/>
            <a:r>
              <a:rPr lang="en-US" sz="3900" b="1" smtClean="0">
                <a:latin typeface="Cambria" panose="02040503050406030204" pitchFamily="18" charset="0"/>
                <a:ea typeface="Cambria" panose="02040503050406030204" pitchFamily="18" charset="0"/>
              </a:rPr>
              <a:t>dùng </a:t>
            </a:r>
            <a:r>
              <a:rPr lang="en-US" sz="3900" b="1">
                <a:latin typeface="Cambria" panose="02040503050406030204" pitchFamily="18" charset="0"/>
                <a:ea typeface="Cambria" panose="02040503050406030204" pitchFamily="18" charset="0"/>
              </a:rPr>
              <a:t>hiểu biết của mình để xử lí các tình huống</a:t>
            </a:r>
            <a:r>
              <a:rPr lang="en-US" sz="3900" b="1" smtClean="0">
                <a:latin typeface="Cambria" panose="02040503050406030204" pitchFamily="18" charset="0"/>
                <a:ea typeface="Cambria" panose="02040503050406030204" pitchFamily="18" charset="0"/>
              </a:rPr>
              <a:t>,… Nhiều </a:t>
            </a:r>
            <a:r>
              <a:rPr lang="en-US" sz="3900" b="1">
                <a:latin typeface="Cambria" panose="02040503050406030204" pitchFamily="18" charset="0"/>
                <a:ea typeface="Cambria" panose="02040503050406030204" pitchFamily="18" charset="0"/>
              </a:rPr>
              <a:t>năm trôi qua, Bam-bi giờ đây đã trở thành chàng nai thông minh, dung cảm. </a:t>
            </a:r>
          </a:p>
        </p:txBody>
      </p:sp>
    </p:spTree>
    <p:extLst>
      <p:ext uri="{BB962C8B-B14F-4D97-AF65-F5344CB8AC3E}">
        <p14:creationId xmlns:p14="http://schemas.microsoft.com/office/powerpoint/2010/main" val="13456112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Tóm</a:t>
            </a:r>
            <a:r>
              <a:rPr kumimoji="0" lang="en-US" altLang="zh-CN" sz="4800" b="1" i="0" u="none" strike="noStrike" kern="1200" cap="none" spc="300" normalizeH="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tắt</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832092"/>
          </a:xfrm>
          <a:prstGeom prst="rect">
            <a:avLst/>
          </a:prstGeom>
          <a:noFill/>
        </p:spPr>
        <p:txBody>
          <a:bodyPr wrap="square" rtlCol="0">
            <a:spAutoFit/>
          </a:bodyPr>
          <a:lstStyle/>
          <a:p>
            <a:pPr algn="just"/>
            <a:r>
              <a:rPr lang="en-US" sz="4400" b="1" smtClean="0">
                <a:solidFill>
                  <a:srgbClr val="002060"/>
                </a:solidFill>
                <a:latin typeface="Cambria" panose="02040503050406030204" pitchFamily="18" charset="0"/>
                <a:ea typeface="Cambria" panose="02040503050406030204" pitchFamily="18" charset="0"/>
              </a:rPr>
              <a:t>    </a:t>
            </a:r>
            <a:r>
              <a:rPr lang="vi-VN" sz="4400" b="1" smtClean="0">
                <a:solidFill>
                  <a:srgbClr val="002060"/>
                </a:solidFill>
                <a:latin typeface="Cambria" panose="02040503050406030204" pitchFamily="18" charset="0"/>
                <a:ea typeface="Cambria" panose="02040503050406030204" pitchFamily="18" charset="0"/>
              </a:rPr>
              <a:t>Đến </a:t>
            </a:r>
            <a:r>
              <a:rPr lang="vi-VN" sz="4400" b="1">
                <a:solidFill>
                  <a:srgbClr val="002060"/>
                </a:solidFill>
                <a:latin typeface="Cambria" panose="02040503050406030204" pitchFamily="18" charset="0"/>
                <a:ea typeface="Cambria" panose="02040503050406030204" pitchFamily="18" charset="0"/>
              </a:rPr>
              <a:t>tuổi trưởng thành, Bam-bi được mẹ cho sống tự lập. Khi mẹ đi mất, Bam-bi hoang hốt kêu lên. Nhờ sự khích lên của nai bố mà Bam-bi đã có quyết tâm tự lập. Nhiều năm sau, Bam-bi ngày nào đã trở thành một chàng nai thông minh, dũng cảm như bố. </a:t>
            </a:r>
            <a:endParaRPr lang="en-US" sz="72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124641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sp>
        <p:nvSpPr>
          <p:cNvPr id="2" name="TextBox 1"/>
          <p:cNvSpPr txBox="1"/>
          <p:nvPr/>
        </p:nvSpPr>
        <p:spPr>
          <a:xfrm>
            <a:off x="1354808" y="2406136"/>
            <a:ext cx="9627342" cy="2062103"/>
          </a:xfrm>
          <a:prstGeom prst="rect">
            <a:avLst/>
          </a:prstGeom>
          <a:noFill/>
        </p:spPr>
        <p:txBody>
          <a:bodyPr wrap="square" rtlCol="0">
            <a:spAutoFit/>
          </a:bodyPr>
          <a:lstStyle/>
          <a:p>
            <a:pPr algn="just"/>
            <a:r>
              <a:rPr lang="en-US" sz="3200" b="1" dirty="0" smtClean="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Biết</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tóm</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tắt</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câu</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chuyện</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theo</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gợi</a:t>
            </a:r>
            <a:r>
              <a:rPr lang="en-US" sz="3200" b="1" dirty="0">
                <a:solidFill>
                  <a:schemeClr val="accent3">
                    <a:lumMod val="75000"/>
                  </a:schemeClr>
                </a:solidFill>
                <a:latin typeface="Cambria" panose="02040503050406030204" pitchFamily="18" charset="0"/>
                <a:ea typeface="Cambria" panose="02040503050406030204" pitchFamily="18" charset="0"/>
              </a:rPr>
              <a:t> ý.</a:t>
            </a:r>
          </a:p>
          <a:p>
            <a:pPr algn="just"/>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Viết</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được</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đoạn</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mở</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bài</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và</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kết</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bài</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cho</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câu</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chuyện</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có</a:t>
            </a:r>
            <a:r>
              <a:rPr lang="en-US" sz="3200" b="1" dirty="0">
                <a:solidFill>
                  <a:schemeClr val="accent3">
                    <a:lumMod val="75000"/>
                  </a:schemeClr>
                </a:solidFill>
                <a:latin typeface="Cambria" panose="02040503050406030204" pitchFamily="18" charset="0"/>
                <a:ea typeface="Cambria" panose="02040503050406030204" pitchFamily="18" charset="0"/>
              </a:rPr>
              <a:t> </a:t>
            </a:r>
            <a:r>
              <a:rPr lang="en-US" sz="3200" b="1" dirty="0" err="1">
                <a:solidFill>
                  <a:schemeClr val="accent3">
                    <a:lumMod val="75000"/>
                  </a:schemeClr>
                </a:solidFill>
                <a:latin typeface="Cambria" panose="02040503050406030204" pitchFamily="18" charset="0"/>
                <a:ea typeface="Cambria" panose="02040503050406030204" pitchFamily="18" charset="0"/>
              </a:rPr>
              <a:t>sẵn</a:t>
            </a:r>
            <a:r>
              <a:rPr lang="en-US" sz="3200" b="1" dirty="0">
                <a:solidFill>
                  <a:schemeClr val="accent3">
                    <a:lumMod val="75000"/>
                  </a:schemeClr>
                </a:solidFill>
                <a:latin typeface="Cambria" panose="02040503050406030204" pitchFamily="18" charset="0"/>
                <a:ea typeface="Cambria" panose="02040503050406030204" pitchFamily="18" charset="0"/>
              </a:rPr>
              <a:t>.</a:t>
            </a:r>
          </a:p>
          <a:p>
            <a:pPr algn="just"/>
            <a:endParaRPr lang="en-US" sz="3200" b="1" dirty="0">
              <a:solidFill>
                <a:schemeClr val="accent3">
                  <a:lumMod val="75000"/>
                </a:schemeClr>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25563654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785790" y="523344"/>
            <a:ext cx="9497462" cy="1365417"/>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700" b="1" i="0" u="none" strike="noStrike" kern="1200" cap="none" spc="300" normalizeH="0" baseline="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 Viết</a:t>
            </a:r>
            <a:r>
              <a:rPr kumimoji="0" lang="en-US" altLang="zh-CN" sz="3700" b="1" i="0" u="none" strike="noStrike" kern="1200" cap="none" spc="300" normalizeH="0" noProof="0" smtClean="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 mở bài hoặc kết bài cho câu chuyện Nai con Bam-bi theo ý em.</a:t>
            </a:r>
            <a:endParaRPr kumimoji="0" lang="zh-CN" altLang="en-US" sz="3700" b="1" i="0" u="none" strike="noStrike" kern="1200" cap="none" spc="30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pic>
        <p:nvPicPr>
          <p:cNvPr id="3" name="图片 3">
            <a:extLst>
              <a:ext uri="{FF2B5EF4-FFF2-40B4-BE49-F238E27FC236}">
                <a16:creationId xmlns:a16="http://schemas.microsoft.com/office/drawing/2014/main" id="{090C4FC4-5C1B-1C24-163F-BDEC73C1D82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7257" y="2430735"/>
            <a:ext cx="5321312" cy="4032558"/>
          </a:xfrm>
          <a:prstGeom prst="rect">
            <a:avLst/>
          </a:prstGeom>
        </p:spPr>
      </p:pic>
      <p:grpSp>
        <p:nvGrpSpPr>
          <p:cNvPr id="4" name="Group 3"/>
          <p:cNvGrpSpPr/>
          <p:nvPr/>
        </p:nvGrpSpPr>
        <p:grpSpPr>
          <a:xfrm>
            <a:off x="589280" y="2430735"/>
            <a:ext cx="5538652" cy="3398599"/>
            <a:chOff x="3941708" y="2048337"/>
            <a:chExt cx="7334250" cy="3882790"/>
          </a:xfrm>
        </p:grpSpPr>
        <p:grpSp>
          <p:nvGrpSpPr>
            <p:cNvPr id="5"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思源黑体 CN Regular" panose="020B0500000000000000" pitchFamily="34" charset="-122"/>
                  <a:ea typeface="思源黑体 CN Regular" panose="020B0500000000000000" pitchFamily="34" charset="-122"/>
                  <a:cs typeface="+mn-cs"/>
                  <a:sym typeface="思源黑体 CN Regular" panose="020B0500000000000000" pitchFamily="34" charset="-122"/>
                </a:endParaRPr>
              </a:p>
            </p:txBody>
          </p:sp>
        </p:grpSp>
        <p:sp>
          <p:nvSpPr>
            <p:cNvPr id="6" name="TextBox 5"/>
            <p:cNvSpPr txBox="1"/>
            <p:nvPr/>
          </p:nvSpPr>
          <p:spPr>
            <a:xfrm>
              <a:off x="4201925" y="2190298"/>
              <a:ext cx="6786698" cy="369206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smtClean="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Hãy</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đọc kĩ nội dung câu chuyện </a:t>
              </a:r>
              <a:r>
                <a:rPr kumimoji="0" lang="en-US" sz="4000" b="1" i="0" u="none" strike="noStrike" kern="1200" cap="none" spc="0" normalizeH="0" baseline="0" noProof="0" smtClean="0">
                  <a:ln>
                    <a:noFill/>
                  </a:ln>
                  <a:solidFill>
                    <a:srgbClr val="00B0F0"/>
                  </a:solidFill>
                  <a:effectLst/>
                  <a:uLnTx/>
                  <a:uFillTx/>
                  <a:latin typeface="Cambria" panose="02040503050406030204" pitchFamily="18" charset="0"/>
                  <a:ea typeface="Cambria" panose="02040503050406030204" pitchFamily="18" charset="0"/>
                  <a:cs typeface="+mn-cs"/>
                </a:rPr>
                <a:t>Nai con Bam-bi </a:t>
              </a:r>
              <a:r>
                <a:rPr kumimoji="0" lang="en-US" sz="40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mn-cs"/>
                </a:rPr>
                <a:t> viết Mở bài hoặc Kết bài cho câu chuyện.</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133473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Mở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440120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vi-VN" sz="4000" b="1">
                <a:latin typeface="Cambria" panose="02040503050406030204" pitchFamily="18" charset="0"/>
                <a:ea typeface="Cambria" panose="02040503050406030204" pitchFamily="18" charset="0"/>
              </a:rPr>
              <a:t>Mỗi người đều có một thời điểm cảm thấy bấp bênh, thiếu quyết tâm, thiếu định hướng. Em cũng đã một thời điểm như vậy. Nhưng may mắn thay, vào thời điểm đấy, em đã được truyền động lực để cố gắng nhờ một câu chuyện rất hay. Đó chính là câu chuyện Nai con Bam-bi.</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593436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9">
            <a:extLst>
              <a:ext uri="{FF2B5EF4-FFF2-40B4-BE49-F238E27FC236}">
                <a16:creationId xmlns:a16="http://schemas.microsoft.com/office/drawing/2014/main" id="{53C9839C-9FA9-0AAD-E559-B09DF0C594F2}"/>
              </a:ext>
            </a:extLst>
          </p:cNvPr>
          <p:cNvSpPr/>
          <p:nvPr/>
        </p:nvSpPr>
        <p:spPr>
          <a:xfrm>
            <a:off x="4135395" y="574213"/>
            <a:ext cx="3284737" cy="757785"/>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tIns="0" bIns="7200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pc="300" smtClean="0">
                <a:solidFill>
                  <a:schemeClr val="bg1"/>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sym typeface="思源黑体 CN Regular" panose="020B0500000000000000" pitchFamily="34" charset="-122"/>
              </a:rPr>
              <a:t>Kết</a:t>
            </a:r>
            <a:r>
              <a:rPr kumimoji="0" lang="en-US" altLang="zh-CN" sz="4800" b="1" i="0" u="none" strike="noStrike" kern="1200" cap="none" spc="300" normalizeH="0" baseline="0" noProof="0" smtClean="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sym typeface="思源黑体 CN Regular" panose="020B0500000000000000" pitchFamily="34" charset="-122"/>
              </a:rPr>
              <a:t> bài</a:t>
            </a:r>
            <a:endParaRPr kumimoji="0" lang="zh-CN" altLang="en-US" sz="4800" b="1" i="0" u="none" strike="noStrike" kern="1200" cap="none" spc="300" normalizeH="0" baseline="0" noProof="0" dirty="0">
              <a:ln>
                <a:noFill/>
              </a:ln>
              <a:solidFill>
                <a:schemeClr val="bg1"/>
              </a:solidFill>
              <a:effectLst>
                <a:outerShdw blurRad="38100" dist="38100" dir="2700000" algn="tl">
                  <a:srgbClr val="000000">
                    <a:alpha val="43137"/>
                  </a:srgbClr>
                </a:outerShdw>
              </a:effectLst>
              <a:uLnTx/>
              <a:uFillTx/>
              <a:latin typeface="Cambria" panose="02040503050406030204" pitchFamily="18" charset="0"/>
              <a:ea typeface="思源黑体 CN Regular" panose="020B0500000000000000" pitchFamily="34" charset="-122"/>
              <a:sym typeface="思源黑体 CN Regular" panose="020B0500000000000000" pitchFamily="34" charset="-122"/>
            </a:endParaRPr>
          </a:p>
        </p:txBody>
      </p:sp>
      <p:sp>
        <p:nvSpPr>
          <p:cNvPr id="3" name="TextBox 2"/>
          <p:cNvSpPr txBox="1"/>
          <p:nvPr/>
        </p:nvSpPr>
        <p:spPr>
          <a:xfrm>
            <a:off x="554637" y="1648919"/>
            <a:ext cx="10927829" cy="3785652"/>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a:t>
            </a:r>
            <a:r>
              <a:rPr lang="en-US" sz="4000" b="1" smtClean="0">
                <a:latin typeface="Cambria" panose="02040503050406030204" pitchFamily="18" charset="0"/>
                <a:ea typeface="Cambria" panose="02040503050406030204" pitchFamily="18" charset="0"/>
              </a:rPr>
              <a:t>Sau khi đọc xong câu chuyện, em vô cùng ngưỡng mộ Bam-bi, cậu đã mạnh mẽ sống tự lập và trở thành một chàng nai thông minh và dũng cảm. Em cũng hi vọng bản thân mình cũng có sự can đảm như Bam-bi để trở thành người tự lập trong cuộc sống. </a:t>
            </a:r>
            <a:endParaRPr lang="en-US" sz="4000" b="1">
              <a:solidFill>
                <a:srgbClr val="002060"/>
              </a:solidFill>
              <a:latin typeface="Cambria" panose="02040503050406030204" pitchFamily="18" charset="0"/>
              <a:ea typeface="Cambria" panose="02040503050406030204" pitchFamily="18" charset="0"/>
            </a:endParaRPr>
          </a:p>
        </p:txBody>
      </p:sp>
      <p:pic>
        <p:nvPicPr>
          <p:cNvPr id="4" name="图片 17">
            <a:extLst>
              <a:ext uri="{FF2B5EF4-FFF2-40B4-BE49-F238E27FC236}">
                <a16:creationId xmlns:a16="http://schemas.microsoft.com/office/drawing/2014/main" id="{57FB140C-40D0-F022-FD45-954A1FA028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023"/>
            <a:ext cx="3627452" cy="1323975"/>
          </a:xfrm>
          <a:prstGeom prst="rect">
            <a:avLst/>
          </a:prstGeom>
        </p:spPr>
      </p:pic>
    </p:spTree>
    <p:extLst>
      <p:ext uri="{BB962C8B-B14F-4D97-AF65-F5344CB8AC3E}">
        <p14:creationId xmlns:p14="http://schemas.microsoft.com/office/powerpoint/2010/main" val="37719367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BAEA4"/>
        </a:solidFill>
        <a:effectLst/>
      </p:bgPr>
    </p:bg>
    <p:spTree>
      <p:nvGrpSpPr>
        <p:cNvPr id="1" name=""/>
        <p:cNvGrpSpPr/>
        <p:nvPr/>
      </p:nvGrpSpPr>
      <p:grpSpPr>
        <a:xfrm>
          <a:off x="0" y="0"/>
          <a:ext cx="0" cy="0"/>
          <a:chOff x="0" y="0"/>
          <a:chExt cx="0" cy="0"/>
        </a:xfrm>
      </p:grpSpPr>
      <p:sp>
        <p:nvSpPr>
          <p:cNvPr id="2" name="Freeform 2"/>
          <p:cNvSpPr/>
          <p:nvPr/>
        </p:nvSpPr>
        <p:spPr>
          <a:xfrm rot="-2896055">
            <a:off x="3215107" y="3064178"/>
            <a:ext cx="5229578" cy="5229578"/>
          </a:xfrm>
          <a:custGeom>
            <a:avLst/>
            <a:gdLst/>
            <a:ahLst/>
            <a:cxnLst/>
            <a:rect l="l" t="t" r="r" b="b"/>
            <a:pathLst>
              <a:path w="7844367" h="7844367">
                <a:moveTo>
                  <a:pt x="0" y="0"/>
                </a:moveTo>
                <a:lnTo>
                  <a:pt x="7844367" y="0"/>
                </a:lnTo>
                <a:lnTo>
                  <a:pt x="7844367" y="7844367"/>
                </a:lnTo>
                <a:lnTo>
                  <a:pt x="0" y="784436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0" name="Freeform 5"/>
          <p:cNvSpPr/>
          <p:nvPr/>
        </p:nvSpPr>
        <p:spPr>
          <a:xfrm rot="20492557">
            <a:off x="9349656" y="-1145786"/>
            <a:ext cx="3493085" cy="3471254"/>
          </a:xfrm>
          <a:custGeom>
            <a:avLst/>
            <a:gdLst/>
            <a:ahLst/>
            <a:cxnLst/>
            <a:rect l="l" t="t" r="r" b="b"/>
            <a:pathLst>
              <a:path w="5239628" h="5206881">
                <a:moveTo>
                  <a:pt x="0" y="0"/>
                </a:moveTo>
                <a:lnTo>
                  <a:pt x="5239629" y="0"/>
                </a:lnTo>
                <a:lnTo>
                  <a:pt x="5239629" y="5206880"/>
                </a:lnTo>
                <a:lnTo>
                  <a:pt x="0" y="52068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1" name="Freeform 7"/>
          <p:cNvSpPr/>
          <p:nvPr/>
        </p:nvSpPr>
        <p:spPr>
          <a:xfrm rot="20027427">
            <a:off x="10470687" y="429563"/>
            <a:ext cx="882451" cy="1288249"/>
          </a:xfrm>
          <a:custGeom>
            <a:avLst/>
            <a:gdLst/>
            <a:ahLst/>
            <a:cxnLst/>
            <a:rect l="l" t="t" r="r" b="b"/>
            <a:pathLst>
              <a:path w="1323676" h="1932374">
                <a:moveTo>
                  <a:pt x="0" y="0"/>
                </a:moveTo>
                <a:lnTo>
                  <a:pt x="1323677" y="0"/>
                </a:lnTo>
                <a:lnTo>
                  <a:pt x="1323677" y="1932374"/>
                </a:lnTo>
                <a:lnTo>
                  <a:pt x="0" y="193237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2" name="Freeform 8"/>
          <p:cNvSpPr/>
          <p:nvPr/>
        </p:nvSpPr>
        <p:spPr>
          <a:xfrm rot="14486393">
            <a:off x="-620886" y="-583801"/>
            <a:ext cx="2791452" cy="3483872"/>
          </a:xfrm>
          <a:custGeom>
            <a:avLst/>
            <a:gdLst/>
            <a:ahLst/>
            <a:cxnLst/>
            <a:rect l="l" t="t" r="r" b="b"/>
            <a:pathLst>
              <a:path w="4187178" h="5225808">
                <a:moveTo>
                  <a:pt x="0" y="0"/>
                </a:moveTo>
                <a:lnTo>
                  <a:pt x="4187178" y="0"/>
                </a:lnTo>
                <a:lnTo>
                  <a:pt x="4187178" y="5225807"/>
                </a:lnTo>
                <a:lnTo>
                  <a:pt x="0" y="522580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sp>
        <p:nvSpPr>
          <p:cNvPr id="13" name="Freeform 2"/>
          <p:cNvSpPr/>
          <p:nvPr/>
        </p:nvSpPr>
        <p:spPr>
          <a:xfrm>
            <a:off x="3210452" y="3632200"/>
            <a:ext cx="5238886" cy="2724221"/>
          </a:xfrm>
          <a:custGeom>
            <a:avLst/>
            <a:gdLst/>
            <a:ahLst/>
            <a:cxnLst/>
            <a:rect l="l" t="t" r="r" b="b"/>
            <a:pathLst>
              <a:path w="7858329" h="4086331">
                <a:moveTo>
                  <a:pt x="0" y="0"/>
                </a:moveTo>
                <a:lnTo>
                  <a:pt x="7858330" y="0"/>
                </a:lnTo>
                <a:lnTo>
                  <a:pt x="7858330" y="4086331"/>
                </a:lnTo>
                <a:lnTo>
                  <a:pt x="0" y="408633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defRPr/>
            </a:pPr>
            <a:endParaRPr lang="vi-VN" sz="1200">
              <a:solidFill>
                <a:prstClr val="black"/>
              </a:solidFill>
              <a:latin typeface="Arial" panose="020B0604020202020204" pitchFamily="34" charset="0"/>
            </a:endParaRPr>
          </a:p>
        </p:txBody>
      </p:sp>
      <p:pic>
        <p:nvPicPr>
          <p:cNvPr id="7" name="Picture 6">
            <a:extLst>
              <a:ext uri="{FF2B5EF4-FFF2-40B4-BE49-F238E27FC236}">
                <a16:creationId xmlns:a16="http://schemas.microsoft.com/office/drawing/2014/main" id="{C6149511-2231-4F55-B256-12982AF98BAF}"/>
              </a:ext>
            </a:extLst>
          </p:cNvPr>
          <p:cNvPicPr>
            <a:picLocks noChangeAspect="1"/>
          </p:cNvPicPr>
          <p:nvPr/>
        </p:nvPicPr>
        <p:blipFill>
          <a:blip r:embed="rId12"/>
          <a:stretch>
            <a:fillRect/>
          </a:stretch>
        </p:blipFill>
        <p:spPr>
          <a:xfrm>
            <a:off x="-3149600" y="1224625"/>
            <a:ext cx="17652478" cy="2517695"/>
          </a:xfrm>
          <a:prstGeom prst="rect">
            <a:avLst/>
          </a:prstGeom>
        </p:spPr>
      </p:pic>
    </p:spTree>
    <p:extLst>
      <p:ext uri="{BB962C8B-B14F-4D97-AF65-F5344CB8AC3E}">
        <p14:creationId xmlns:p14="http://schemas.microsoft.com/office/powerpoint/2010/main" val="22905060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sp>
        <p:nvSpPr>
          <p:cNvPr id="2" name="TextBox 1"/>
          <p:cNvSpPr txBox="1"/>
          <p:nvPr/>
        </p:nvSpPr>
        <p:spPr>
          <a:xfrm>
            <a:off x="1354808" y="2406136"/>
            <a:ext cx="9627342"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tóm</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tắt</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theo</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gợi</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Viết</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đoạn</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mở</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kết</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cho</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chuyện</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A8C20">
                    <a:lumMod val="75000"/>
                  </a:srgbClr>
                </a:solidFill>
                <a:effectLst/>
                <a:uLnTx/>
                <a:uFillTx/>
                <a:latin typeface="Cambria" panose="02040503050406030204" pitchFamily="18" charset="0"/>
                <a:ea typeface="Cambria" panose="02040503050406030204" pitchFamily="18" charset="0"/>
                <a:cs typeface="+mn-cs"/>
              </a:rPr>
              <a:t>sẵn</a:t>
            </a:r>
            <a:r>
              <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A8C20">
                  <a:lumMod val="75000"/>
                </a:srgbClr>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B5D2DAB1-4E2B-D3BA-EEFF-36D06A6A162B}"/>
              </a:ext>
            </a:extLst>
          </p:cNvPr>
          <p:cNvPicPr>
            <a:picLocks noChangeAspect="1"/>
          </p:cNvPicPr>
          <p:nvPr/>
        </p:nvPicPr>
        <p:blipFill>
          <a:blip r:embed="rId6"/>
          <a:stretch>
            <a:fillRect/>
          </a:stretch>
        </p:blipFill>
        <p:spPr>
          <a:xfrm>
            <a:off x="2676860" y="548856"/>
            <a:ext cx="7206214" cy="1508443"/>
          </a:xfrm>
          <a:prstGeom prst="rect">
            <a:avLst/>
          </a:prstGeom>
        </p:spPr>
      </p:pic>
    </p:spTree>
    <p:extLst>
      <p:ext uri="{BB962C8B-B14F-4D97-AF65-F5344CB8AC3E}">
        <p14:creationId xmlns:p14="http://schemas.microsoft.com/office/powerpoint/2010/main" val="6910353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randombar(horizont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E768F56F-FC6C-E976-7C76-6FEAE45C0DF2}"/>
              </a:ext>
            </a:extLst>
          </p:cNvPr>
          <p:cNvGrpSpPr/>
          <p:nvPr/>
        </p:nvGrpSpPr>
        <p:grpSpPr>
          <a:xfrm>
            <a:off x="604515" y="2035275"/>
            <a:ext cx="7334250" cy="3882790"/>
            <a:chOff x="623565" y="1520925"/>
            <a:chExt cx="7334250" cy="4814393"/>
          </a:xfrm>
        </p:grpSpPr>
        <p:sp>
          <p:nvSpPr>
            <p:cNvPr id="3"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4"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pic>
        <p:nvPicPr>
          <p:cNvPr id="5" name="图片 7">
            <a:extLst>
              <a:ext uri="{FF2B5EF4-FFF2-40B4-BE49-F238E27FC236}">
                <a16:creationId xmlns:a16="http://schemas.microsoft.com/office/drawing/2014/main" id="{4B766EAD-EE13-3B1D-09D2-E10C752DDF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5700" y="2035275"/>
            <a:ext cx="4686300" cy="4686300"/>
          </a:xfrm>
          <a:prstGeom prst="rect">
            <a:avLst/>
          </a:prstGeom>
        </p:spPr>
      </p:pic>
      <p:pic>
        <p:nvPicPr>
          <p:cNvPr id="6" name="图片 17">
            <a:extLst>
              <a:ext uri="{FF2B5EF4-FFF2-40B4-BE49-F238E27FC236}">
                <a16:creationId xmlns:a16="http://schemas.microsoft.com/office/drawing/2014/main" id="{57FB140C-40D0-F022-FD45-954A1FA028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77846"/>
            <a:ext cx="3627452" cy="1323975"/>
          </a:xfrm>
          <a:prstGeom prst="rect">
            <a:avLst/>
          </a:prstGeom>
        </p:spPr>
      </p:pic>
      <p:pic>
        <p:nvPicPr>
          <p:cNvPr id="7" name="Picture 6"/>
          <p:cNvPicPr>
            <a:picLocks noChangeAspect="1"/>
          </p:cNvPicPr>
          <p:nvPr/>
        </p:nvPicPr>
        <p:blipFill>
          <a:blip r:embed="rId4"/>
          <a:stretch>
            <a:fillRect/>
          </a:stretch>
        </p:blipFill>
        <p:spPr>
          <a:xfrm>
            <a:off x="2320593" y="1589556"/>
            <a:ext cx="4292246" cy="1951631"/>
          </a:xfrm>
          <a:prstGeom prst="rect">
            <a:avLst/>
          </a:prstGeom>
        </p:spPr>
      </p:pic>
      <p:sp>
        <p:nvSpPr>
          <p:cNvPr id="8" name="TextBox 7">
            <a:extLst>
              <a:ext uri="{FF2B5EF4-FFF2-40B4-BE49-F238E27FC236}">
                <a16:creationId xmlns:a16="http://schemas.microsoft.com/office/drawing/2014/main" id="{A0C8EFDC-9F68-E142-3452-C4222B19AA14}"/>
              </a:ext>
            </a:extLst>
          </p:cNvPr>
          <p:cNvSpPr txBox="1"/>
          <p:nvPr/>
        </p:nvSpPr>
        <p:spPr>
          <a:xfrm>
            <a:off x="914918" y="3174202"/>
            <a:ext cx="6871447" cy="2308324"/>
          </a:xfrm>
          <a:prstGeom prst="rect">
            <a:avLst/>
          </a:prstGeom>
          <a:noFill/>
        </p:spPr>
        <p:txBody>
          <a:bodyPr wrap="square">
            <a:spAutoFit/>
          </a:bodyPr>
          <a:lstStyle/>
          <a:p>
            <a:pPr algn="just"/>
            <a:r>
              <a:rPr lang="en-US" sz="3600" b="1" smtClean="0">
                <a:solidFill>
                  <a:srgbClr val="008080"/>
                </a:solidFill>
                <a:latin typeface="Cambria" panose="02040503050406030204" pitchFamily="18" charset="0"/>
                <a:ea typeface="Cambria" panose="02040503050406030204" pitchFamily="18" charset="0"/>
              </a:rPr>
              <a:t>- </a:t>
            </a:r>
            <a:r>
              <a:rPr lang="en-US" sz="3600" b="1">
                <a:solidFill>
                  <a:srgbClr val="008080"/>
                </a:solidFill>
                <a:latin typeface="Cambria" panose="02040503050406030204" pitchFamily="18" charset="0"/>
                <a:ea typeface="Cambria" panose="02040503050406030204" pitchFamily="18" charset="0"/>
              </a:rPr>
              <a:t>Hoàn </a:t>
            </a:r>
            <a:r>
              <a:rPr lang="en-US" sz="3600" b="1" smtClean="0">
                <a:solidFill>
                  <a:srgbClr val="008080"/>
                </a:solidFill>
                <a:latin typeface="Cambria" panose="02040503050406030204" pitchFamily="18" charset="0"/>
                <a:ea typeface="Cambria" panose="02040503050406030204" pitchFamily="18" charset="0"/>
              </a:rPr>
              <a:t>thành đoạn mở bài hoặc kết bài cho câu chuyện.</a:t>
            </a:r>
            <a:endParaRPr lang="en-US" sz="3600" b="1">
              <a:solidFill>
                <a:srgbClr val="008080"/>
              </a:solidFill>
              <a:latin typeface="Cambria" panose="02040503050406030204" pitchFamily="18" charset="0"/>
              <a:ea typeface="Cambria" panose="02040503050406030204" pitchFamily="18" charset="0"/>
            </a:endParaRPr>
          </a:p>
          <a:p>
            <a:pPr algn="just"/>
            <a:r>
              <a:rPr lang="en-US" sz="3600" b="1">
                <a:solidFill>
                  <a:srgbClr val="008080"/>
                </a:solidFill>
                <a:latin typeface="Cambria" panose="02040503050406030204" pitchFamily="18" charset="0"/>
                <a:ea typeface="Cambria" panose="02040503050406030204" pitchFamily="18" charset="0"/>
              </a:rPr>
              <a:t>- Đọc và chuẩn bị trước </a:t>
            </a:r>
            <a:r>
              <a:rPr lang="en-US" sz="3600" b="1" smtClean="0">
                <a:solidFill>
                  <a:srgbClr val="008080"/>
                </a:solidFill>
                <a:latin typeface="Cambria" panose="02040503050406030204" pitchFamily="18" charset="0"/>
                <a:ea typeface="Cambria" panose="02040503050406030204" pitchFamily="18" charset="0"/>
              </a:rPr>
              <a:t>bài tiếp theo.</a:t>
            </a:r>
            <a:endParaRPr lang="vi-VN" sz="6600" b="1" i="0" dirty="0">
              <a:solidFill>
                <a:srgbClr val="00808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109418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3">
            <a:extLst>
              <a:ext uri="{FF2B5EF4-FFF2-40B4-BE49-F238E27FC236}">
                <a16:creationId xmlns:a16="http://schemas.microsoft.com/office/drawing/2014/main" id="{1DAAC03A-B04F-59A7-F72D-C838A0654A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462" b="10755"/>
          <a:stretch/>
        </p:blipFill>
        <p:spPr>
          <a:xfrm>
            <a:off x="7315200" y="4730139"/>
            <a:ext cx="4876800" cy="2127861"/>
          </a:xfrm>
          <a:prstGeom prst="rect">
            <a:avLst/>
          </a:prstGeom>
        </p:spPr>
      </p:pic>
      <p:pic>
        <p:nvPicPr>
          <p:cNvPr id="3" name="Picture 2">
            <a:extLst>
              <a:ext uri="{FF2B5EF4-FFF2-40B4-BE49-F238E27FC236}">
                <a16:creationId xmlns:a16="http://schemas.microsoft.com/office/drawing/2014/main" id="{1D3A87FF-C857-1D60-7395-6723E607D688}"/>
              </a:ext>
            </a:extLst>
          </p:cNvPr>
          <p:cNvPicPr>
            <a:picLocks noChangeAspect="1"/>
          </p:cNvPicPr>
          <p:nvPr/>
        </p:nvPicPr>
        <p:blipFill>
          <a:blip r:embed="rId3"/>
          <a:stretch>
            <a:fillRect/>
          </a:stretch>
        </p:blipFill>
        <p:spPr>
          <a:xfrm>
            <a:off x="1337801" y="1489166"/>
            <a:ext cx="9316513" cy="3954228"/>
          </a:xfrm>
          <a:prstGeom prst="rect">
            <a:avLst/>
          </a:prstGeom>
        </p:spPr>
      </p:pic>
    </p:spTree>
    <p:extLst>
      <p:ext uri="{BB962C8B-B14F-4D97-AF65-F5344CB8AC3E}">
        <p14:creationId xmlns:p14="http://schemas.microsoft.com/office/powerpoint/2010/main" val="18577151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5"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6" y="-42322"/>
            <a:ext cx="5399854"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0" y="-42322"/>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8"/>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8711030" y="1637218"/>
            <a:ext cx="1720773" cy="209862"/>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思源黑体 CN Regular" panose="020B0500000000000000" pitchFamily="34" charset="-122"/>
                <a:ea typeface="思源黑体 CN Regular" panose="020B0500000000000000" pitchFamily="34" charset="-122"/>
                <a:cs typeface="+mn-cs"/>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96112"/>
            <a:ext cx="3627452" cy="1323975"/>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2992" y="3853877"/>
            <a:ext cx="3212267" cy="3212267"/>
          </a:xfrm>
          <a:prstGeom prst="rect">
            <a:avLst/>
          </a:prstGeom>
        </p:spPr>
      </p:pic>
      <p:pic>
        <p:nvPicPr>
          <p:cNvPr id="14" name="Picture 13"/>
          <p:cNvPicPr>
            <a:picLocks noChangeAspect="1"/>
          </p:cNvPicPr>
          <p:nvPr/>
        </p:nvPicPr>
        <p:blipFill>
          <a:blip r:embed="rId6">
            <a:duotone>
              <a:prstClr val="black"/>
              <a:srgbClr val="FF6600">
                <a:tint val="45000"/>
                <a:satMod val="400000"/>
              </a:srgbClr>
            </a:duotone>
          </a:blip>
          <a:stretch>
            <a:fillRect/>
          </a:stretch>
        </p:blipFill>
        <p:spPr>
          <a:xfrm>
            <a:off x="1548647" y="2158521"/>
            <a:ext cx="9187468" cy="2237426"/>
          </a:xfrm>
          <a:prstGeom prst="rect">
            <a:avLst/>
          </a:prstGeom>
        </p:spPr>
      </p:pic>
    </p:spTree>
    <p:extLst>
      <p:ext uri="{BB962C8B-B14F-4D97-AF65-F5344CB8AC3E}">
        <p14:creationId xmlns:p14="http://schemas.microsoft.com/office/powerpoint/2010/main" val="3054237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16095" y="685731"/>
            <a:ext cx="10636244" cy="1762048"/>
            <a:chOff x="816095" y="685731"/>
            <a:chExt cx="10636244" cy="1762048"/>
          </a:xfrm>
        </p:grpSpPr>
        <p:sp>
          <p:nvSpPr>
            <p:cNvPr id="4" name="Rounded Rectangle 3"/>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mở bài cho bài văn kể lại một câu chuyện? Đó là những cách mở bài nào?</a:t>
              </a:r>
              <a:endParaRPr lang="en-US" sz="4000" b="1">
                <a:latin typeface="Cambria" panose="02040503050406030204" pitchFamily="18" charset="0"/>
                <a:ea typeface="Cambria" panose="02040503050406030204" pitchFamily="18" charset="0"/>
              </a:endParaRPr>
            </a:p>
          </p:txBody>
        </p:sp>
      </p:grpSp>
      <p:grpSp>
        <p:nvGrpSpPr>
          <p:cNvPr id="6" name="Group 5"/>
          <p:cNvGrpSpPr/>
          <p:nvPr/>
        </p:nvGrpSpPr>
        <p:grpSpPr>
          <a:xfrm>
            <a:off x="816095" y="3080825"/>
            <a:ext cx="2363372" cy="2110154"/>
            <a:chOff x="816095" y="3080825"/>
            <a:chExt cx="2363372" cy="2110154"/>
          </a:xfrm>
        </p:grpSpPr>
        <p:sp>
          <p:nvSpPr>
            <p:cNvPr id="7" name="Oval 6"/>
            <p:cNvSpPr/>
            <p:nvPr/>
          </p:nvSpPr>
          <p:spPr>
            <a:xfrm>
              <a:off x="816095" y="3080825"/>
              <a:ext cx="2363372" cy="21101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8" name="TextBox 7"/>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mở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9" name="Straight Arrow Connector 8"/>
          <p:cNvCxnSpPr>
            <a:stCxn id="7" idx="6"/>
          </p:cNvCxnSpPr>
          <p:nvPr/>
        </p:nvCxnSpPr>
        <p:spPr>
          <a:xfrm flipV="1">
            <a:off x="3179466"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4754880" y="2904978"/>
            <a:ext cx="5767755" cy="872197"/>
            <a:chOff x="4754880" y="2904978"/>
            <a:chExt cx="5767755" cy="872197"/>
          </a:xfrm>
          <a:solidFill>
            <a:srgbClr val="FF6600"/>
          </a:solidFill>
        </p:grpSpPr>
        <p:sp>
          <p:nvSpPr>
            <p:cNvPr id="12" name="Rounded Rectangle 11"/>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TextBox 12"/>
            <p:cNvSpPr txBox="1"/>
            <p:nvPr/>
          </p:nvSpPr>
          <p:spPr>
            <a:xfrm>
              <a:off x="4754880" y="2975318"/>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trực tiếp</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4" name="Group 13"/>
          <p:cNvGrpSpPr/>
          <p:nvPr/>
        </p:nvGrpSpPr>
        <p:grpSpPr>
          <a:xfrm>
            <a:off x="4754880" y="4318782"/>
            <a:ext cx="5767755" cy="872197"/>
            <a:chOff x="4754880" y="2904978"/>
            <a:chExt cx="5767755" cy="872197"/>
          </a:xfrm>
          <a:solidFill>
            <a:srgbClr val="FF6600"/>
          </a:solidFill>
        </p:grpSpPr>
        <p:sp>
          <p:nvSpPr>
            <p:cNvPr id="15" name="Rounded Rectangle 14"/>
            <p:cNvSpPr/>
            <p:nvPr/>
          </p:nvSpPr>
          <p:spPr>
            <a:xfrm>
              <a:off x="4754881" y="2904978"/>
              <a:ext cx="5767754" cy="872197"/>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4754880" y="2989386"/>
              <a:ext cx="5598941" cy="646331"/>
            </a:xfrm>
            <a:prstGeom prst="rect">
              <a:avLst/>
            </a:prstGeom>
            <a:grp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Mở bài gián tiếp</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888440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par>
                                <p:cTn id="22" presetID="22" presetClass="entr" presetSubtype="8"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trực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6"/>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715844"/>
              <a:ext cx="6786698" cy="2405816"/>
            </a:xfrm>
            <a:prstGeom prst="rect">
              <a:avLst/>
            </a:prstGeom>
            <a:noFill/>
          </p:spPr>
          <p:txBody>
            <a:bodyPr wrap="square" rtlCol="0">
              <a:spAutoFit/>
            </a:bodyPr>
            <a:lstStyle/>
            <a:p>
              <a:pPr algn="just"/>
              <a:r>
                <a:rPr lang="en-US" sz="4800" b="1" smtClean="0">
                  <a:solidFill>
                    <a:schemeClr val="accent3">
                      <a:lumMod val="75000"/>
                    </a:schemeClr>
                  </a:solidFill>
                  <a:latin typeface="Cambria" panose="02040503050406030204" pitchFamily="18" charset="0"/>
                  <a:ea typeface="Cambria" panose="02040503050406030204" pitchFamily="18" charset="0"/>
                </a:rPr>
                <a:t>   </a:t>
              </a:r>
              <a:r>
                <a:rPr lang="en-US" sz="4800" b="1" smtClean="0">
                  <a:solidFill>
                    <a:schemeClr val="accent2">
                      <a:lumMod val="50000"/>
                    </a:schemeClr>
                  </a:solidFill>
                  <a:latin typeface="Cambria" panose="02040503050406030204" pitchFamily="18" charset="0"/>
                  <a:ea typeface="Cambria" panose="02040503050406030204" pitchFamily="18" charset="0"/>
                </a:rPr>
                <a:t>Mở bài trực tiếp: </a:t>
              </a:r>
              <a:r>
                <a:rPr lang="en-US" sz="4800" b="1" smtClean="0">
                  <a:solidFill>
                    <a:schemeClr val="accent3">
                      <a:lumMod val="75000"/>
                    </a:schemeClr>
                  </a:solidFill>
                  <a:latin typeface="Cambria" panose="02040503050406030204" pitchFamily="18" charset="0"/>
                  <a:ea typeface="Cambria" panose="02040503050406030204" pitchFamily="18" charset="0"/>
                </a:rPr>
                <a:t>giới thiệu ngay vào câu chuyện.</a:t>
              </a:r>
              <a:endParaRPr lang="en-US" sz="48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82944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mở bài gián tiếp?</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6"/>
            </a:xfrm>
            <a:prstGeom prst="rect">
              <a:avLst/>
            </a:prstGeom>
            <a:noFill/>
          </p:spPr>
          <p:txBody>
            <a:bodyPr wrap="square" rtlCol="0">
              <a:spAutoFit/>
            </a:bodyPr>
            <a:lstStyle/>
            <a:p>
              <a:pPr algn="just"/>
              <a:r>
                <a:rPr lang="en-US" sz="4000" b="1" smtClean="0">
                  <a:solidFill>
                    <a:schemeClr val="accent3">
                      <a:lumMod val="75000"/>
                    </a:schemeClr>
                  </a:solidFill>
                  <a:latin typeface="Cambria" panose="02040503050406030204" pitchFamily="18" charset="0"/>
                  <a:ea typeface="Cambria" panose="02040503050406030204" pitchFamily="18" charset="0"/>
                </a:rPr>
                <a:t>   </a:t>
              </a:r>
              <a:r>
                <a:rPr lang="en-US" sz="4000" b="1" smtClean="0">
                  <a:solidFill>
                    <a:schemeClr val="accent2">
                      <a:lumMod val="50000"/>
                    </a:schemeClr>
                  </a:solidFill>
                  <a:latin typeface="Cambria" panose="02040503050406030204" pitchFamily="18" charset="0"/>
                  <a:ea typeface="Cambria" panose="02040503050406030204" pitchFamily="18" charset="0"/>
                </a:rPr>
                <a:t>Mở bài gián tiếp: </a:t>
              </a:r>
              <a:r>
                <a:rPr lang="en-US" sz="4000" b="1" smtClean="0">
                  <a:solidFill>
                    <a:schemeClr val="accent3">
                      <a:lumMod val="75000"/>
                    </a:schemeClr>
                  </a:solidFill>
                  <a:latin typeface="Cambria" panose="02040503050406030204" pitchFamily="18" charset="0"/>
                  <a:ea typeface="Cambria" panose="02040503050406030204" pitchFamily="18" charset="0"/>
                </a:rPr>
                <a:t>giới thiệu câu chuyện kết hợp nêu bối cảnh được nghe, đọc hoặc nêu cảm nghĩ, kỉ niệm gắn với câu chuyện .</a:t>
              </a:r>
              <a:endParaRPr lang="en-US" sz="4000" b="1">
                <a:solidFill>
                  <a:schemeClr val="accent3">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2404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762048"/>
            <a:chOff x="816095" y="685731"/>
            <a:chExt cx="10636244" cy="1762048"/>
          </a:xfrm>
        </p:grpSpPr>
        <p:sp>
          <p:nvSpPr>
            <p:cNvPr id="3" name="Rounded Rectangle 2"/>
            <p:cNvSpPr/>
            <p:nvPr/>
          </p:nvSpPr>
          <p:spPr>
            <a:xfrm>
              <a:off x="816095" y="685731"/>
              <a:ext cx="10636244" cy="1762048"/>
            </a:xfrm>
            <a:prstGeom prst="roundRect">
              <a:avLst/>
            </a:prstGeom>
            <a:solidFill>
              <a:schemeClr val="accent1">
                <a:lumMod val="20000"/>
                <a:lumOff val="80000"/>
                <a:alpha val="90000"/>
              </a:schemeClr>
            </a:solidFill>
            <a:ln w="190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12874" y="886265"/>
              <a:ext cx="10283483" cy="1323439"/>
            </a:xfrm>
            <a:prstGeom prst="rect">
              <a:avLst/>
            </a:prstGeom>
            <a:noFill/>
          </p:spPr>
          <p:txBody>
            <a:bodyPr wrap="square" rtlCol="0">
              <a:spAutoFit/>
            </a:bodyPr>
            <a:lstStyle/>
            <a:p>
              <a:pPr algn="just"/>
              <a:r>
                <a:rPr lang="en-US" sz="4000" b="1" smtClean="0">
                  <a:latin typeface="Cambria" panose="02040503050406030204" pitchFamily="18" charset="0"/>
                  <a:ea typeface="Cambria" panose="02040503050406030204" pitchFamily="18" charset="0"/>
                </a:rPr>
                <a:t>Có mấy cách kết bài cho bài văn kể lại một câu chuyện? Đó là những cách kết bài nào?</a:t>
              </a:r>
              <a:endParaRPr lang="en-US" sz="4000" b="1">
                <a:latin typeface="Cambria" panose="02040503050406030204" pitchFamily="18" charset="0"/>
                <a:ea typeface="Cambria" panose="02040503050406030204" pitchFamily="18" charset="0"/>
              </a:endParaRPr>
            </a:p>
          </p:txBody>
        </p:sp>
      </p:grpSp>
      <p:grpSp>
        <p:nvGrpSpPr>
          <p:cNvPr id="5" name="Group 4"/>
          <p:cNvGrpSpPr/>
          <p:nvPr/>
        </p:nvGrpSpPr>
        <p:grpSpPr>
          <a:xfrm>
            <a:off x="816095" y="3080825"/>
            <a:ext cx="2363372" cy="2110154"/>
            <a:chOff x="816095" y="3080825"/>
            <a:chExt cx="2363372" cy="2110154"/>
          </a:xfrm>
        </p:grpSpPr>
        <p:sp>
          <p:nvSpPr>
            <p:cNvPr id="6" name="Oval 5"/>
            <p:cNvSpPr/>
            <p:nvPr/>
          </p:nvSpPr>
          <p:spPr>
            <a:xfrm>
              <a:off x="816095" y="3080825"/>
              <a:ext cx="2363372" cy="2110154"/>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3200"/>
            </a:p>
          </p:txBody>
        </p:sp>
        <p:sp>
          <p:nvSpPr>
            <p:cNvPr id="7" name="TextBox 6"/>
            <p:cNvSpPr txBox="1"/>
            <p:nvPr/>
          </p:nvSpPr>
          <p:spPr>
            <a:xfrm>
              <a:off x="893467" y="3535737"/>
              <a:ext cx="2208628" cy="1200329"/>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Có 2 cách kết bài</a:t>
              </a:r>
              <a:endParaRPr lang="en-US" sz="3600" b="1">
                <a:solidFill>
                  <a:schemeClr val="bg1"/>
                </a:solidFill>
                <a:latin typeface="Cambria" panose="02040503050406030204" pitchFamily="18" charset="0"/>
                <a:ea typeface="Cambria" panose="02040503050406030204" pitchFamily="18" charset="0"/>
              </a:endParaRPr>
            </a:p>
          </p:txBody>
        </p:sp>
      </p:grpSp>
      <p:cxnSp>
        <p:nvCxnSpPr>
          <p:cNvPr id="8" name="Straight Arrow Connector 7"/>
          <p:cNvCxnSpPr>
            <a:stCxn id="6" idx="6"/>
          </p:cNvCxnSpPr>
          <p:nvPr/>
        </p:nvCxnSpPr>
        <p:spPr>
          <a:xfrm flipV="1">
            <a:off x="3179467" y="3418449"/>
            <a:ext cx="1554480" cy="71745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179466" y="4147626"/>
            <a:ext cx="1554480" cy="62132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4754880" y="2904978"/>
            <a:ext cx="5767755" cy="872197"/>
            <a:chOff x="4754880" y="2904978"/>
            <a:chExt cx="5767755" cy="872197"/>
          </a:xfrm>
        </p:grpSpPr>
        <p:sp>
          <p:nvSpPr>
            <p:cNvPr id="11" name="Rounded Rectangle 10"/>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Box 11"/>
            <p:cNvSpPr txBox="1"/>
            <p:nvPr/>
          </p:nvSpPr>
          <p:spPr>
            <a:xfrm>
              <a:off x="4754880" y="2975318"/>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mở rộng</a:t>
              </a:r>
              <a:endParaRPr lang="en-US" sz="3600" b="1">
                <a:solidFill>
                  <a:schemeClr val="bg1"/>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4754880" y="4318782"/>
            <a:ext cx="5767755" cy="872197"/>
            <a:chOff x="4754880" y="2904978"/>
            <a:chExt cx="5767755" cy="872197"/>
          </a:xfrm>
        </p:grpSpPr>
        <p:sp>
          <p:nvSpPr>
            <p:cNvPr id="14" name="Rounded Rectangle 13"/>
            <p:cNvSpPr/>
            <p:nvPr/>
          </p:nvSpPr>
          <p:spPr>
            <a:xfrm>
              <a:off x="4754881" y="2904978"/>
              <a:ext cx="5767754" cy="872197"/>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p:cNvSpPr txBox="1"/>
            <p:nvPr/>
          </p:nvSpPr>
          <p:spPr>
            <a:xfrm>
              <a:off x="4754880" y="2989386"/>
              <a:ext cx="5598941" cy="646331"/>
            </a:xfrm>
            <a:prstGeom prst="rect">
              <a:avLst/>
            </a:prstGeom>
            <a:noFill/>
          </p:spPr>
          <p:txBody>
            <a:bodyPr wrap="square" rtlCol="0">
              <a:spAutoFit/>
            </a:bodyPr>
            <a:lstStyle/>
            <a:p>
              <a:pPr algn="ctr"/>
              <a:r>
                <a:rPr lang="en-US" sz="3600" b="1" smtClean="0">
                  <a:solidFill>
                    <a:schemeClr val="bg1"/>
                  </a:solidFill>
                  <a:latin typeface="Cambria" panose="02040503050406030204" pitchFamily="18" charset="0"/>
                  <a:ea typeface="Cambria" panose="02040503050406030204" pitchFamily="18" charset="0"/>
                </a:rPr>
                <a:t>Kết bài không mở rộng</a:t>
              </a:r>
              <a:endParaRPr lang="en-US" sz="3600" b="1">
                <a:solidFill>
                  <a:schemeClr val="bg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19581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2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left)">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408719"/>
              <a:ext cx="6786698" cy="3303985"/>
            </a:xfrm>
            <a:prstGeom prst="rect">
              <a:avLst/>
            </a:prstGeom>
            <a:noFill/>
          </p:spPr>
          <p:txBody>
            <a:bodyPr wrap="square" rtlCol="0">
              <a:spAutoFit/>
            </a:bodyPr>
            <a:lstStyle/>
            <a:p>
              <a:pPr algn="just"/>
              <a:r>
                <a:rPr lang="en-US" sz="4000" b="1" smtClean="0">
                  <a:solidFill>
                    <a:srgbClr val="002060"/>
                  </a:solidFill>
                  <a:latin typeface="Cambria" panose="02040503050406030204" pitchFamily="18" charset="0"/>
                  <a:ea typeface="Cambria" panose="02040503050406030204" pitchFamily="18" charset="0"/>
                </a:rPr>
                <a:t>   Kết bài mở rộng: </a:t>
              </a:r>
              <a:r>
                <a:rPr lang="en-US" sz="4000" b="1" smtClean="0">
                  <a:solidFill>
                    <a:srgbClr val="0070C0"/>
                  </a:solidFill>
                  <a:latin typeface="Cambria" panose="02040503050406030204" pitchFamily="18" charset="0"/>
                  <a:ea typeface="Cambria" panose="02040503050406030204" pitchFamily="18" charset="0"/>
                </a:rPr>
                <a:t>Nêu suy nghĩ, cảm xúc,… và những liên tưởng. Suy luận được gợi ra từ câu chuyện.</a:t>
              </a:r>
              <a:endParaRPr lang="en-US" sz="40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038045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816095" y="685731"/>
            <a:ext cx="10636244" cy="1090818"/>
            <a:chOff x="816095" y="685731"/>
            <a:chExt cx="10636244" cy="1090818"/>
          </a:xfrm>
        </p:grpSpPr>
        <p:sp>
          <p:nvSpPr>
            <p:cNvPr id="3" name="Rounded Rectangle 2"/>
            <p:cNvSpPr/>
            <p:nvPr/>
          </p:nvSpPr>
          <p:spPr>
            <a:xfrm>
              <a:off x="816095" y="685731"/>
              <a:ext cx="10636244" cy="1090818"/>
            </a:xfrm>
            <a:prstGeom prst="roundRect">
              <a:avLst/>
            </a:prstGeom>
            <a:solidFill>
              <a:schemeClr val="accent1">
                <a:lumMod val="20000"/>
                <a:lumOff val="80000"/>
                <a:alpha val="90000"/>
              </a:schemeClr>
            </a:solidFill>
            <a:ln w="19050">
              <a:solidFill>
                <a:srgbClr val="FF66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92475" y="833356"/>
              <a:ext cx="10283483" cy="769441"/>
            </a:xfrm>
            <a:prstGeom prst="rect">
              <a:avLst/>
            </a:prstGeom>
            <a:noFill/>
          </p:spPr>
          <p:txBody>
            <a:bodyPr wrap="square" rtlCol="0">
              <a:spAutoFit/>
            </a:bodyPr>
            <a:lstStyle/>
            <a:p>
              <a:pPr algn="ctr"/>
              <a:r>
                <a:rPr lang="en-US" sz="4400" b="1" smtClean="0">
                  <a:latin typeface="Cambria" panose="02040503050406030204" pitchFamily="18" charset="0"/>
                  <a:ea typeface="Cambria" panose="02040503050406030204" pitchFamily="18" charset="0"/>
                </a:rPr>
                <a:t>Thế nào là kết bài không mở rộng?</a:t>
              </a:r>
              <a:endParaRPr lang="en-US" sz="4400" b="1">
                <a:latin typeface="Cambria" panose="02040503050406030204" pitchFamily="18" charset="0"/>
                <a:ea typeface="Cambria" panose="02040503050406030204" pitchFamily="18" charset="0"/>
              </a:endParaRPr>
            </a:p>
          </p:txBody>
        </p:sp>
      </p:grpSp>
      <p:pic>
        <p:nvPicPr>
          <p:cNvPr id="5" name="图片 3">
            <a:extLst>
              <a:ext uri="{FF2B5EF4-FFF2-40B4-BE49-F238E27FC236}">
                <a16:creationId xmlns:a16="http://schemas.microsoft.com/office/drawing/2014/main" id="{8690E721-D84D-37D2-0E21-51D8DE5805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3781" y="1924174"/>
            <a:ext cx="4456820" cy="4456820"/>
          </a:xfrm>
          <a:prstGeom prst="rect">
            <a:avLst/>
          </a:prstGeom>
        </p:spPr>
      </p:pic>
      <p:grpSp>
        <p:nvGrpSpPr>
          <p:cNvPr id="10" name="Group 9"/>
          <p:cNvGrpSpPr/>
          <p:nvPr/>
        </p:nvGrpSpPr>
        <p:grpSpPr>
          <a:xfrm>
            <a:off x="4637314" y="2048337"/>
            <a:ext cx="6638644" cy="3725449"/>
            <a:chOff x="3941708" y="2048337"/>
            <a:chExt cx="7334250" cy="3882790"/>
          </a:xfrm>
        </p:grpSpPr>
        <p:grpSp>
          <p:nvGrpSpPr>
            <p:cNvPr id="6" name="组合 2">
              <a:extLst>
                <a:ext uri="{FF2B5EF4-FFF2-40B4-BE49-F238E27FC236}">
                  <a16:creationId xmlns:a16="http://schemas.microsoft.com/office/drawing/2014/main" id="{E768F56F-FC6C-E976-7C76-6FEAE45C0DF2}"/>
                </a:ext>
              </a:extLst>
            </p:cNvPr>
            <p:cNvGrpSpPr/>
            <p:nvPr/>
          </p:nvGrpSpPr>
          <p:grpSpPr>
            <a:xfrm flipH="1">
              <a:off x="3941708" y="2048337"/>
              <a:ext cx="7334250" cy="3882790"/>
              <a:chOff x="623565" y="1520925"/>
              <a:chExt cx="7334250" cy="4814393"/>
            </a:xfrm>
          </p:grpSpPr>
          <p:sp>
            <p:nvSpPr>
              <p:cNvPr id="7" name="任意多边形: 形状 5">
                <a:extLst>
                  <a:ext uri="{FF2B5EF4-FFF2-40B4-BE49-F238E27FC236}">
                    <a16:creationId xmlns:a16="http://schemas.microsoft.com/office/drawing/2014/main" id="{9A482105-059E-3103-95BB-4066C04342EB}"/>
                  </a:ext>
                </a:extLst>
              </p:cNvPr>
              <p:cNvSpPr/>
              <p:nvPr/>
            </p:nvSpPr>
            <p:spPr>
              <a:xfrm>
                <a:off x="623565" y="1520925"/>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sp>
            <p:nvSpPr>
              <p:cNvPr id="8" name="任意多边形: 形状 6">
                <a:extLst>
                  <a:ext uri="{FF2B5EF4-FFF2-40B4-BE49-F238E27FC236}">
                    <a16:creationId xmlns:a16="http://schemas.microsoft.com/office/drawing/2014/main" id="{EB2D166B-8352-7841-64D2-E50BBBAFF537}"/>
                  </a:ext>
                </a:extLst>
              </p:cNvPr>
              <p:cNvSpPr/>
              <p:nvPr/>
            </p:nvSpPr>
            <p:spPr>
              <a:xfrm>
                <a:off x="775965" y="1696946"/>
                <a:ext cx="7181850" cy="4638372"/>
              </a:xfrm>
              <a:custGeom>
                <a:avLst/>
                <a:gdLst>
                  <a:gd name="connsiteX0" fmla="*/ 162441 w 7181850"/>
                  <a:gd name="connsiteY0" fmla="*/ 0 h 4638372"/>
                  <a:gd name="connsiteX1" fmla="*/ 7019409 w 7181850"/>
                  <a:gd name="connsiteY1" fmla="*/ 0 h 4638372"/>
                  <a:gd name="connsiteX2" fmla="*/ 7181850 w 7181850"/>
                  <a:gd name="connsiteY2" fmla="*/ 162441 h 4638372"/>
                  <a:gd name="connsiteX3" fmla="*/ 7181850 w 7181850"/>
                  <a:gd name="connsiteY3" fmla="*/ 487311 h 4638372"/>
                  <a:gd name="connsiteX4" fmla="*/ 7181850 w 7181850"/>
                  <a:gd name="connsiteY4" fmla="*/ 812183 h 4638372"/>
                  <a:gd name="connsiteX5" fmla="*/ 7181850 w 7181850"/>
                  <a:gd name="connsiteY5" fmla="*/ 3826189 h 4638372"/>
                  <a:gd name="connsiteX6" fmla="*/ 7181850 w 7181850"/>
                  <a:gd name="connsiteY6" fmla="*/ 4314450 h 4638372"/>
                  <a:gd name="connsiteX7" fmla="*/ 7181850 w 7181850"/>
                  <a:gd name="connsiteY7" fmla="*/ 4475931 h 4638372"/>
                  <a:gd name="connsiteX8" fmla="*/ 7019409 w 7181850"/>
                  <a:gd name="connsiteY8" fmla="*/ 4638372 h 4638372"/>
                  <a:gd name="connsiteX9" fmla="*/ 162441 w 7181850"/>
                  <a:gd name="connsiteY9" fmla="*/ 4638372 h 4638372"/>
                  <a:gd name="connsiteX10" fmla="*/ 0 w 7181850"/>
                  <a:gd name="connsiteY10" fmla="*/ 4475931 h 4638372"/>
                  <a:gd name="connsiteX11" fmla="*/ 0 w 7181850"/>
                  <a:gd name="connsiteY11" fmla="*/ 4314450 h 4638372"/>
                  <a:gd name="connsiteX12" fmla="*/ 0 w 7181850"/>
                  <a:gd name="connsiteY12" fmla="*/ 3826189 h 4638372"/>
                  <a:gd name="connsiteX13" fmla="*/ 0 w 7181850"/>
                  <a:gd name="connsiteY13" fmla="*/ 812184 h 4638372"/>
                  <a:gd name="connsiteX14" fmla="*/ 0 w 7181850"/>
                  <a:gd name="connsiteY14" fmla="*/ 812183 h 4638372"/>
                  <a:gd name="connsiteX15" fmla="*/ 0 w 7181850"/>
                  <a:gd name="connsiteY15" fmla="*/ 162441 h 4638372"/>
                  <a:gd name="connsiteX16" fmla="*/ 162441 w 7181850"/>
                  <a:gd name="connsiteY16" fmla="*/ 0 h 4638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181850" h="4638372">
                    <a:moveTo>
                      <a:pt x="162441" y="0"/>
                    </a:moveTo>
                    <a:lnTo>
                      <a:pt x="7019409" y="0"/>
                    </a:lnTo>
                    <a:cubicBezTo>
                      <a:pt x="7109123" y="0"/>
                      <a:pt x="7181850" y="72727"/>
                      <a:pt x="7181850" y="162441"/>
                    </a:cubicBezTo>
                    <a:lnTo>
                      <a:pt x="7181850" y="487311"/>
                    </a:lnTo>
                    <a:lnTo>
                      <a:pt x="7181850" y="812183"/>
                    </a:lnTo>
                    <a:lnTo>
                      <a:pt x="7181850" y="3826189"/>
                    </a:lnTo>
                    <a:lnTo>
                      <a:pt x="7181850" y="4314450"/>
                    </a:lnTo>
                    <a:lnTo>
                      <a:pt x="7181850" y="4475931"/>
                    </a:lnTo>
                    <a:cubicBezTo>
                      <a:pt x="7181850" y="4565645"/>
                      <a:pt x="7109123" y="4638372"/>
                      <a:pt x="7019409" y="4638372"/>
                    </a:cubicBezTo>
                    <a:lnTo>
                      <a:pt x="162441" y="4638372"/>
                    </a:lnTo>
                    <a:cubicBezTo>
                      <a:pt x="72727" y="4638372"/>
                      <a:pt x="0" y="4565645"/>
                      <a:pt x="0" y="4475931"/>
                    </a:cubicBezTo>
                    <a:lnTo>
                      <a:pt x="0" y="4314450"/>
                    </a:lnTo>
                    <a:lnTo>
                      <a:pt x="0" y="3826189"/>
                    </a:lnTo>
                    <a:lnTo>
                      <a:pt x="0" y="812184"/>
                    </a:lnTo>
                    <a:lnTo>
                      <a:pt x="0" y="812183"/>
                    </a:lnTo>
                    <a:lnTo>
                      <a:pt x="0" y="162441"/>
                    </a:lnTo>
                    <a:cubicBezTo>
                      <a:pt x="0" y="72727"/>
                      <a:pt x="72727" y="0"/>
                      <a:pt x="162441"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tx1">
                      <a:lumMod val="75000"/>
                      <a:lumOff val="25000"/>
                    </a:schemeClr>
                  </a:solidFill>
                  <a:latin typeface="思源黑体 CN Regular" panose="020B0500000000000000" pitchFamily="34" charset="-122"/>
                  <a:ea typeface="思源黑体 CN Regular" panose="020B0500000000000000" pitchFamily="34" charset="-122"/>
                  <a:sym typeface="思源黑体 CN Regular" panose="020B0500000000000000" pitchFamily="34" charset="-122"/>
                </a:endParaRPr>
              </a:p>
            </p:txBody>
          </p:sp>
        </p:grpSp>
        <p:sp>
          <p:nvSpPr>
            <p:cNvPr id="9" name="TextBox 8"/>
            <p:cNvSpPr txBox="1"/>
            <p:nvPr/>
          </p:nvSpPr>
          <p:spPr>
            <a:xfrm>
              <a:off x="4139284" y="2540123"/>
              <a:ext cx="6786698" cy="2213349"/>
            </a:xfrm>
            <a:prstGeom prst="rect">
              <a:avLst/>
            </a:prstGeom>
            <a:noFill/>
          </p:spPr>
          <p:txBody>
            <a:bodyPr wrap="square" rtlCol="0">
              <a:spAutoFit/>
            </a:bodyPr>
            <a:lstStyle/>
            <a:p>
              <a:pPr algn="just"/>
              <a:r>
                <a:rPr lang="en-US" sz="4400" b="1" smtClean="0">
                  <a:solidFill>
                    <a:schemeClr val="accent3">
                      <a:lumMod val="75000"/>
                    </a:schemeClr>
                  </a:solidFill>
                  <a:latin typeface="Cambria" panose="02040503050406030204" pitchFamily="18" charset="0"/>
                  <a:ea typeface="Cambria" panose="02040503050406030204" pitchFamily="18" charset="0"/>
                </a:rPr>
                <a:t>   </a:t>
              </a:r>
              <a:r>
                <a:rPr lang="en-US" sz="4400" b="1" smtClean="0">
                  <a:solidFill>
                    <a:srgbClr val="002060"/>
                  </a:solidFill>
                  <a:latin typeface="Cambria" panose="02040503050406030204" pitchFamily="18" charset="0"/>
                  <a:ea typeface="Cambria" panose="02040503050406030204" pitchFamily="18" charset="0"/>
                </a:rPr>
                <a:t>Kết bài không mở rộng: </a:t>
              </a:r>
              <a:r>
                <a:rPr lang="en-US" sz="4400" b="1" smtClean="0">
                  <a:solidFill>
                    <a:srgbClr val="0070C0"/>
                  </a:solidFill>
                  <a:latin typeface="Cambria" panose="02040503050406030204" pitchFamily="18" charset="0"/>
                  <a:ea typeface="Cambria" panose="02040503050406030204" pitchFamily="18" charset="0"/>
                </a:rPr>
                <a:t>Nêu suy nghĩ, cảm xúc về câu chuyện.</a:t>
              </a:r>
              <a:endParaRPr lang="en-US" sz="44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5338041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TotalTime>
  <Words>703</Words>
  <Application>Microsoft Office PowerPoint</Application>
  <PresentationFormat>Widescreen</PresentationFormat>
  <Paragraphs>43</Paragraphs>
  <Slides>26</Slides>
  <Notes>3</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26</vt:i4>
      </vt:variant>
    </vt:vector>
  </HeadingPairs>
  <TitlesOfParts>
    <vt:vector size="35" baseType="lpstr">
      <vt:lpstr>#9Slide03 SVNEvery Movie Every </vt:lpstr>
      <vt:lpstr>Arial</vt:lpstr>
      <vt:lpstr>Calibri</vt:lpstr>
      <vt:lpstr>Calibri Light</vt:lpstr>
      <vt:lpstr>Cambria</vt:lpstr>
      <vt:lpstr>等线</vt:lpstr>
      <vt:lpstr>思源黑体 CN Regular</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Dell</cp:lastModifiedBy>
  <cp:revision>23</cp:revision>
  <dcterms:created xsi:type="dcterms:W3CDTF">2023-09-22T05:04:23Z</dcterms:created>
  <dcterms:modified xsi:type="dcterms:W3CDTF">2023-10-16T06:12:10Z</dcterms:modified>
</cp:coreProperties>
</file>