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63" r:id="rId4"/>
    <p:sldId id="260" r:id="rId5"/>
    <p:sldId id="261" r:id="rId6"/>
    <p:sldId id="262" r:id="rId7"/>
    <p:sldId id="264" r:id="rId8"/>
    <p:sldId id="265" r:id="rId9"/>
    <p:sldId id="266" r:id="rId10"/>
    <p:sldId id="259" r:id="rId11"/>
    <p:sldId id="267" r:id="rId12"/>
    <p:sldId id="268" r:id="rId13"/>
    <p:sldId id="269" r:id="rId14"/>
    <p:sldId id="270" r:id="rId15"/>
    <p:sldId id="271" r:id="rId16"/>
    <p:sldId id="272" r:id="rId17"/>
    <p:sldId id="273" r:id="rId18"/>
    <p:sldId id="276" r:id="rId19"/>
    <p:sldId id="277" r:id="rId20"/>
    <p:sldId id="278" r:id="rId21"/>
    <p:sldId id="274"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A95"/>
    <a:srgbClr val="DBE8B4"/>
    <a:srgbClr val="F8E2E5"/>
    <a:srgbClr val="DBEEF4"/>
    <a:srgbClr val="B6E9FA"/>
    <a:srgbClr val="9AE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13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26BC2-C84B-4931-B7AC-1013D8DA44AD}" type="datetimeFigureOut">
              <a:rPr lang="vi-VN" smtClean="0"/>
              <a:t>16/10/2023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FD099-332C-440E-8F07-2F3FC328A8FB}" type="slidenum">
              <a:rPr lang="vi-VN" smtClean="0"/>
              <a:t>‹#›</a:t>
            </a:fld>
            <a:endParaRPr lang="vi-VN"/>
          </a:p>
        </p:txBody>
      </p:sp>
    </p:spTree>
    <p:extLst>
      <p:ext uri="{BB962C8B-B14F-4D97-AF65-F5344CB8AC3E}">
        <p14:creationId xmlns:p14="http://schemas.microsoft.com/office/powerpoint/2010/main" val="14795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282603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82805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0884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3994550"/>
            <a:ext cx="17271999" cy="2756297"/>
          </a:xfrm>
        </p:spPr>
        <p:txBody>
          <a:bodyPr/>
          <a:lstStyle/>
          <a:p>
            <a:r>
              <a:rPr lang="en-US" smtClean="0"/>
              <a:t>Click to edit Master title style</a:t>
            </a:r>
            <a:endParaRPr lang="en-US"/>
          </a:p>
        </p:txBody>
      </p:sp>
      <p:sp>
        <p:nvSpPr>
          <p:cNvPr id="3" name="Subtitle 2"/>
          <p:cNvSpPr>
            <a:spLocks noGrp="1"/>
          </p:cNvSpPr>
          <p:nvPr>
            <p:ph type="subTitle" idx="1"/>
          </p:nvPr>
        </p:nvSpPr>
        <p:spPr>
          <a:xfrm>
            <a:off x="3048001" y="7286625"/>
            <a:ext cx="14223999" cy="3286125"/>
          </a:xfrm>
        </p:spPr>
        <p:txBody>
          <a:bodyPr/>
          <a:lstStyle>
            <a:lvl1pPr marL="0" indent="0" algn="ctr">
              <a:buNone/>
              <a:defRPr>
                <a:solidFill>
                  <a:schemeClr val="tx1">
                    <a:tint val="75000"/>
                  </a:schemeClr>
                </a:solidFill>
              </a:defRPr>
            </a:lvl1pPr>
            <a:lvl2pPr marL="857250" indent="0" algn="ctr">
              <a:buNone/>
              <a:defRPr>
                <a:solidFill>
                  <a:schemeClr val="tx1">
                    <a:tint val="75000"/>
                  </a:schemeClr>
                </a:solidFill>
              </a:defRPr>
            </a:lvl2pPr>
            <a:lvl3pPr marL="1714500" indent="0" algn="ctr">
              <a:buNone/>
              <a:defRPr>
                <a:solidFill>
                  <a:schemeClr val="tx1">
                    <a:tint val="75000"/>
                  </a:schemeClr>
                </a:solidFill>
              </a:defRPr>
            </a:lvl3pPr>
            <a:lvl4pPr marL="2571750" indent="0" algn="ctr">
              <a:buNone/>
              <a:defRPr>
                <a:solidFill>
                  <a:schemeClr val="tx1">
                    <a:tint val="75000"/>
                  </a:schemeClr>
                </a:solidFill>
              </a:defRPr>
            </a:lvl4pPr>
            <a:lvl5pPr marL="3429000" indent="0" algn="ctr">
              <a:buNone/>
              <a:defRPr>
                <a:solidFill>
                  <a:schemeClr val="tx1">
                    <a:tint val="75000"/>
                  </a:schemeClr>
                </a:solidFill>
              </a:defRPr>
            </a:lvl5pPr>
            <a:lvl6pPr marL="4286250" indent="0" algn="ctr">
              <a:buNone/>
              <a:defRPr>
                <a:solidFill>
                  <a:schemeClr val="tx1">
                    <a:tint val="75000"/>
                  </a:schemeClr>
                </a:solidFill>
              </a:defRPr>
            </a:lvl6pPr>
            <a:lvl7pPr marL="5143500" indent="0" algn="ctr">
              <a:buNone/>
              <a:defRPr>
                <a:solidFill>
                  <a:schemeClr val="tx1">
                    <a:tint val="75000"/>
                  </a:schemeClr>
                </a:solidFill>
              </a:defRPr>
            </a:lvl7pPr>
            <a:lvl8pPr marL="6000750" indent="0" algn="ctr">
              <a:buNone/>
              <a:defRPr>
                <a:solidFill>
                  <a:schemeClr val="tx1">
                    <a:tint val="75000"/>
                  </a:schemeClr>
                </a:solidFill>
              </a:defRPr>
            </a:lvl8pPr>
            <a:lvl9pPr marL="68580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11623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851920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5142" y="8262940"/>
            <a:ext cx="17271999" cy="2553891"/>
          </a:xfrm>
        </p:spPr>
        <p:txBody>
          <a:bodyPr anchor="t"/>
          <a:lstStyle>
            <a:lvl1pPr algn="l">
              <a:defRPr sz="7500" b="1" cap="all"/>
            </a:lvl1pPr>
          </a:lstStyle>
          <a:p>
            <a:r>
              <a:rPr lang="en-US" smtClean="0"/>
              <a:t>Click to edit Master title style</a:t>
            </a:r>
            <a:endParaRPr lang="en-US"/>
          </a:p>
        </p:txBody>
      </p:sp>
      <p:sp>
        <p:nvSpPr>
          <p:cNvPr id="3" name="Text Placeholder 2"/>
          <p:cNvSpPr>
            <a:spLocks noGrp="1"/>
          </p:cNvSpPr>
          <p:nvPr>
            <p:ph type="body" idx="1"/>
          </p:nvPr>
        </p:nvSpPr>
        <p:spPr>
          <a:xfrm>
            <a:off x="1605142" y="5450090"/>
            <a:ext cx="17271999" cy="2812851"/>
          </a:xfrm>
        </p:spPr>
        <p:txBody>
          <a:bodyPr anchor="b"/>
          <a:lstStyle>
            <a:lvl1pPr marL="0" indent="0">
              <a:buNone/>
              <a:defRPr sz="3750">
                <a:solidFill>
                  <a:schemeClr val="tx1">
                    <a:tint val="75000"/>
                  </a:schemeClr>
                </a:solidFill>
              </a:defRPr>
            </a:lvl1pPr>
            <a:lvl2pPr marL="857250" indent="0">
              <a:buNone/>
              <a:defRPr sz="3375">
                <a:solidFill>
                  <a:schemeClr val="tx1">
                    <a:tint val="75000"/>
                  </a:schemeClr>
                </a:solidFill>
              </a:defRPr>
            </a:lvl2pPr>
            <a:lvl3pPr marL="1714500" indent="0">
              <a:buNone/>
              <a:defRPr sz="3000">
                <a:solidFill>
                  <a:schemeClr val="tx1">
                    <a:tint val="75000"/>
                  </a:schemeClr>
                </a:solidFill>
              </a:defRPr>
            </a:lvl3pPr>
            <a:lvl4pPr marL="2571750" indent="0">
              <a:buNone/>
              <a:defRPr sz="2625">
                <a:solidFill>
                  <a:schemeClr val="tx1">
                    <a:tint val="75000"/>
                  </a:schemeClr>
                </a:solidFill>
              </a:defRPr>
            </a:lvl4pPr>
            <a:lvl5pPr marL="3429000" indent="0">
              <a:buNone/>
              <a:defRPr sz="2625">
                <a:solidFill>
                  <a:schemeClr val="tx1">
                    <a:tint val="75000"/>
                  </a:schemeClr>
                </a:solidFill>
              </a:defRPr>
            </a:lvl5pPr>
            <a:lvl6pPr marL="4286250" indent="0">
              <a:buNone/>
              <a:defRPr sz="2625">
                <a:solidFill>
                  <a:schemeClr val="tx1">
                    <a:tint val="75000"/>
                  </a:schemeClr>
                </a:solidFill>
              </a:defRPr>
            </a:lvl6pPr>
            <a:lvl7pPr marL="5143500" indent="0">
              <a:buNone/>
              <a:defRPr sz="2625">
                <a:solidFill>
                  <a:schemeClr val="tx1">
                    <a:tint val="75000"/>
                  </a:schemeClr>
                </a:solidFill>
              </a:defRPr>
            </a:lvl7pPr>
            <a:lvl8pPr marL="6000750" indent="0">
              <a:buNone/>
              <a:defRPr sz="2625">
                <a:solidFill>
                  <a:schemeClr val="tx1">
                    <a:tint val="75000"/>
                  </a:schemeClr>
                </a:solidFill>
              </a:defRPr>
            </a:lvl8pPr>
            <a:lvl9pPr marL="6858000" indent="0">
              <a:buNone/>
              <a:defRPr sz="262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53623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2"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329335"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751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16001" y="2878337"/>
            <a:ext cx="8978196"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4" name="Content Placeholder 3"/>
          <p:cNvSpPr>
            <a:spLocks noGrp="1"/>
          </p:cNvSpPr>
          <p:nvPr>
            <p:ph sz="half" idx="2"/>
          </p:nvPr>
        </p:nvSpPr>
        <p:spPr>
          <a:xfrm>
            <a:off x="1016001" y="4077891"/>
            <a:ext cx="8978196"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322278" y="2878337"/>
            <a:ext cx="8981723"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6" name="Content Placeholder 5"/>
          <p:cNvSpPr>
            <a:spLocks noGrp="1"/>
          </p:cNvSpPr>
          <p:nvPr>
            <p:ph sz="quarter" idx="4"/>
          </p:nvPr>
        </p:nvSpPr>
        <p:spPr>
          <a:xfrm>
            <a:off x="10322278" y="4077891"/>
            <a:ext cx="8981723"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7145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05599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7145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75897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7145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58549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511969"/>
            <a:ext cx="6685140" cy="2178844"/>
          </a:xfrm>
        </p:spPr>
        <p:txBody>
          <a:bodyPr anchor="b"/>
          <a:lstStyle>
            <a:lvl1pPr algn="l">
              <a:defRPr sz="3750" b="1"/>
            </a:lvl1pPr>
          </a:lstStyle>
          <a:p>
            <a:r>
              <a:rPr lang="en-US" smtClean="0"/>
              <a:t>Click to edit Master title style</a:t>
            </a:r>
            <a:endParaRPr lang="en-US"/>
          </a:p>
        </p:txBody>
      </p:sp>
      <p:sp>
        <p:nvSpPr>
          <p:cNvPr id="3" name="Content Placeholder 2"/>
          <p:cNvSpPr>
            <a:spLocks noGrp="1"/>
          </p:cNvSpPr>
          <p:nvPr>
            <p:ph idx="1"/>
          </p:nvPr>
        </p:nvSpPr>
        <p:spPr>
          <a:xfrm>
            <a:off x="7944555" y="511972"/>
            <a:ext cx="11359444" cy="10974587"/>
          </a:xfrm>
        </p:spPr>
        <p:txBody>
          <a:bodyPr/>
          <a:lstStyle>
            <a:lvl1pPr>
              <a:defRPr sz="6000"/>
            </a:lvl1pPr>
            <a:lvl2pPr>
              <a:defRPr sz="5250"/>
            </a:lvl2pPr>
            <a:lvl3pPr>
              <a:defRPr sz="4500"/>
            </a:lvl3pPr>
            <a:lvl4pPr>
              <a:defRPr sz="3750"/>
            </a:lvl4pPr>
            <a:lvl5pPr>
              <a:defRPr sz="3750"/>
            </a:lvl5pPr>
            <a:lvl6pPr>
              <a:defRPr sz="3750"/>
            </a:lvl6pPr>
            <a:lvl7pPr>
              <a:defRPr sz="3750"/>
            </a:lvl7pPr>
            <a:lvl8pPr>
              <a:defRPr sz="3750"/>
            </a:lvl8pPr>
            <a:lvl9pPr>
              <a:defRPr sz="37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16001" y="2690813"/>
            <a:ext cx="6685140" cy="8795743"/>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2623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66209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862" y="9001125"/>
            <a:ext cx="12192000" cy="1062634"/>
          </a:xfrm>
        </p:spPr>
        <p:txBody>
          <a:bodyPr anchor="b"/>
          <a:lstStyle>
            <a:lvl1pPr algn="l">
              <a:defRPr sz="3750" b="1"/>
            </a:lvl1pPr>
          </a:lstStyle>
          <a:p>
            <a:r>
              <a:rPr lang="en-US" smtClean="0"/>
              <a:t>Click to edit Master title style</a:t>
            </a:r>
            <a:endParaRPr lang="en-US"/>
          </a:p>
        </p:txBody>
      </p:sp>
      <p:sp>
        <p:nvSpPr>
          <p:cNvPr id="3" name="Picture Placeholder 2"/>
          <p:cNvSpPr>
            <a:spLocks noGrp="1"/>
          </p:cNvSpPr>
          <p:nvPr>
            <p:ph type="pic" idx="1"/>
          </p:nvPr>
        </p:nvSpPr>
        <p:spPr>
          <a:xfrm>
            <a:off x="3982862" y="1148953"/>
            <a:ext cx="12192000" cy="7715250"/>
          </a:xfrm>
        </p:spPr>
        <p:txBody>
          <a:bodyPr/>
          <a:lstStyle>
            <a:lvl1pPr marL="0" indent="0">
              <a:buNone/>
              <a:defRPr sz="6000"/>
            </a:lvl1pPr>
            <a:lvl2pPr marL="857250" indent="0">
              <a:buNone/>
              <a:defRPr sz="5250"/>
            </a:lvl2pPr>
            <a:lvl3pPr marL="1714500" indent="0">
              <a:buNone/>
              <a:defRPr sz="4500"/>
            </a:lvl3pPr>
            <a:lvl4pPr marL="2571750" indent="0">
              <a:buNone/>
              <a:defRPr sz="3750"/>
            </a:lvl4pPr>
            <a:lvl5pPr marL="3429000" indent="0">
              <a:buNone/>
              <a:defRPr sz="3750"/>
            </a:lvl5pPr>
            <a:lvl6pPr marL="4286250" indent="0">
              <a:buNone/>
              <a:defRPr sz="3750"/>
            </a:lvl6pPr>
            <a:lvl7pPr marL="5143500" indent="0">
              <a:buNone/>
              <a:defRPr sz="3750"/>
            </a:lvl7pPr>
            <a:lvl8pPr marL="6000750" indent="0">
              <a:buNone/>
              <a:defRPr sz="3750"/>
            </a:lvl8pPr>
            <a:lvl9pPr marL="6858000" indent="0">
              <a:buNone/>
              <a:defRPr sz="3750"/>
            </a:lvl9pPr>
          </a:lstStyle>
          <a:p>
            <a:endParaRPr lang="en-US"/>
          </a:p>
        </p:txBody>
      </p:sp>
      <p:sp>
        <p:nvSpPr>
          <p:cNvPr id="4" name="Text Placeholder 3"/>
          <p:cNvSpPr>
            <a:spLocks noGrp="1"/>
          </p:cNvSpPr>
          <p:nvPr>
            <p:ph type="body" sz="half" idx="2"/>
          </p:nvPr>
        </p:nvSpPr>
        <p:spPr>
          <a:xfrm>
            <a:off x="3982862" y="10063759"/>
            <a:ext cx="12192000" cy="1509116"/>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13061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222491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1" y="514949"/>
            <a:ext cx="4572000" cy="10971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1" y="514949"/>
            <a:ext cx="13377334" cy="10971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1605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D166EC-6634-424E-90EC-6BEB96627D7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401429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D166EC-6634-424E-90EC-6BEB96627D7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13802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D166EC-6634-424E-90EC-6BEB96627D7C}"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52538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D166EC-6634-424E-90EC-6BEB96627D7C}"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33886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166EC-6634-424E-90EC-6BEB96627D7C}"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2633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26635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5397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166EC-6634-424E-90EC-6BEB96627D7C}" type="datetimeFigureOut">
              <a:rPr lang="en-US" smtClean="0"/>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D144E-6ABF-463C-A7A6-7B37506E398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59372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1" y="514946"/>
            <a:ext cx="18288000" cy="214312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16001" y="3000378"/>
            <a:ext cx="18288000" cy="84861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16002" y="11918159"/>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pPr defTabSz="1714500"/>
            <a:fld id="{1D8BD707-D9CF-40AE-B4C6-C98DA3205C09}" type="datetimeFigureOut">
              <a:rPr lang="en-US" smtClean="0">
                <a:solidFill>
                  <a:prstClr val="black">
                    <a:tint val="75000"/>
                  </a:prstClr>
                </a:solidFill>
              </a:rPr>
              <a:pPr defTabSz="1714500"/>
              <a:t>10/16/2023</a:t>
            </a:fld>
            <a:endParaRPr lang="en-US">
              <a:solidFill>
                <a:prstClr val="black">
                  <a:tint val="75000"/>
                </a:prstClr>
              </a:solidFill>
            </a:endParaRPr>
          </a:p>
        </p:txBody>
      </p:sp>
      <p:sp>
        <p:nvSpPr>
          <p:cNvPr id="5" name="Footer Placeholder 4"/>
          <p:cNvSpPr>
            <a:spLocks noGrp="1"/>
          </p:cNvSpPr>
          <p:nvPr>
            <p:ph type="ftr" sz="quarter" idx="3"/>
          </p:nvPr>
        </p:nvSpPr>
        <p:spPr>
          <a:xfrm>
            <a:off x="6942668" y="11918159"/>
            <a:ext cx="6434666"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pPr defTabSz="1714500"/>
            <a:endParaRPr lang="en-US">
              <a:solidFill>
                <a:prstClr val="black">
                  <a:tint val="75000"/>
                </a:prstClr>
              </a:solidFill>
            </a:endParaRPr>
          </a:p>
        </p:txBody>
      </p:sp>
      <p:sp>
        <p:nvSpPr>
          <p:cNvPr id="6" name="Slide Number Placeholder 5"/>
          <p:cNvSpPr>
            <a:spLocks noGrp="1"/>
          </p:cNvSpPr>
          <p:nvPr>
            <p:ph type="sldNum" sz="quarter" idx="4"/>
          </p:nvPr>
        </p:nvSpPr>
        <p:spPr>
          <a:xfrm>
            <a:off x="14562669" y="11918159"/>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301545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32" name="Rounded Rectangle 31"/>
          <p:cNvSpPr/>
          <p:nvPr/>
        </p:nvSpPr>
        <p:spPr>
          <a:xfrm rot="19723870">
            <a:off x="103202" y="1298502"/>
            <a:ext cx="2814543" cy="1770200"/>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82241" y="282495"/>
            <a:ext cx="4919679" cy="2090315"/>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19723870">
            <a:off x="4082550" y="1012503"/>
            <a:ext cx="826326" cy="1601971"/>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459534" y="-354707"/>
            <a:ext cx="12125995" cy="6358679"/>
          </a:xfrm>
          <a:prstGeom prst="rect">
            <a:avLst/>
          </a:prstGeom>
        </p:spPr>
      </p:pic>
      <p:pic>
        <p:nvPicPr>
          <p:cNvPr id="3" name="Picture 2"/>
          <p:cNvPicPr>
            <a:picLocks noChangeAspect="1"/>
          </p:cNvPicPr>
          <p:nvPr/>
        </p:nvPicPr>
        <p:blipFill>
          <a:blip r:embed="rId4"/>
          <a:stretch>
            <a:fillRect/>
          </a:stretch>
        </p:blipFill>
        <p:spPr>
          <a:xfrm>
            <a:off x="574746" y="4084709"/>
            <a:ext cx="7529213" cy="3913971"/>
          </a:xfrm>
          <a:prstGeom prst="rect">
            <a:avLst/>
          </a:prstGeom>
        </p:spPr>
      </p:pic>
      <p:pic>
        <p:nvPicPr>
          <p:cNvPr id="4" name="Picture 3"/>
          <p:cNvPicPr>
            <a:picLocks noChangeAspect="1"/>
          </p:cNvPicPr>
          <p:nvPr/>
        </p:nvPicPr>
        <p:blipFill>
          <a:blip r:embed="rId5"/>
          <a:stretch>
            <a:fillRect/>
          </a:stretch>
        </p:blipFill>
        <p:spPr>
          <a:xfrm>
            <a:off x="221520" y="178080"/>
            <a:ext cx="2206943" cy="1027224"/>
          </a:xfrm>
          <a:prstGeom prst="rect">
            <a:avLst/>
          </a:prstGeom>
        </p:spPr>
      </p:pic>
      <p:pic>
        <p:nvPicPr>
          <p:cNvPr id="5" name="Picture 4"/>
          <p:cNvPicPr>
            <a:picLocks noChangeAspect="1"/>
          </p:cNvPicPr>
          <p:nvPr/>
        </p:nvPicPr>
        <p:blipFill>
          <a:blip r:embed="rId6"/>
          <a:stretch>
            <a:fillRect/>
          </a:stretch>
        </p:blipFill>
        <p:spPr>
          <a:xfrm>
            <a:off x="8229439" y="5785640"/>
            <a:ext cx="3718882" cy="221304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2575" y="-76200"/>
            <a:ext cx="1899425" cy="1899425"/>
          </a:xfrm>
          <a:prstGeom prst="rect">
            <a:avLst/>
          </a:prstGeom>
        </p:spPr>
      </p:pic>
    </p:spTree>
    <p:extLst>
      <p:ext uri="{BB962C8B-B14F-4D97-AF65-F5344CB8AC3E}">
        <p14:creationId xmlns:p14="http://schemas.microsoft.com/office/powerpoint/2010/main" val="275256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385692" y="1371240"/>
            <a:ext cx="9447400" cy="1200329"/>
          </a:xfrm>
          <a:custGeom>
            <a:avLst/>
            <a:gdLst>
              <a:gd name="connsiteX0" fmla="*/ 0 w 9584675"/>
              <a:gd name="connsiteY0" fmla="*/ 0 h 646331"/>
              <a:gd name="connsiteX1" fmla="*/ 9584675 w 9584675"/>
              <a:gd name="connsiteY1" fmla="*/ 0 h 646331"/>
              <a:gd name="connsiteX2" fmla="*/ 9584675 w 9584675"/>
              <a:gd name="connsiteY2" fmla="*/ 646331 h 646331"/>
              <a:gd name="connsiteX3" fmla="*/ 0 w 9584675"/>
              <a:gd name="connsiteY3" fmla="*/ 646331 h 646331"/>
              <a:gd name="connsiteX4" fmla="*/ 0 w 9584675"/>
              <a:gd name="connsiteY4" fmla="*/ 0 h 646331"/>
              <a:gd name="connsiteX0" fmla="*/ 0 w 9584675"/>
              <a:gd name="connsiteY0" fmla="*/ 84666 h 730997"/>
              <a:gd name="connsiteX1" fmla="*/ 9584675 w 9584675"/>
              <a:gd name="connsiteY1" fmla="*/ 84666 h 730997"/>
              <a:gd name="connsiteX2" fmla="*/ 9584675 w 9584675"/>
              <a:gd name="connsiteY2" fmla="*/ 730997 h 730997"/>
              <a:gd name="connsiteX3" fmla="*/ 0 w 9584675"/>
              <a:gd name="connsiteY3" fmla="*/ 730997 h 730997"/>
              <a:gd name="connsiteX4" fmla="*/ 0 w 9584675"/>
              <a:gd name="connsiteY4" fmla="*/ 84666 h 730997"/>
              <a:gd name="connsiteX0" fmla="*/ 0 w 9584675"/>
              <a:gd name="connsiteY0" fmla="*/ 176474 h 822805"/>
              <a:gd name="connsiteX1" fmla="*/ 9584675 w 9584675"/>
              <a:gd name="connsiteY1" fmla="*/ 176474 h 822805"/>
              <a:gd name="connsiteX2" fmla="*/ 9584675 w 9584675"/>
              <a:gd name="connsiteY2" fmla="*/ 822805 h 822805"/>
              <a:gd name="connsiteX3" fmla="*/ 0 w 9584675"/>
              <a:gd name="connsiteY3" fmla="*/ 822805 h 822805"/>
              <a:gd name="connsiteX4" fmla="*/ 0 w 9584675"/>
              <a:gd name="connsiteY4" fmla="*/ 176474 h 822805"/>
              <a:gd name="connsiteX0" fmla="*/ 0 w 9584675"/>
              <a:gd name="connsiteY0" fmla="*/ 176474 h 907471"/>
              <a:gd name="connsiteX1" fmla="*/ 9584675 w 9584675"/>
              <a:gd name="connsiteY1" fmla="*/ 176474 h 907471"/>
              <a:gd name="connsiteX2" fmla="*/ 9584675 w 9584675"/>
              <a:gd name="connsiteY2" fmla="*/ 822805 h 907471"/>
              <a:gd name="connsiteX3" fmla="*/ 0 w 9584675"/>
              <a:gd name="connsiteY3" fmla="*/ 822805 h 907471"/>
              <a:gd name="connsiteX4" fmla="*/ 0 w 9584675"/>
              <a:gd name="connsiteY4" fmla="*/ 176474 h 907471"/>
              <a:gd name="connsiteX0" fmla="*/ 42333 w 9627008"/>
              <a:gd name="connsiteY0" fmla="*/ 176474 h 907471"/>
              <a:gd name="connsiteX1" fmla="*/ 9627008 w 9627008"/>
              <a:gd name="connsiteY1" fmla="*/ 176474 h 907471"/>
              <a:gd name="connsiteX2" fmla="*/ 9627008 w 9627008"/>
              <a:gd name="connsiteY2" fmla="*/ 822805 h 907471"/>
              <a:gd name="connsiteX3" fmla="*/ 42333 w 9627008"/>
              <a:gd name="connsiteY3" fmla="*/ 822805 h 907471"/>
              <a:gd name="connsiteX4" fmla="*/ 42333 w 9627008"/>
              <a:gd name="connsiteY4" fmla="*/ 176474 h 907471"/>
              <a:gd name="connsiteX0" fmla="*/ 42333 w 9627008"/>
              <a:gd name="connsiteY0" fmla="*/ 176474 h 884516"/>
              <a:gd name="connsiteX1" fmla="*/ 9627008 w 9627008"/>
              <a:gd name="connsiteY1" fmla="*/ 176474 h 884516"/>
              <a:gd name="connsiteX2" fmla="*/ 9627008 w 9627008"/>
              <a:gd name="connsiteY2" fmla="*/ 822805 h 884516"/>
              <a:gd name="connsiteX3" fmla="*/ 42333 w 9627008"/>
              <a:gd name="connsiteY3" fmla="*/ 822805 h 884516"/>
              <a:gd name="connsiteX4" fmla="*/ 42333 w 9627008"/>
              <a:gd name="connsiteY4" fmla="*/ 176474 h 884516"/>
              <a:gd name="connsiteX0" fmla="*/ 42333 w 9711674"/>
              <a:gd name="connsiteY0" fmla="*/ 176474 h 884516"/>
              <a:gd name="connsiteX1" fmla="*/ 9627008 w 9711674"/>
              <a:gd name="connsiteY1" fmla="*/ 176474 h 884516"/>
              <a:gd name="connsiteX2" fmla="*/ 9627008 w 9711674"/>
              <a:gd name="connsiteY2" fmla="*/ 822805 h 884516"/>
              <a:gd name="connsiteX3" fmla="*/ 42333 w 9711674"/>
              <a:gd name="connsiteY3" fmla="*/ 822805 h 884516"/>
              <a:gd name="connsiteX4" fmla="*/ 42333 w 9711674"/>
              <a:gd name="connsiteY4" fmla="*/ 176474 h 884516"/>
              <a:gd name="connsiteX0" fmla="*/ 42333 w 9711674"/>
              <a:gd name="connsiteY0" fmla="*/ 176474 h 822805"/>
              <a:gd name="connsiteX1" fmla="*/ 9627008 w 9711674"/>
              <a:gd name="connsiteY1" fmla="*/ 176474 h 822805"/>
              <a:gd name="connsiteX2" fmla="*/ 9627008 w 9711674"/>
              <a:gd name="connsiteY2" fmla="*/ 822805 h 822805"/>
              <a:gd name="connsiteX3" fmla="*/ 42333 w 9711674"/>
              <a:gd name="connsiteY3" fmla="*/ 822805 h 822805"/>
              <a:gd name="connsiteX4" fmla="*/ 42333 w 9711674"/>
              <a:gd name="connsiteY4" fmla="*/ 176474 h 822805"/>
              <a:gd name="connsiteX0" fmla="*/ 42333 w 9711674"/>
              <a:gd name="connsiteY0" fmla="*/ 131681 h 778012"/>
              <a:gd name="connsiteX1" fmla="*/ 9627008 w 9711674"/>
              <a:gd name="connsiteY1" fmla="*/ 131681 h 778012"/>
              <a:gd name="connsiteX2" fmla="*/ 9627008 w 9711674"/>
              <a:gd name="connsiteY2" fmla="*/ 778012 h 778012"/>
              <a:gd name="connsiteX3" fmla="*/ 42333 w 9711674"/>
              <a:gd name="connsiteY3" fmla="*/ 778012 h 778012"/>
              <a:gd name="connsiteX4" fmla="*/ 42333 w 9711674"/>
              <a:gd name="connsiteY4" fmla="*/ 131681 h 778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674" h="778012">
                <a:moveTo>
                  <a:pt x="42333" y="131681"/>
                </a:moveTo>
                <a:cubicBezTo>
                  <a:pt x="1865625" y="93581"/>
                  <a:pt x="6574991" y="-144544"/>
                  <a:pt x="9627008" y="131681"/>
                </a:cubicBezTo>
                <a:cubicBezTo>
                  <a:pt x="9627008" y="347125"/>
                  <a:pt x="9817508" y="562568"/>
                  <a:pt x="9627008" y="778012"/>
                </a:cubicBezTo>
                <a:cubicBezTo>
                  <a:pt x="6174941" y="644662"/>
                  <a:pt x="1751325" y="739912"/>
                  <a:pt x="42333" y="778012"/>
                </a:cubicBezTo>
                <a:cubicBezTo>
                  <a:pt x="-52917" y="429218"/>
                  <a:pt x="42333" y="347125"/>
                  <a:pt x="42333" y="131681"/>
                </a:cubicBezTo>
                <a:close/>
              </a:path>
            </a:pathLst>
          </a:custGeom>
          <a:solidFill>
            <a:schemeClr val="bg1"/>
          </a:solidFill>
          <a:ln w="28575">
            <a:solidFill>
              <a:schemeClr val="tx1"/>
            </a:solidFill>
          </a:ln>
        </p:spPr>
        <p:txBody>
          <a:bodyPr wrap="square">
            <a:spAutoFit/>
          </a:bodyPr>
          <a:lstStyle/>
          <a:p>
            <a:endParaRPr lang="en-US" sz="3600" dirty="0" smtClean="0">
              <a:solidFill>
                <a:srgbClr val="333333"/>
              </a:solidFill>
              <a:latin typeface="Roboto" panose="02000000000000000000" pitchFamily="2" charset="0"/>
            </a:endParaRPr>
          </a:p>
          <a:p>
            <a:endParaRPr lang="vi-VN" sz="3600" dirty="0">
              <a:solidFill>
                <a:srgbClr val="333333"/>
              </a:solidFill>
              <a:latin typeface="Roboto" panose="02000000000000000000" pitchFamily="2" charset="0"/>
            </a:endParaRPr>
          </a:p>
        </p:txBody>
      </p:sp>
      <p:sp>
        <p:nvSpPr>
          <p:cNvPr id="8" name="Rectangle 7"/>
          <p:cNvSpPr/>
          <p:nvPr/>
        </p:nvSpPr>
        <p:spPr>
          <a:xfrm>
            <a:off x="1317054" y="1648238"/>
            <a:ext cx="9584675" cy="646331"/>
          </a:xfrm>
          <a:prstGeom prst="rect">
            <a:avLst/>
          </a:prstGeom>
        </p:spPr>
        <p:txBody>
          <a:bodyPr wrap="none">
            <a:spAutoFit/>
          </a:bodyPr>
          <a:lstStyle/>
          <a:p>
            <a:r>
              <a:rPr lang="vi-VN" sz="3600" dirty="0">
                <a:solidFill>
                  <a:srgbClr val="333333"/>
                </a:solidFill>
                <a:latin typeface="Roboto" panose="02000000000000000000" pitchFamily="2" charset="0"/>
              </a:rPr>
              <a:t> Cá mực mang gì đi học? Tìm câu trả lời đúng.</a:t>
            </a:r>
          </a:p>
        </p:txBody>
      </p:sp>
      <p:sp>
        <p:nvSpPr>
          <p:cNvPr id="9" name="Rounded Rectangle 8"/>
          <p:cNvSpPr/>
          <p:nvPr/>
        </p:nvSpPr>
        <p:spPr>
          <a:xfrm>
            <a:off x="943563" y="3384502"/>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Nước biến xanh biếc</a:t>
            </a:r>
            <a:endParaRPr lang="en-US" sz="3600" dirty="0"/>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Những bông hoa đẹp.</a:t>
            </a:r>
          </a:p>
        </p:txBody>
      </p:sp>
      <p:sp>
        <p:nvSpPr>
          <p:cNvPr id="11" name="Rounded Rectangle 10"/>
          <p:cNvSpPr/>
          <p:nvPr/>
        </p:nvSpPr>
        <p:spPr>
          <a:xfrm>
            <a:off x="943563" y="4823840"/>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333333"/>
                </a:solidFill>
                <a:latin typeface="Roboto" panose="02000000000000000000" pitchFamily="2" charset="0"/>
              </a:rPr>
              <a:t>Một cái lọ mực </a:t>
            </a:r>
            <a:endParaRPr lang="en-US" sz="3600"/>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Nhiều đồ dùng học tập</a:t>
            </a:r>
            <a:endParaRPr lang="en-US" sz="36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8582"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2749"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4055" y="199596"/>
            <a:ext cx="2793582" cy="1578157"/>
          </a:xfrm>
          <a:prstGeom prst="rect">
            <a:avLst/>
          </a:prstGeom>
        </p:spPr>
      </p:pic>
      <p:sp>
        <p:nvSpPr>
          <p:cNvPr id="6" name="Rectangle 5"/>
          <p:cNvSpPr/>
          <p:nvPr/>
        </p:nvSpPr>
        <p:spPr>
          <a:xfrm>
            <a:off x="5155995" y="665508"/>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vi-VN" sz="3600" b="1" dirty="0" smtClean="0">
                <a:solidFill>
                  <a:srgbClr val="333333"/>
                </a:solidFill>
                <a:latin typeface="Roboto" panose="02000000000000000000" pitchFamily="2" charset="0"/>
              </a:rPr>
              <a:t>1</a:t>
            </a:r>
            <a:endParaRPr lang="en-US" sz="3600" dirty="0"/>
          </a:p>
        </p:txBody>
      </p:sp>
    </p:spTree>
    <p:extLst>
      <p:ext uri="{BB962C8B-B14F-4D97-AF65-F5344CB8AC3E}">
        <p14:creationId xmlns:p14="http://schemas.microsoft.com/office/powerpoint/2010/main" val="10459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iterate type="lt">
                                    <p:tmPct val="0"/>
                                  </p:iterate>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animBg="1"/>
      <p:bldP spid="11" grpId="0" animBg="1"/>
      <p:bldP spid="11" grpId="1" animBg="1"/>
      <p:bldP spid="1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986936" y="95027"/>
            <a:ext cx="9747864" cy="2407801"/>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Khi gặp cô trai, vì sao cá mực lễ phép trả lời rồi vội vã bơi đi? </a:t>
            </a:r>
            <a:endParaRPr lang="en-US" sz="4000" dirty="0" smtClean="0"/>
          </a:p>
          <a:p>
            <a:pPr algn="ctr"/>
            <a:r>
              <a:rPr lang="vi-VN" sz="4000" dirty="0" smtClean="0"/>
              <a:t>Tìm </a:t>
            </a:r>
            <a:r>
              <a:rPr lang="vi-VN" sz="4000" dirty="0"/>
              <a:t>câu trả lời đúng.</a:t>
            </a:r>
            <a:endParaRPr lang="vi-VN" sz="6600" dirty="0">
              <a:solidFill>
                <a:srgbClr val="333333"/>
              </a:solidFill>
              <a:latin typeface="Roboto" panose="02000000000000000000" pitchFamily="2" charset="0"/>
            </a:endParaRPr>
          </a:p>
        </p:txBody>
      </p:sp>
      <p:sp>
        <p:nvSpPr>
          <p:cNvPr id="9" name="Rounded Rectangle 8"/>
          <p:cNvSpPr/>
          <p:nvPr/>
        </p:nvSpPr>
        <p:spPr>
          <a:xfrm>
            <a:off x="943563" y="3384502"/>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sợ</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muộn</a:t>
            </a:r>
            <a:r>
              <a:rPr lang="en-US" sz="3200" dirty="0" smtClean="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học</a:t>
            </a:r>
            <a:r>
              <a:rPr lang="en-US" sz="3200" dirty="0">
                <a:solidFill>
                  <a:schemeClr val="tx1"/>
                </a:solidFill>
              </a:rPr>
              <a:t>.</a:t>
            </a:r>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hơi sợ khi nhìn thấy vỏ ngoài của cô trai.</a:t>
            </a:r>
            <a:endParaRPr lang="vi-VN" sz="3200" dirty="0">
              <a:solidFill>
                <a:schemeClr val="tx1"/>
              </a:solidFill>
              <a:latin typeface="Roboto" panose="02000000000000000000" pitchFamily="2" charset="0"/>
            </a:endParaRPr>
          </a:p>
        </p:txBody>
      </p:sp>
      <p:sp>
        <p:nvSpPr>
          <p:cNvPr id="11" name="Rounded Rectangle 10"/>
          <p:cNvSpPr/>
          <p:nvPr/>
        </p:nvSpPr>
        <p:spPr>
          <a:xfrm>
            <a:off x="943563" y="4823840"/>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muốn</a:t>
            </a:r>
            <a:r>
              <a:rPr lang="en-US" sz="3200" dirty="0">
                <a:solidFill>
                  <a:schemeClr val="tx1"/>
                </a:solidFill>
              </a:rPr>
              <a:t> </a:t>
            </a:r>
            <a:r>
              <a:rPr lang="en-US" sz="3200" dirty="0" err="1">
                <a:solidFill>
                  <a:schemeClr val="tx1"/>
                </a:solidFill>
              </a:rPr>
              <a:t>đi</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ngắm</a:t>
            </a:r>
            <a:r>
              <a:rPr lang="en-US" sz="3200" dirty="0" smtClean="0">
                <a:solidFill>
                  <a:schemeClr val="tx1"/>
                </a:solidFill>
              </a:rPr>
              <a:t> </a:t>
            </a:r>
            <a:r>
              <a:rPr lang="en-US" sz="3200" dirty="0" err="1">
                <a:solidFill>
                  <a:schemeClr val="tx1"/>
                </a:solidFill>
              </a:rPr>
              <a:t>bông</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đẹp</a:t>
            </a:r>
            <a:r>
              <a:rPr lang="en-US" sz="3200" dirty="0">
                <a:solidFill>
                  <a:schemeClr val="tx1"/>
                </a:solidFill>
              </a:rPr>
              <a:t>.</a:t>
            </a:r>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muốn bởi </a:t>
            </a:r>
            <a:endParaRPr lang="en-US" sz="3200" dirty="0" smtClean="0">
              <a:solidFill>
                <a:schemeClr val="tx1"/>
              </a:solidFill>
            </a:endParaRPr>
          </a:p>
          <a:p>
            <a:pPr algn="ctr"/>
            <a:r>
              <a:rPr lang="vi-VN" sz="3200" dirty="0" smtClean="0">
                <a:solidFill>
                  <a:schemeClr val="tx1"/>
                </a:solidFill>
              </a:rPr>
              <a:t>đi </a:t>
            </a:r>
            <a:r>
              <a:rPr lang="vi-VN" sz="3200" dirty="0">
                <a:solidFill>
                  <a:schemeClr val="tx1"/>
                </a:solidFill>
              </a:rPr>
              <a:t>gặp cá cơm. </a:t>
            </a:r>
            <a:endParaRPr lang="en-US" sz="3200" dirty="0">
              <a:solidFill>
                <a:schemeClr val="tx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05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222"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34" y="61799"/>
            <a:ext cx="2793582" cy="1578157"/>
          </a:xfrm>
          <a:prstGeom prst="rect">
            <a:avLst/>
          </a:prstGeom>
        </p:spPr>
      </p:pic>
      <p:sp>
        <p:nvSpPr>
          <p:cNvPr id="6" name="Rectangle 5"/>
          <p:cNvSpPr/>
          <p:nvPr/>
        </p:nvSpPr>
        <p:spPr>
          <a:xfrm>
            <a:off x="914074" y="527711"/>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2</a:t>
            </a:r>
            <a:endParaRPr lang="en-US" sz="3600" dirty="0"/>
          </a:p>
        </p:txBody>
      </p:sp>
    </p:spTree>
    <p:extLst>
      <p:ext uri="{BB962C8B-B14F-4D97-AF65-F5344CB8AC3E}">
        <p14:creationId xmlns:p14="http://schemas.microsoft.com/office/powerpoint/2010/main" val="134134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iterate type="lt">
                                    <p:tmPct val="0"/>
                                  </p:iterate>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1" nodeType="clickEffect">
                                  <p:stCondLst>
                                    <p:cond delay="0"/>
                                  </p:stCondLst>
                                  <p:iterate type="lt">
                                    <p:tmAbs val="25"/>
                                  </p:iterate>
                                  <p:childTnLst>
                                    <p:set>
                                      <p:cBhvr override="childStyle">
                                        <p:cTn id="51"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Vì</a:t>
            </a:r>
            <a:r>
              <a:rPr lang="en-US" sz="4400" dirty="0"/>
              <a:t> </a:t>
            </a:r>
            <a:r>
              <a:rPr lang="en-US" sz="4400" dirty="0" err="1"/>
              <a:t>sao</a:t>
            </a:r>
            <a:r>
              <a:rPr lang="en-US" sz="4400" dirty="0"/>
              <a:t> </a:t>
            </a:r>
            <a:r>
              <a:rPr lang="en-US" sz="4400" dirty="0" err="1"/>
              <a:t>cá</a:t>
            </a:r>
            <a:r>
              <a:rPr lang="en-US" sz="4400" dirty="0"/>
              <a:t> </a:t>
            </a:r>
            <a:r>
              <a:rPr lang="en-US" sz="4400" dirty="0" err="1"/>
              <a:t>mực</a:t>
            </a:r>
            <a:r>
              <a:rPr lang="en-US" sz="4400" dirty="0"/>
              <a:t> </a:t>
            </a:r>
            <a:r>
              <a:rPr lang="en-US" sz="4400" dirty="0" err="1"/>
              <a:t>muốn</a:t>
            </a:r>
            <a:r>
              <a:rPr lang="en-US" sz="4400" dirty="0"/>
              <a:t> </a:t>
            </a:r>
            <a:r>
              <a:rPr lang="en-US" sz="4400" dirty="0" err="1"/>
              <a:t>đến</a:t>
            </a:r>
            <a:r>
              <a:rPr lang="en-US" sz="4400" dirty="0"/>
              <a:t> </a:t>
            </a:r>
            <a:r>
              <a:rPr lang="en-US" sz="4400" dirty="0" err="1"/>
              <a:t>gần</a:t>
            </a:r>
            <a:r>
              <a:rPr lang="en-US" sz="4400" dirty="0"/>
              <a:t> </a:t>
            </a:r>
            <a:r>
              <a:rPr lang="en-US" sz="4400" dirty="0" err="1"/>
              <a:t>hải</a:t>
            </a:r>
            <a:r>
              <a:rPr lang="en-US" sz="4400" dirty="0"/>
              <a:t> </a:t>
            </a:r>
            <a:r>
              <a:rPr lang="en-US" sz="4400" dirty="0" err="1"/>
              <a:t>quỳ</a:t>
            </a:r>
            <a:r>
              <a:rPr lang="en-US" sz="4400" dirty="0"/>
              <a:t>? </a:t>
            </a:r>
            <a:r>
              <a:rPr lang="en-US" sz="4400" dirty="0" err="1"/>
              <a:t>Tìm</a:t>
            </a:r>
            <a:r>
              <a:rPr lang="en-US" sz="4400" dirty="0"/>
              <a:t> </a:t>
            </a:r>
            <a:r>
              <a:rPr lang="en-US" sz="4400" dirty="0" err="1"/>
              <a:t>câu</a:t>
            </a:r>
            <a:r>
              <a:rPr lang="en-US" sz="4400" dirty="0"/>
              <a:t> </a:t>
            </a:r>
            <a:r>
              <a:rPr lang="en-US" sz="4400" dirty="0" err="1"/>
              <a:t>trả</a:t>
            </a:r>
            <a:r>
              <a:rPr lang="en-US" sz="4400" dirty="0"/>
              <a:t> </a:t>
            </a:r>
            <a:r>
              <a:rPr lang="en-US" sz="4400" dirty="0" err="1"/>
              <a:t>lời</a:t>
            </a:r>
            <a:r>
              <a:rPr lang="en-US" sz="4400" dirty="0"/>
              <a:t> </a:t>
            </a:r>
            <a:r>
              <a:rPr lang="en-US" sz="4400" dirty="0" err="1"/>
              <a:t>đúng</a:t>
            </a:r>
            <a:r>
              <a:rPr lang="en-US" sz="4400" dirty="0"/>
              <a:t>. </a:t>
            </a:r>
            <a:endParaRPr lang="vi-VN" sz="16600" dirty="0">
              <a:solidFill>
                <a:srgbClr val="333333"/>
              </a:solidFill>
              <a:latin typeface="Roboto" panose="02000000000000000000" pitchFamily="2" charset="0"/>
            </a:endParaRPr>
          </a:p>
        </p:txBody>
      </p:sp>
      <p:sp>
        <p:nvSpPr>
          <p:cNvPr id="9" name="Rounded Rectangle 8"/>
          <p:cNvSpPr/>
          <p:nvPr/>
        </p:nvSpPr>
        <p:spPr>
          <a:xfrm>
            <a:off x="931196" y="2829625"/>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Vì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gọi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hải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quỷ</a:t>
            </a:r>
            <a:r>
              <a:rPr lang="en-US" sz="3200" dirty="0">
                <a:solidFill>
                  <a:schemeClr val="tx1"/>
                </a:solidFill>
                <a:latin typeface="Calibri" panose="020F0502020204030204" pitchFamily="34" charset="0"/>
                <a:cs typeface="Calibri" panose="020F0502020204030204" pitchFamily="34" charset="0"/>
              </a:rPr>
              <a:t>.</a:t>
            </a:r>
          </a:p>
        </p:txBody>
      </p:sp>
      <p:sp>
        <p:nvSpPr>
          <p:cNvPr id="10" name="Rounded Rectangle 9"/>
          <p:cNvSpPr/>
          <p:nvPr/>
        </p:nvSpPr>
        <p:spPr>
          <a:xfrm>
            <a:off x="6376881" y="3164475"/>
            <a:ext cx="5654067"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hải quỳ đẹp, những cánh </a:t>
            </a:r>
            <a:endParaRPr lang="en-US" sz="3200" dirty="0" smtClean="0">
              <a:solidFill>
                <a:schemeClr val="tx1"/>
              </a:solidFill>
              <a:latin typeface="Calibri" panose="020F0502020204030204" pitchFamily="34" charset="0"/>
              <a:cs typeface="Calibri" panose="020F0502020204030204" pitchFamily="34" charset="0"/>
            </a:endParaRPr>
          </a:p>
          <a:p>
            <a:pPr algn="ctr"/>
            <a:r>
              <a:rPr lang="vi-VN" sz="3200" dirty="0" smtClean="0">
                <a:solidFill>
                  <a:schemeClr val="tx1"/>
                </a:solidFill>
                <a:latin typeface="Calibri" panose="020F0502020204030204" pitchFamily="34" charset="0"/>
                <a:cs typeface="Calibri" panose="020F0502020204030204" pitchFamily="34" charset="0"/>
              </a:rPr>
              <a:t>tay </a:t>
            </a:r>
            <a:r>
              <a:rPr lang="vi-VN" sz="3200" dirty="0">
                <a:solidFill>
                  <a:schemeClr val="tx1"/>
                </a:solidFill>
                <a:latin typeface="Calibri" panose="020F0502020204030204" pitchFamily="34" charset="0"/>
                <a:cs typeface="Calibri" panose="020F0502020204030204" pitchFamily="34" charset="0"/>
              </a:rPr>
              <a:t>hoa mềm mại như </a:t>
            </a:r>
            <a:r>
              <a:rPr lang="vi-VN" sz="3200" dirty="0" smtClean="0">
                <a:solidFill>
                  <a:schemeClr val="tx1"/>
                </a:solidFill>
                <a:latin typeface="Calibri" panose="020F0502020204030204" pitchFamily="34" charset="0"/>
                <a:cs typeface="Calibri" panose="020F0502020204030204" pitchFamily="34" charset="0"/>
              </a:rPr>
              <a:t>gọi</a:t>
            </a:r>
            <a:r>
              <a:rPr lang="en-US" sz="3200" dirty="0" smtClean="0">
                <a:solidFill>
                  <a:schemeClr val="tx1"/>
                </a:solidFill>
                <a:latin typeface="Calibri" panose="020F0502020204030204" pitchFamily="34" charset="0"/>
                <a:cs typeface="Calibri" panose="020F0502020204030204" pitchFamily="34" charset="0"/>
              </a:rPr>
              <a:t> </a:t>
            </a:r>
            <a:r>
              <a:rPr lang="vi-VN" sz="3200" dirty="0" smtClean="0">
                <a:solidFill>
                  <a:schemeClr val="tx1"/>
                </a:solidFill>
                <a:latin typeface="Calibri" panose="020F0502020204030204" pitchFamily="34" charset="0"/>
                <a:cs typeface="Calibri" panose="020F0502020204030204" pitchFamily="34" charset="0"/>
              </a:rPr>
              <a:t>chào</a:t>
            </a:r>
            <a:r>
              <a:rPr lang="vi-VN" sz="3200" dirty="0">
                <a:solidFill>
                  <a:schemeClr val="tx1"/>
                </a:solidFill>
                <a:latin typeface="Calibri" panose="020F0502020204030204" pitchFamily="34" charset="0"/>
                <a:cs typeface="Calibri" panose="020F0502020204030204" pitchFamily="34" charset="0"/>
              </a:rPr>
              <a:t>.</a:t>
            </a:r>
          </a:p>
        </p:txBody>
      </p:sp>
      <p:sp>
        <p:nvSpPr>
          <p:cNvPr id="11" name="Rounded Rectangle 10"/>
          <p:cNvSpPr/>
          <p:nvPr/>
        </p:nvSpPr>
        <p:spPr>
          <a:xfrm>
            <a:off x="931196" y="4534853"/>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cùng cá cơm đến chơi với hải quỳ.</a:t>
            </a:r>
            <a:endParaRPr lang="en-US" sz="3200" dirty="0">
              <a:solidFill>
                <a:schemeClr val="tx1"/>
              </a:solidFill>
              <a:latin typeface="Calibri" panose="020F0502020204030204" pitchFamily="34" charset="0"/>
              <a:cs typeface="Calibri" panose="020F0502020204030204" pitchFamily="34" charset="0"/>
            </a:endParaRPr>
          </a:p>
        </p:txBody>
      </p:sp>
      <p:sp>
        <p:nvSpPr>
          <p:cNvPr id="12" name="Rounded Rectangle 11"/>
          <p:cNvSpPr/>
          <p:nvPr/>
        </p:nvSpPr>
        <p:spPr>
          <a:xfrm>
            <a:off x="6569198" y="4846221"/>
            <a:ext cx="5461750"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bơi đến gần hơn để cứu cá cơm.</a:t>
            </a:r>
            <a:endParaRPr lang="en-US" sz="3200" dirty="0">
              <a:solidFill>
                <a:schemeClr val="tx1"/>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4" y="493550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893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8935" y="2627565"/>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35" y="3113199"/>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3</a:t>
            </a:r>
            <a:endParaRPr lang="en-US" sz="3600" dirty="0"/>
          </a:p>
        </p:txBody>
      </p:sp>
    </p:spTree>
    <p:extLst>
      <p:ext uri="{BB962C8B-B14F-4D97-AF65-F5344CB8AC3E}">
        <p14:creationId xmlns:p14="http://schemas.microsoft.com/office/powerpoint/2010/main" val="29220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iterate type="lt">
                                    <p:tmPct val="0"/>
                                  </p:iterate>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Cô trai đã  làm gì khi thấy cá mực và cá cơm bơi đến gần hải quỳ ?</a:t>
            </a:r>
            <a:endParaRPr lang="vi-VN" sz="49600" dirty="0">
              <a:solidFill>
                <a:srgbClr val="333333"/>
              </a:solidFill>
              <a:latin typeface="Roboto" panose="02000000000000000000" pitchFamily="2" charset="0"/>
            </a:endParaRPr>
          </a:p>
        </p:txBody>
      </p:sp>
      <p:sp>
        <p:nvSpPr>
          <p:cNvPr id="10" name="Rounded Rectangle 9"/>
          <p:cNvSpPr/>
          <p:nvPr/>
        </p:nvSpPr>
        <p:spPr>
          <a:xfrm>
            <a:off x="1109806" y="2612712"/>
            <a:ext cx="5976793" cy="360795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rPr>
              <a:t>Cô trai đã lớn tiếng gọi cá cơm và gọi cá mực lại để ngăn cản chúng không bơi đến gần hải quỳ. </a:t>
            </a:r>
            <a:endParaRPr lang="vi-VN" sz="66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4</a:t>
            </a:r>
            <a:endParaRPr lang="en-US" sz="3600" dirty="0"/>
          </a:p>
        </p:txBody>
      </p:sp>
      <p:pic>
        <p:nvPicPr>
          <p:cNvPr id="1026" name="Picture 2" descr="Pearl Seashell Princess &quot; Sticker for Sale by SuperrSunday | Redbubbl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7" r="97833">
                        <a14:foregroundMark x1="43667" y1="50667" x2="60167" y2="69667"/>
                        <a14:foregroundMark x1="63167" y1="24500" x2="59333" y2="32833"/>
                      </a14:backgroundRemoval>
                    </a14:imgEffect>
                  </a14:imgLayer>
                </a14:imgProps>
              </a:ext>
              <a:ext uri="{28A0092B-C50C-407E-A947-70E740481C1C}">
                <a14:useLocalDpi xmlns:a14="http://schemas.microsoft.com/office/drawing/2010/main" val="0"/>
              </a:ext>
            </a:extLst>
          </a:blip>
          <a:srcRect/>
          <a:stretch>
            <a:fillRect/>
          </a:stretch>
        </p:blipFill>
        <p:spPr bwMode="auto">
          <a:xfrm>
            <a:off x="6593777" y="1850337"/>
            <a:ext cx="5132705" cy="513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Cá</a:t>
            </a:r>
            <a:r>
              <a:rPr lang="en-US" sz="4400" dirty="0"/>
              <a:t> </a:t>
            </a:r>
            <a:r>
              <a:rPr lang="en-US" sz="4400" dirty="0" err="1"/>
              <a:t>mực</a:t>
            </a:r>
            <a:r>
              <a:rPr lang="en-US" sz="4400" dirty="0"/>
              <a:t> </a:t>
            </a:r>
            <a:r>
              <a:rPr lang="en-US" sz="4400" dirty="0" err="1"/>
              <a:t>đã</a:t>
            </a:r>
            <a:r>
              <a:rPr lang="en-US" sz="4400" dirty="0"/>
              <a:t> </a:t>
            </a:r>
            <a:r>
              <a:rPr lang="en-US" sz="4400" dirty="0" err="1"/>
              <a:t>hiểu</a:t>
            </a:r>
            <a:r>
              <a:rPr lang="en-US" sz="4400" dirty="0"/>
              <a:t> </a:t>
            </a:r>
            <a:r>
              <a:rPr lang="en-US" sz="4400" dirty="0" err="1"/>
              <a:t>ra</a:t>
            </a:r>
            <a:r>
              <a:rPr lang="en-US" sz="4400" dirty="0"/>
              <a:t> </a:t>
            </a:r>
            <a:r>
              <a:rPr lang="en-US" sz="4400" dirty="0" err="1"/>
              <a:t>điều</a:t>
            </a:r>
            <a:r>
              <a:rPr lang="en-US" sz="4400" dirty="0"/>
              <a:t> </a:t>
            </a:r>
            <a:r>
              <a:rPr lang="en-US" sz="4400" dirty="0" err="1"/>
              <a:t>gì</a:t>
            </a:r>
            <a:r>
              <a:rPr lang="en-US" sz="4400" dirty="0"/>
              <a:t> </a:t>
            </a:r>
            <a:r>
              <a:rPr lang="en-US" sz="4400" dirty="0" err="1"/>
              <a:t>về</a:t>
            </a:r>
            <a:r>
              <a:rPr lang="en-US" sz="4400" dirty="0"/>
              <a:t> </a:t>
            </a:r>
            <a:r>
              <a:rPr lang="en-US" sz="4400" dirty="0" err="1"/>
              <a:t>cô</a:t>
            </a:r>
            <a:r>
              <a:rPr lang="en-US" sz="4400" dirty="0"/>
              <a:t> </a:t>
            </a:r>
            <a:r>
              <a:rPr lang="en-US" sz="4400" dirty="0" err="1"/>
              <a:t>trai</a:t>
            </a:r>
            <a:r>
              <a:rPr lang="en-US" sz="4400" dirty="0"/>
              <a:t> </a:t>
            </a:r>
            <a:endParaRPr lang="en-US" sz="4400" dirty="0" smtClean="0"/>
          </a:p>
          <a:p>
            <a:pPr algn="ctr"/>
            <a:r>
              <a:rPr lang="en-US" sz="4400" dirty="0" err="1" smtClean="0"/>
              <a:t>và</a:t>
            </a:r>
            <a:r>
              <a:rPr lang="en-US" sz="4400" dirty="0" smtClean="0"/>
              <a:t> </a:t>
            </a:r>
            <a:r>
              <a:rPr lang="en-US" sz="4400" dirty="0" err="1"/>
              <a:t>hải</a:t>
            </a:r>
            <a:r>
              <a:rPr lang="en-US" sz="4400" dirty="0"/>
              <a:t> </a:t>
            </a:r>
            <a:r>
              <a:rPr lang="en-US" sz="4400" dirty="0" err="1"/>
              <a:t>quỳ</a:t>
            </a:r>
            <a:r>
              <a:rPr lang="en-US" sz="4400" dirty="0"/>
              <a:t> ?</a:t>
            </a:r>
            <a:endParaRPr lang="vi-VN" sz="177700" dirty="0">
              <a:solidFill>
                <a:srgbClr val="333333"/>
              </a:solidFill>
              <a:latin typeface="Roboto" panose="02000000000000000000" pitchFamily="2" charset="0"/>
            </a:endParaRPr>
          </a:p>
        </p:txBody>
      </p:sp>
      <p:sp>
        <p:nvSpPr>
          <p:cNvPr id="10" name="Rounded Rectangle 9"/>
          <p:cNvSpPr/>
          <p:nvPr/>
        </p:nvSpPr>
        <p:spPr>
          <a:xfrm>
            <a:off x="1429846" y="2808084"/>
            <a:ext cx="10030633" cy="342507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 mực nhận ra bên trong cô trai có một viên ngọc sáng đẹp lạ thường: "bên trong tấm áo xấu xí của cô là một tấm lòng bằng ngọc" còn hài quỳ thì ngoài đẹp nhưng rất dữ. Từ đó, cá mực hiểu ra cái đẹp bên ngoài chưa hẳn là cái tốt, cái xấu bên ngoài chưa hẳn là cái xấu. </a:t>
            </a:r>
            <a:endParaRPr lang="vi-VN" sz="54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5</a:t>
            </a:r>
            <a:endParaRPr lang="en-US" sz="3600" dirty="0"/>
          </a:p>
        </p:txBody>
      </p:sp>
    </p:spTree>
    <p:extLst>
      <p:ext uri="{BB962C8B-B14F-4D97-AF65-F5344CB8AC3E}">
        <p14:creationId xmlns:p14="http://schemas.microsoft.com/office/powerpoint/2010/main" val="31021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727856" y="38851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Em rút ra được bài học gì từ </a:t>
            </a:r>
            <a:endParaRPr lang="en-US" sz="4000" dirty="0" smtClean="0"/>
          </a:p>
          <a:p>
            <a:pPr algn="ctr"/>
            <a:r>
              <a:rPr lang="vi-VN" sz="4000" dirty="0" smtClean="0"/>
              <a:t>câu </a:t>
            </a:r>
            <a:r>
              <a:rPr lang="vi-VN" sz="4000" dirty="0"/>
              <a:t>chuyện này?</a:t>
            </a:r>
            <a:endParaRPr lang="vi-VN" sz="148100" dirty="0">
              <a:solidFill>
                <a:srgbClr val="333333"/>
              </a:solidFill>
              <a:latin typeface="Roboto" panose="02000000000000000000" pitchFamily="2" charset="0"/>
            </a:endParaRPr>
          </a:p>
        </p:txBody>
      </p:sp>
      <p:sp>
        <p:nvSpPr>
          <p:cNvPr id="10" name="Rounded Rectangle 9"/>
          <p:cNvSpPr/>
          <p:nvPr/>
        </p:nvSpPr>
        <p:spPr>
          <a:xfrm>
            <a:off x="1506047" y="2438400"/>
            <a:ext cx="9969673" cy="391668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Vẻ </a:t>
            </a:r>
            <a:r>
              <a:rPr lang="vi-VN" sz="3200" dirty="0">
                <a:solidFill>
                  <a:schemeClr val="tx1"/>
                </a:solidFill>
              </a:rPr>
              <a:t>đẹp bề ngoài không thể quyết định tất cả. Nó là vẻ đẹp "bề ngoài" bởi vì nó chỉ là lớp vỏ, nếu chỉ có nó, bạn cũng chỉ như con búp bê hay "bình hoa di động", mà búp bê chơi mãi cũng chán, hoa ngắm lâu cũng nhàm. Ấn tượng ban đầu bởi dung mạo tốt đến mấy cũng dễ bị xóa mờ bởi sự nhạt nhẽo của tâm hồn hay sự vô duyên trong cách nói chuyện... </a:t>
            </a:r>
            <a:endParaRPr lang="vi-VN" sz="48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65" y="388511"/>
            <a:ext cx="2793582" cy="1578157"/>
          </a:xfrm>
          <a:prstGeom prst="rect">
            <a:avLst/>
          </a:prstGeom>
        </p:spPr>
      </p:pic>
      <p:sp>
        <p:nvSpPr>
          <p:cNvPr id="6" name="Rectangle 5"/>
          <p:cNvSpPr/>
          <p:nvPr/>
        </p:nvSpPr>
        <p:spPr>
          <a:xfrm>
            <a:off x="1153005" y="854423"/>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6</a:t>
            </a:r>
            <a:endParaRPr lang="en-US" sz="3600" dirty="0"/>
          </a:p>
        </p:txBody>
      </p:sp>
    </p:spTree>
    <p:extLst>
      <p:ext uri="{BB962C8B-B14F-4D97-AF65-F5344CB8AC3E}">
        <p14:creationId xmlns:p14="http://schemas.microsoft.com/office/powerpoint/2010/main" val="418369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E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err="1" smtClean="0">
                <a:solidFill>
                  <a:schemeClr val="tx1"/>
                </a:solidFill>
              </a:rPr>
              <a:t>Từ</a:t>
            </a:r>
            <a:r>
              <a:rPr lang="en-US" sz="3500" b="1" dirty="0" smtClean="0">
                <a:solidFill>
                  <a:schemeClr val="tx1"/>
                </a:solidFill>
              </a:rPr>
              <a:t> </a:t>
            </a:r>
            <a:r>
              <a:rPr lang="en-US" sz="3500" b="1" dirty="0" err="1" smtClean="0">
                <a:solidFill>
                  <a:schemeClr val="tx1"/>
                </a:solidFill>
              </a:rPr>
              <a:t>có</a:t>
            </a:r>
            <a:r>
              <a:rPr lang="en-US" sz="3500" b="1" dirty="0" smtClean="0">
                <a:solidFill>
                  <a:schemeClr val="tx1"/>
                </a:solidFill>
              </a:rPr>
              <a:t> </a:t>
            </a:r>
            <a:r>
              <a:rPr lang="en-US" sz="3500" b="1" dirty="0" err="1" smtClean="0">
                <a:solidFill>
                  <a:schemeClr val="tx1"/>
                </a:solidFill>
              </a:rPr>
              <a:t>nghĩa</a:t>
            </a:r>
            <a:r>
              <a:rPr lang="en-US" sz="3500" b="1" dirty="0" smtClean="0">
                <a:solidFill>
                  <a:schemeClr val="tx1"/>
                </a:solidFill>
              </a:rPr>
              <a:t> </a:t>
            </a:r>
            <a:r>
              <a:rPr lang="en-US" sz="3500" b="1" dirty="0" err="1" smtClean="0">
                <a:solidFill>
                  <a:schemeClr val="tx1"/>
                </a:solidFill>
              </a:rPr>
              <a:t>giống</a:t>
            </a:r>
            <a:r>
              <a:rPr lang="en-US" sz="3500" b="1" dirty="0" smtClean="0">
                <a:solidFill>
                  <a:schemeClr val="tx1"/>
                </a:solidFill>
              </a:rPr>
              <a:t>: </a:t>
            </a:r>
            <a:r>
              <a:rPr lang="en-US" sz="3500" dirty="0" err="1" smtClean="0">
                <a:solidFill>
                  <a:schemeClr val="tx1"/>
                </a:solidFill>
              </a:rPr>
              <a:t>hấp</a:t>
            </a:r>
            <a:r>
              <a:rPr lang="en-US" sz="3500" dirty="0" smtClean="0">
                <a:solidFill>
                  <a:schemeClr val="tx1"/>
                </a:solidFill>
              </a:rPr>
              <a:t> </a:t>
            </a:r>
            <a:r>
              <a:rPr lang="en-US" sz="3500" dirty="0" err="1">
                <a:solidFill>
                  <a:schemeClr val="tx1"/>
                </a:solidFill>
              </a:rPr>
              <a:t>tấp</a:t>
            </a:r>
            <a:r>
              <a:rPr lang="en-US" sz="3500" dirty="0">
                <a:solidFill>
                  <a:schemeClr val="tx1"/>
                </a:solidFill>
              </a:rPr>
              <a:t>, </a:t>
            </a:r>
            <a:r>
              <a:rPr lang="en-US" sz="3500" dirty="0" err="1">
                <a:solidFill>
                  <a:schemeClr val="tx1"/>
                </a:solidFill>
              </a:rPr>
              <a:t>bốc</a:t>
            </a:r>
            <a:r>
              <a:rPr lang="en-US" sz="3500" dirty="0">
                <a:solidFill>
                  <a:schemeClr val="tx1"/>
                </a:solidFill>
              </a:rPr>
              <a:t> </a:t>
            </a:r>
            <a:r>
              <a:rPr lang="en-US" sz="3500" dirty="0" err="1">
                <a:solidFill>
                  <a:schemeClr val="tx1"/>
                </a:solidFill>
              </a:rPr>
              <a:t>đồng</a:t>
            </a:r>
            <a:r>
              <a:rPr lang="en-US" sz="3500" dirty="0">
                <a:solidFill>
                  <a:schemeClr val="tx1"/>
                </a:solidFill>
              </a:rPr>
              <a:t>, </a:t>
            </a:r>
            <a:r>
              <a:rPr lang="en-US" sz="3500" dirty="0" err="1">
                <a:solidFill>
                  <a:schemeClr val="tx1"/>
                </a:solidFill>
              </a:rPr>
              <a:t>vội</a:t>
            </a:r>
            <a:r>
              <a:rPr lang="en-US" sz="3500" dirty="0">
                <a:solidFill>
                  <a:schemeClr val="tx1"/>
                </a:solidFill>
              </a:rPr>
              <a:t> </a:t>
            </a:r>
            <a:r>
              <a:rPr lang="en-US" sz="3500" dirty="0" err="1">
                <a:solidFill>
                  <a:schemeClr val="tx1"/>
                </a:solidFill>
              </a:rPr>
              <a:t>vã</a:t>
            </a:r>
            <a:r>
              <a:rPr lang="en-US" sz="3500" dirty="0">
                <a:solidFill>
                  <a:schemeClr val="tx1"/>
                </a:solidFill>
              </a:rPr>
              <a:t>, </a:t>
            </a:r>
            <a:r>
              <a:rPr lang="en-US" sz="3500" dirty="0" err="1">
                <a:solidFill>
                  <a:schemeClr val="tx1"/>
                </a:solidFill>
              </a:rPr>
              <a:t>nhanh</a:t>
            </a:r>
            <a:r>
              <a:rPr lang="en-US" sz="3500" dirty="0">
                <a:solidFill>
                  <a:schemeClr val="tx1"/>
                </a:solidFill>
              </a:rPr>
              <a:t> </a:t>
            </a:r>
            <a:r>
              <a:rPr lang="en-US" sz="3500" dirty="0" err="1">
                <a:solidFill>
                  <a:schemeClr val="tx1"/>
                </a:solidFill>
              </a:rPr>
              <a:t>chóng</a:t>
            </a:r>
            <a:r>
              <a:rPr lang="en-US" sz="3500" dirty="0">
                <a:solidFill>
                  <a:schemeClr val="tx1"/>
                </a:solidFill>
              </a:rPr>
              <a:t>, </a:t>
            </a:r>
            <a:r>
              <a:rPr lang="en-US" sz="3500" dirty="0" err="1">
                <a:solidFill>
                  <a:schemeClr val="tx1"/>
                </a:solidFill>
              </a:rPr>
              <a:t>bất</a:t>
            </a:r>
            <a:r>
              <a:rPr lang="en-US" sz="3500" dirty="0">
                <a:solidFill>
                  <a:schemeClr val="tx1"/>
                </a:solidFill>
              </a:rPr>
              <a:t> </a:t>
            </a:r>
            <a:r>
              <a:rPr lang="en-US" sz="3500" dirty="0" err="1">
                <a:solidFill>
                  <a:schemeClr val="tx1"/>
                </a:solidFill>
              </a:rPr>
              <a:t>cẩn</a:t>
            </a:r>
            <a:r>
              <a:rPr lang="en-US" sz="3500" dirty="0" smtClean="0">
                <a:solidFill>
                  <a:schemeClr val="tx1"/>
                </a:solidFill>
              </a:rPr>
              <a:t>...</a:t>
            </a:r>
            <a:r>
              <a:rPr lang="en-US" sz="3500" dirty="0">
                <a:solidFill>
                  <a:schemeClr val="tx1"/>
                </a:solidFill>
              </a:rPr>
              <a:t> </a:t>
            </a:r>
            <a:endParaRPr lang="en-US" sz="3500" dirty="0" smtClean="0">
              <a:solidFill>
                <a:schemeClr val="tx1"/>
              </a:solidFill>
            </a:endParaRPr>
          </a:p>
          <a:p>
            <a:pPr algn="just"/>
            <a:r>
              <a:rPr lang="en-US" sz="3500" b="1" dirty="0" err="1" smtClean="0">
                <a:solidFill>
                  <a:schemeClr val="tx1"/>
                </a:solidFill>
              </a:rPr>
              <a:t>Đặt</a:t>
            </a:r>
            <a:r>
              <a:rPr lang="en-US" sz="3500" b="1" dirty="0" smtClean="0">
                <a:solidFill>
                  <a:schemeClr val="tx1"/>
                </a:solidFill>
              </a:rPr>
              <a:t> </a:t>
            </a:r>
            <a:r>
              <a:rPr lang="en-US" sz="3500" b="1" dirty="0" err="1" smtClean="0">
                <a:solidFill>
                  <a:schemeClr val="tx1"/>
                </a:solidFill>
              </a:rPr>
              <a:t>câu</a:t>
            </a:r>
            <a:r>
              <a:rPr lang="en-US" sz="3500" b="1" dirty="0" smtClean="0">
                <a:solidFill>
                  <a:schemeClr val="tx1"/>
                </a:solidFill>
              </a:rPr>
              <a:t>:</a:t>
            </a:r>
          </a:p>
          <a:p>
            <a:pPr algn="just"/>
            <a:r>
              <a:rPr lang="en-US" sz="3500" dirty="0" err="1" smtClean="0">
                <a:solidFill>
                  <a:schemeClr val="tx1"/>
                </a:solidFill>
              </a:rPr>
              <a:t>Sáng</a:t>
            </a:r>
            <a:r>
              <a:rPr lang="en-US" sz="3500" dirty="0" smtClean="0">
                <a:solidFill>
                  <a:schemeClr val="tx1"/>
                </a:solidFill>
              </a:rPr>
              <a:t> </a:t>
            </a:r>
            <a:r>
              <a:rPr lang="en-US" sz="3500" dirty="0" err="1" smtClean="0">
                <a:solidFill>
                  <a:schemeClr val="tx1"/>
                </a:solidFill>
              </a:rPr>
              <a:t>hôm</a:t>
            </a:r>
            <a:r>
              <a:rPr lang="en-US" sz="3500" dirty="0" smtClean="0">
                <a:solidFill>
                  <a:schemeClr val="tx1"/>
                </a:solidFill>
              </a:rPr>
              <a:t> </a:t>
            </a:r>
            <a:r>
              <a:rPr lang="en-US" sz="3500" dirty="0" err="1" smtClean="0">
                <a:solidFill>
                  <a:schemeClr val="tx1"/>
                </a:solidFill>
              </a:rPr>
              <a:t>sau</a:t>
            </a:r>
            <a:r>
              <a:rPr lang="en-US" sz="3500" dirty="0" smtClean="0">
                <a:solidFill>
                  <a:schemeClr val="tx1"/>
                </a:solidFill>
              </a:rPr>
              <a:t>, </a:t>
            </a:r>
            <a:r>
              <a:rPr lang="en-US" sz="3500" dirty="0" err="1" smtClean="0">
                <a:solidFill>
                  <a:schemeClr val="tx1"/>
                </a:solidFill>
              </a:rPr>
              <a:t>anh</a:t>
            </a:r>
            <a:r>
              <a:rPr lang="en-US" sz="3500" dirty="0" smtClean="0">
                <a:solidFill>
                  <a:schemeClr val="tx1"/>
                </a:solidFill>
              </a:rPr>
              <a:t> </a:t>
            </a:r>
            <a:r>
              <a:rPr lang="en-US" sz="3500" dirty="0" err="1" smtClean="0">
                <a:solidFill>
                  <a:schemeClr val="tx1"/>
                </a:solidFill>
              </a:rPr>
              <a:t>tôi</a:t>
            </a:r>
            <a:r>
              <a:rPr lang="en-US" sz="3500" dirty="0" smtClean="0">
                <a:solidFill>
                  <a:schemeClr val="tx1"/>
                </a:solidFill>
              </a:rPr>
              <a:t> </a:t>
            </a:r>
            <a:r>
              <a:rPr lang="en-US" sz="3500" b="1" i="1" dirty="0" err="1" smtClean="0">
                <a:solidFill>
                  <a:schemeClr val="tx1"/>
                </a:solidFill>
              </a:rPr>
              <a:t>vội</a:t>
            </a:r>
            <a:r>
              <a:rPr lang="en-US" sz="3500" b="1" i="1" dirty="0" smtClean="0">
                <a:solidFill>
                  <a:schemeClr val="tx1"/>
                </a:solidFill>
              </a:rPr>
              <a:t> </a:t>
            </a:r>
            <a:r>
              <a:rPr lang="en-US" sz="3500" b="1" i="1" dirty="0" err="1" smtClean="0">
                <a:solidFill>
                  <a:schemeClr val="tx1"/>
                </a:solidFill>
              </a:rPr>
              <a:t>vã</a:t>
            </a:r>
            <a:r>
              <a:rPr lang="en-US" sz="3500" b="1" i="1"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đường</a:t>
            </a:r>
            <a:r>
              <a:rPr lang="en-US" sz="3500" dirty="0" smtClean="0">
                <a:solidFill>
                  <a:schemeClr val="tx1"/>
                </a:solidFill>
              </a:rPr>
              <a:t> </a:t>
            </a:r>
            <a:r>
              <a:rPr lang="en-US" sz="3500" dirty="0" err="1" smtClean="0">
                <a:solidFill>
                  <a:schemeClr val="tx1"/>
                </a:solidFill>
              </a:rPr>
              <a:t>để</a:t>
            </a:r>
            <a:r>
              <a:rPr lang="en-US" sz="3500" dirty="0" smtClean="0">
                <a:solidFill>
                  <a:schemeClr val="tx1"/>
                </a:solidFill>
              </a:rPr>
              <a:t> </a:t>
            </a:r>
            <a:r>
              <a:rPr lang="en-US" sz="3500" dirty="0" err="1" smtClean="0">
                <a:solidFill>
                  <a:schemeClr val="tx1"/>
                </a:solidFill>
              </a:rPr>
              <a:t>bắt</a:t>
            </a:r>
            <a:r>
              <a:rPr lang="en-US" sz="3500" dirty="0" smtClean="0">
                <a:solidFill>
                  <a:schemeClr val="tx1"/>
                </a:solidFill>
              </a:rPr>
              <a:t> </a:t>
            </a:r>
            <a:r>
              <a:rPr lang="en-US" sz="3500" dirty="0" err="1" smtClean="0">
                <a:solidFill>
                  <a:schemeClr val="tx1"/>
                </a:solidFill>
              </a:rPr>
              <a:t>kịp</a:t>
            </a:r>
            <a:r>
              <a:rPr lang="en-US" sz="3500" dirty="0" smtClean="0">
                <a:solidFill>
                  <a:schemeClr val="tx1"/>
                </a:solidFill>
              </a:rPr>
              <a:t> </a:t>
            </a:r>
            <a:r>
              <a:rPr lang="en-US" sz="3500" dirty="0" err="1" smtClean="0">
                <a:solidFill>
                  <a:schemeClr val="tx1"/>
                </a:solidFill>
              </a:rPr>
              <a:t>chuyến</a:t>
            </a:r>
            <a:r>
              <a:rPr lang="en-US" sz="3500" dirty="0" smtClean="0">
                <a:solidFill>
                  <a:schemeClr val="tx1"/>
                </a:solidFill>
              </a:rPr>
              <a:t> </a:t>
            </a:r>
            <a:r>
              <a:rPr lang="en-US" sz="3500" dirty="0" err="1" smtClean="0">
                <a:solidFill>
                  <a:schemeClr val="tx1"/>
                </a:solidFill>
              </a:rPr>
              <a:t>xe</a:t>
            </a:r>
            <a:r>
              <a:rPr lang="en-US" sz="3500" dirty="0" smtClean="0">
                <a:solidFill>
                  <a:schemeClr val="tx1"/>
                </a:solidFill>
              </a:rPr>
              <a:t> </a:t>
            </a:r>
            <a:r>
              <a:rPr lang="en-US" sz="3500" dirty="0" err="1" smtClean="0">
                <a:solidFill>
                  <a:schemeClr val="tx1"/>
                </a:solidFill>
              </a:rPr>
              <a:t>đầu</a:t>
            </a:r>
            <a:r>
              <a:rPr lang="en-US" sz="3500" dirty="0" smtClean="0">
                <a:solidFill>
                  <a:schemeClr val="tx1"/>
                </a:solidFill>
              </a:rPr>
              <a:t> </a:t>
            </a:r>
            <a:r>
              <a:rPr lang="en-US" sz="3500" dirty="0" err="1" smtClean="0">
                <a:solidFill>
                  <a:schemeClr val="tx1"/>
                </a:solidFill>
              </a:rPr>
              <a:t>tiên</a:t>
            </a:r>
            <a:r>
              <a:rPr lang="en-US" sz="3500"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thành</a:t>
            </a:r>
            <a:r>
              <a:rPr lang="en-US" sz="3500" dirty="0" smtClean="0">
                <a:solidFill>
                  <a:schemeClr val="tx1"/>
                </a:solidFill>
              </a:rPr>
              <a:t> </a:t>
            </a:r>
            <a:r>
              <a:rPr lang="en-US" sz="3500" dirty="0" err="1" smtClean="0">
                <a:solidFill>
                  <a:schemeClr val="tx1"/>
                </a:solidFill>
              </a:rPr>
              <a:t>phố</a:t>
            </a:r>
            <a:r>
              <a:rPr lang="en-US" sz="3500" dirty="0" smtClean="0">
                <a:solidFill>
                  <a:schemeClr val="tx1"/>
                </a:solidFill>
              </a:rPr>
              <a:t>.</a:t>
            </a:r>
            <a:endParaRPr lang="en-US" sz="3500" dirty="0">
              <a:solidFill>
                <a:schemeClr val="tx1"/>
              </a:solidFill>
            </a:endParaRPr>
          </a:p>
        </p:txBody>
      </p:sp>
    </p:spTree>
    <p:extLst>
      <p:ext uri="{BB962C8B-B14F-4D97-AF65-F5344CB8AC3E}">
        <p14:creationId xmlns:p14="http://schemas.microsoft.com/office/powerpoint/2010/main" val="39874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125E-6 5.55112E-17 L -0.0043 0.31806 " pathEditMode="relative" rAng="0" ptsTypes="AA">
                                      <p:cBhvr>
                                        <p:cTn id="38" dur="2000" fill="hold"/>
                                        <p:tgtEl>
                                          <p:spTgt spid="2"/>
                                        </p:tgtEl>
                                        <p:attrNameLst>
                                          <p:attrName>ppt_x</p:attrName>
                                          <p:attrName>ppt_y</p:attrName>
                                        </p:attrNameLst>
                                      </p:cBhvr>
                                      <p:rCtr x="-221" y="15903"/>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2" grpId="0" animBg="1"/>
      <p:bldP spid="2" grpId="1" animBg="1"/>
      <p:bldP spid="9" grpId="0" animBg="1"/>
      <p:bldP spid="11" grpId="0" animBg="1"/>
      <p:bldP spid="1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b="1" dirty="0" err="1" smtClean="0">
                <a:solidFill>
                  <a:schemeClr val="tx1"/>
                </a:solidFill>
                <a:latin typeface="Calibri" panose="020F0502020204030204" pitchFamily="34" charset="0"/>
                <a:cs typeface="Calibri" panose="020F0502020204030204" pitchFamily="34" charset="0"/>
              </a:rPr>
              <a:t>Từ</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có</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nghĩa</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giống</a:t>
            </a:r>
            <a:r>
              <a:rPr lang="en-US" sz="3400" b="1" dirty="0" smtClean="0">
                <a:solidFill>
                  <a:schemeClr val="tx1"/>
                </a:solidFill>
                <a:latin typeface="Calibri" panose="020F0502020204030204" pitchFamily="34" charset="0"/>
                <a:cs typeface="Calibri" panose="020F0502020204030204" pitchFamily="34" charset="0"/>
              </a:rPr>
              <a:t>: </a:t>
            </a:r>
            <a:r>
              <a:rPr lang="vi-VN" sz="3400" dirty="0">
                <a:solidFill>
                  <a:schemeClr val="tx1"/>
                </a:solidFill>
                <a:latin typeface="Calibri" panose="020F0502020204030204" pitchFamily="34" charset="0"/>
                <a:cs typeface="Calibri" panose="020F0502020204030204" pitchFamily="34" charset="0"/>
              </a:rPr>
              <a:t>vui mừng, vui sướng, hạnh phúc, hân hoan, đáng mừng, phấn khởi</a:t>
            </a:r>
            <a:r>
              <a:rPr lang="vi-VN" sz="3400" dirty="0" smtClean="0">
                <a:solidFill>
                  <a:schemeClr val="tx1"/>
                </a:solidFill>
                <a:latin typeface="Calibri" panose="020F0502020204030204" pitchFamily="34" charset="0"/>
                <a:cs typeface="Calibri" panose="020F0502020204030204" pitchFamily="34" charset="0"/>
              </a:rPr>
              <a:t>...</a:t>
            </a:r>
            <a:endParaRPr lang="en-US" sz="3400" dirty="0" smtClean="0">
              <a:solidFill>
                <a:schemeClr val="tx1"/>
              </a:solidFill>
              <a:latin typeface="Calibri" panose="020F0502020204030204" pitchFamily="34" charset="0"/>
              <a:cs typeface="Calibri" panose="020F0502020204030204" pitchFamily="34" charset="0"/>
            </a:endParaRPr>
          </a:p>
          <a:p>
            <a:pPr algn="just"/>
            <a:r>
              <a:rPr lang="en-US" sz="3400" b="1" dirty="0" err="1" smtClean="0">
                <a:solidFill>
                  <a:schemeClr val="tx1"/>
                </a:solidFill>
                <a:latin typeface="Calibri" panose="020F0502020204030204" pitchFamily="34" charset="0"/>
                <a:cs typeface="Calibri" panose="020F0502020204030204" pitchFamily="34" charset="0"/>
              </a:rPr>
              <a:t>Đặt</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câu</a:t>
            </a:r>
            <a:r>
              <a:rPr lang="en-US" sz="3400" b="1" dirty="0" smtClean="0">
                <a:solidFill>
                  <a:schemeClr val="tx1"/>
                </a:solidFill>
                <a:latin typeface="Calibri" panose="020F0502020204030204" pitchFamily="34" charset="0"/>
                <a:cs typeface="Calibri" panose="020F0502020204030204" pitchFamily="34" charset="0"/>
              </a:rPr>
              <a:t>:</a:t>
            </a:r>
          </a:p>
          <a:p>
            <a:pPr algn="just"/>
            <a:r>
              <a:rPr lang="en-US" sz="3400" dirty="0" err="1" smtClean="0">
                <a:solidFill>
                  <a:schemeClr val="tx1"/>
                </a:solidFill>
                <a:latin typeface="Calibri" panose="020F0502020204030204" pitchFamily="34" charset="0"/>
                <a:cs typeface="Calibri" panose="020F0502020204030204" pitchFamily="34" charset="0"/>
              </a:rPr>
              <a:t>Cậu</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bé</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ôm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chầm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lấy</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mẹ</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mình</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với</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vẻ</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mừng</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rõ</a:t>
            </a:r>
            <a:r>
              <a:rPr lang="en-US" sz="3400" dirty="0" smtClean="0">
                <a:solidFill>
                  <a:schemeClr val="tx1"/>
                </a:solidFill>
                <a:latin typeface="Calibri" panose="020F0502020204030204" pitchFamily="34" charset="0"/>
                <a:cs typeface="Calibri" panose="020F0502020204030204" pitchFamily="34" charset="0"/>
              </a:rPr>
              <a:t>.</a:t>
            </a:r>
            <a:endParaRPr lang="en-US" sz="3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93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5.55112E-17 L -0.24935 0.30694 " pathEditMode="relative" rAng="0" ptsTypes="AA">
                                      <p:cBhvr>
                                        <p:cTn id="6" dur="2000" fill="hold"/>
                                        <p:tgtEl>
                                          <p:spTgt spid="9"/>
                                        </p:tgtEl>
                                        <p:attrNameLst>
                                          <p:attrName>ppt_x</p:attrName>
                                          <p:attrName>ppt_y</p:attrName>
                                        </p:attrNameLst>
                                      </p:cBhvr>
                                      <p:rCtr x="-12474" y="15347"/>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khiếp</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sợ</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hùng</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khiếp</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en-US" sz="3600" dirty="0" err="1" smtClean="0">
                <a:solidFill>
                  <a:schemeClr val="tx1"/>
                </a:solidFill>
                <a:latin typeface="Calibri" panose="020F0502020204030204" pitchFamily="34" charset="0"/>
                <a:cs typeface="Calibri" panose="020F0502020204030204" pitchFamily="34" charset="0"/>
              </a:rPr>
              <a:t>Họ</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sợ</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hãi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bước</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đi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trên</a:t>
            </a:r>
            <a:r>
              <a:rPr lang="en-US" sz="3600" dirty="0" smtClean="0">
                <a:solidFill>
                  <a:schemeClr val="tx1"/>
                </a:solidFill>
                <a:latin typeface="Calibri" panose="020F0502020204030204" pitchFamily="34" charset="0"/>
                <a:cs typeface="Calibri" panose="020F0502020204030204" pitchFamily="34" charset="0"/>
              </a:rPr>
              <a:t> con </a:t>
            </a:r>
            <a:r>
              <a:rPr lang="en-US" sz="3600" dirty="0" err="1" smtClean="0">
                <a:solidFill>
                  <a:schemeClr val="tx1"/>
                </a:solidFill>
                <a:latin typeface="Calibri" panose="020F0502020204030204" pitchFamily="34" charset="0"/>
                <a:cs typeface="Calibri" panose="020F0502020204030204" pitchFamily="34" charset="0"/>
              </a:rPr>
              <a:t>đường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vắng</a:t>
            </a:r>
            <a:r>
              <a:rPr lang="en-US" sz="3600" dirty="0" smtClean="0">
                <a:solidFill>
                  <a:schemeClr val="tx1"/>
                </a:solidFill>
                <a:latin typeface="Calibri" panose="020F0502020204030204" pitchFamily="34" charset="0"/>
                <a:cs typeface="Calibri" panose="020F0502020204030204" pitchFamily="34" charset="0"/>
              </a:rPr>
              <a:t> hoe </a:t>
            </a:r>
            <a:r>
              <a:rPr lang="en-US" sz="3600" dirty="0" err="1" smtClean="0">
                <a:solidFill>
                  <a:schemeClr val="tx1"/>
                </a:solidFill>
                <a:latin typeface="Calibri" panose="020F0502020204030204" pitchFamily="34" charset="0"/>
                <a:cs typeface="Calibri" panose="020F0502020204030204" pitchFamily="34" charset="0"/>
              </a:rPr>
              <a:t>không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một</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bóng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người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ấy</a:t>
            </a:r>
            <a:r>
              <a:rPr lang="en-US" sz="3600" dirty="0" smtClean="0">
                <a:solidFill>
                  <a:schemeClr val="tx1"/>
                </a:solidFill>
                <a:latin typeface="Calibri" panose="020F0502020204030204" pitchFamily="34" charset="0"/>
                <a:cs typeface="Calibri" panose="020F0502020204030204" pitchFamily="34" charset="0"/>
              </a:rPr>
              <a:t>.</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3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48802 0.28958 " pathEditMode="relative" rAng="0" ptsTypes="AA">
                                      <p:cBhvr>
                                        <p:cTn id="6" dur="2000" fill="hold"/>
                                        <p:tgtEl>
                                          <p:spTgt spid="11"/>
                                        </p:tgtEl>
                                        <p:attrNameLst>
                                          <p:attrName>ppt_x</p:attrName>
                                          <p:attrName>ppt_y</p:attrName>
                                        </p:attrNameLst>
                                      </p:cBhvr>
                                      <p:rCtr x="-24401"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xúc</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động</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vi-VN" sz="3600" dirty="0">
                <a:solidFill>
                  <a:sysClr val="windowText" lastClr="000000"/>
                </a:solidFill>
                <a:latin typeface="Calibri" panose="020F0502020204030204" pitchFamily="34" charset="0"/>
                <a:cs typeface="Calibri" panose="020F0502020204030204" pitchFamily="34" charset="0"/>
              </a:rPr>
              <a:t>Tôi rất cảm động trước </a:t>
            </a:r>
            <a:r>
              <a:rPr lang="en-US" sz="3600" dirty="0" err="1" smtClean="0">
                <a:solidFill>
                  <a:sysClr val="windowText" lastClr="000000"/>
                </a:solidFill>
                <a:latin typeface="Calibri" panose="020F0502020204030204" pitchFamily="34" charset="0"/>
                <a:cs typeface="Calibri" panose="020F0502020204030204" pitchFamily="34" charset="0"/>
              </a:rPr>
              <a:t>câu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chuyện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về</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hoàn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cảnh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gia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đình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của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cậu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bé</a:t>
            </a:r>
            <a:r>
              <a:rPr lang="en-US" sz="3600" dirty="0" smtClean="0">
                <a:solidFill>
                  <a:sysClr val="windowText" lastClr="000000"/>
                </a:solidFill>
                <a:latin typeface="Calibri" panose="020F0502020204030204" pitchFamily="34" charset="0"/>
                <a:cs typeface="Calibri" panose="020F0502020204030204" pitchFamily="34" charset="0"/>
              </a:rPr>
              <a:t>.</a:t>
            </a:r>
            <a:endParaRPr lang="en-US" sz="360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7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73308 0.28958 " pathEditMode="relative" rAng="0" ptsTypes="AA">
                                      <p:cBhvr>
                                        <p:cTn id="6" dur="2000" fill="hold"/>
                                        <p:tgtEl>
                                          <p:spTgt spid="12"/>
                                        </p:tgtEl>
                                        <p:attrNameLst>
                                          <p:attrName>ppt_x</p:attrName>
                                          <p:attrName>ppt_y</p:attrName>
                                        </p:attrNameLst>
                                      </p:cBhvr>
                                      <p:rCtr x="-36654"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164591"/>
            <a:ext cx="8796527" cy="6699672"/>
          </a:xfrm>
          <a:prstGeom prst="rect">
            <a:avLst/>
          </a:prstGeom>
        </p:spPr>
      </p:pic>
      <p:sp>
        <p:nvSpPr>
          <p:cNvPr id="3" name="TextBox 2"/>
          <p:cNvSpPr txBox="1"/>
          <p:nvPr/>
        </p:nvSpPr>
        <p:spPr>
          <a:xfrm>
            <a:off x="1928348" y="3185245"/>
            <a:ext cx="6622326" cy="1569660"/>
          </a:xfrm>
          <a:prstGeom prst="rect">
            <a:avLst/>
          </a:prstGeom>
          <a:noFill/>
        </p:spPr>
        <p:txBody>
          <a:bodyPr wrap="none" rtlCol="0">
            <a:spAutoFit/>
          </a:bodyPr>
          <a:lstStyle/>
          <a:p>
            <a:pPr marL="742950" indent="-742950" algn="ctr">
              <a:buAutoNum type="arabicPeriod"/>
            </a:pP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Đọc</a:t>
            </a:r>
            <a:r>
              <a:rPr lang="en-US" sz="4800" b="1" dirty="0"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thành</a:t>
            </a:r>
            <a:r>
              <a:rPr lang="en-US" sz="4800" b="1" dirty="0"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tiếng</a:t>
            </a:r>
            <a:r>
              <a:rPr lang="en-US" sz="4800" b="1" dirty="0"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và</a:t>
            </a:r>
            <a:r>
              <a:rPr lang="en-US" sz="4800" b="1" dirty="0"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 </a:t>
            </a:r>
          </a:p>
          <a:p>
            <a:pPr algn="ct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trả</a:t>
            </a:r>
            <a:r>
              <a:rPr lang="en-US" sz="4800" b="1" dirty="0"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lời</a:t>
            </a:r>
            <a:r>
              <a:rPr lang="en-US" sz="4800" b="1" dirty="0"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câu</a:t>
            </a:r>
            <a:r>
              <a:rPr lang="en-US" sz="4800" b="1" dirty="0"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4800" b="1" dirty="0" err="1" smtClean="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hỏi</a:t>
            </a:r>
            <a:endParaRPr lang="en-US" sz="4800" b="1" dirty="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73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2277360" y="1787004"/>
            <a:ext cx="797154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lễ phép trả lời rồi vội vã bơi đi. </a:t>
            </a:r>
          </a:p>
        </p:txBody>
      </p:sp>
      <p:sp>
        <p:nvSpPr>
          <p:cNvPr id="8" name="Rounded Rectangle 7"/>
          <p:cNvSpPr/>
          <p:nvPr/>
        </p:nvSpPr>
        <p:spPr>
          <a:xfrm>
            <a:off x="2004058" y="601871"/>
            <a:ext cx="9747864" cy="879038"/>
          </a:xfrm>
          <a:prstGeom prst="roundRect">
            <a:avLst>
              <a:gd name="adj" fmla="val 33717"/>
            </a:avLst>
          </a:prstGeom>
          <a:ln w="76200">
            <a:solidFill>
              <a:schemeClr val="tx1">
                <a:lumMod val="85000"/>
                <a:lumOff val="1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động từ trong mỗi câu dưới đây:</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2403"/>
            <a:ext cx="2793582" cy="1578157"/>
          </a:xfrm>
          <a:prstGeom prst="rect">
            <a:avLst/>
          </a:prstGeom>
        </p:spPr>
      </p:pic>
      <p:sp>
        <p:nvSpPr>
          <p:cNvPr id="9" name="Rounded Rectangle 8"/>
          <p:cNvSpPr/>
          <p:nvPr/>
        </p:nvSpPr>
        <p:spPr>
          <a:xfrm>
            <a:off x="440940" y="3098939"/>
            <a:ext cx="116443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đến gần hơn, những cánh hoa mừng rỡ múa mãi lên. </a:t>
            </a:r>
          </a:p>
        </p:txBody>
      </p:sp>
      <p:sp>
        <p:nvSpPr>
          <p:cNvPr id="11" name="Rounded Rectangle 10"/>
          <p:cNvSpPr/>
          <p:nvPr/>
        </p:nvSpPr>
        <p:spPr>
          <a:xfrm>
            <a:off x="2719320" y="4410874"/>
            <a:ext cx="708762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sợ hãi, chạy lại gần cô trai</a:t>
            </a:r>
            <a:r>
              <a:rPr lang="vi-VN" sz="3200" dirty="0" smtClean="0">
                <a:solidFill>
                  <a:schemeClr val="tx1"/>
                </a:solidFill>
              </a:rPr>
              <a:t>.</a:t>
            </a:r>
            <a:endParaRPr lang="vi-VN" sz="3200" dirty="0">
              <a:solidFill>
                <a:schemeClr val="tx1"/>
              </a:solidFill>
            </a:endParaRPr>
          </a:p>
        </p:txBody>
      </p:sp>
      <p:sp>
        <p:nvSpPr>
          <p:cNvPr id="12" name="Rounded Rectangle 11"/>
          <p:cNvSpPr/>
          <p:nvPr/>
        </p:nvSpPr>
        <p:spPr>
          <a:xfrm>
            <a:off x="4029960" y="5704663"/>
            <a:ext cx="42148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Bé </a:t>
            </a:r>
            <a:r>
              <a:rPr lang="vi-VN" sz="3200" dirty="0">
                <a:solidFill>
                  <a:schemeClr val="tx1"/>
                </a:solidFill>
              </a:rPr>
              <a:t>mực cảm động. </a:t>
            </a:r>
          </a:p>
        </p:txBody>
      </p:sp>
      <p:sp>
        <p:nvSpPr>
          <p:cNvPr id="6" name="Rectangle 5"/>
          <p:cNvSpPr/>
          <p:nvPr/>
        </p:nvSpPr>
        <p:spPr>
          <a:xfrm>
            <a:off x="821940" y="63831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8</a:t>
            </a:r>
            <a:endParaRPr lang="en-US" sz="3600" dirty="0"/>
          </a:p>
        </p:txBody>
      </p:sp>
      <p:cxnSp>
        <p:nvCxnSpPr>
          <p:cNvPr id="3" name="Straight Connector 2"/>
          <p:cNvCxnSpPr/>
          <p:nvPr/>
        </p:nvCxnSpPr>
        <p:spPr>
          <a:xfrm flipV="1">
            <a:off x="5349240" y="249936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244840" y="249936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16234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740188" y="3825240"/>
            <a:ext cx="15544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40896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433108" y="515112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743748" y="5151120"/>
            <a:ext cx="8229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43748" y="6461760"/>
            <a:ext cx="1737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3090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10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10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fill="hold" nodeType="withEffect" p14:presetBounceEnd="10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10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100000">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1" fill="hold" grpId="0" nodeType="withEffect" p14:presetBounceEnd="10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10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100000">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7"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7"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7"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7"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7"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7"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7"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9069" y="5257719"/>
            <a:ext cx="6145301" cy="1859441"/>
          </a:xfrm>
          <a:prstGeom prst="rect">
            <a:avLst/>
          </a:prstGeom>
        </p:spPr>
      </p:pic>
    </p:spTree>
    <p:extLst>
      <p:ext uri="{BB962C8B-B14F-4D97-AF65-F5344CB8AC3E}">
        <p14:creationId xmlns:p14="http://schemas.microsoft.com/office/powerpoint/2010/main" val="1402907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717630" y="729204"/>
            <a:ext cx="11076972" cy="5724325"/>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19114" y="1185662"/>
            <a:ext cx="5581976" cy="769441"/>
          </a:xfrm>
          <a:prstGeom prst="rect">
            <a:avLst/>
          </a:prstGeom>
          <a:noFill/>
        </p:spPr>
        <p:txBody>
          <a:bodyPr wrap="none" rtlCol="0">
            <a:spAutoFit/>
          </a:bodyPr>
          <a:lstStyle/>
          <a:p>
            <a:pPr algn="ctr"/>
            <a:r>
              <a:rPr lang="en-US" sz="4400" dirty="0" smtClean="0">
                <a:solidFill>
                  <a:schemeClr val="accent3">
                    <a:lumMod val="75000"/>
                  </a:schemeClr>
                </a:solidFill>
                <a:latin typeface="Arial" panose="020B0604020202020204" pitchFamily="34" charset="0"/>
                <a:cs typeface="Arial" panose="020B0604020202020204" pitchFamily="34" charset="0"/>
              </a:rPr>
              <a:t>Con </a:t>
            </a:r>
            <a:r>
              <a:rPr lang="en-US" sz="4400" dirty="0" err="1" smtClean="0">
                <a:solidFill>
                  <a:schemeClr val="accent3">
                    <a:lumMod val="75000"/>
                  </a:schemeClr>
                </a:solidFill>
                <a:latin typeface="Arial" panose="020B0604020202020204" pitchFamily="34" charset="0"/>
                <a:cs typeface="Arial" panose="020B0604020202020204" pitchFamily="34" charset="0"/>
              </a:rPr>
              <a:t>chim</a:t>
            </a:r>
            <a:r>
              <a:rPr lang="en-US" sz="4400" dirty="0" smtClean="0">
                <a:solidFill>
                  <a:schemeClr val="accent3">
                    <a:lumMod val="75000"/>
                  </a:schemeClr>
                </a:solidFill>
                <a:latin typeface="Arial" panose="020B0604020202020204" pitchFamily="34" charset="0"/>
                <a:cs typeface="Arial" panose="020B0604020202020204" pitchFamily="34" charset="0"/>
              </a:rPr>
              <a:t> </a:t>
            </a:r>
            <a:r>
              <a:rPr lang="en-US" sz="4400" dirty="0" err="1" smtClean="0">
                <a:solidFill>
                  <a:schemeClr val="accent3">
                    <a:lumMod val="75000"/>
                  </a:schemeClr>
                </a:solidFill>
                <a:latin typeface="Arial" panose="020B0604020202020204" pitchFamily="34" charset="0"/>
                <a:cs typeface="Arial" panose="020B0604020202020204" pitchFamily="34" charset="0"/>
              </a:rPr>
              <a:t>chiền</a:t>
            </a:r>
            <a:r>
              <a:rPr lang="en-US" sz="4400" dirty="0" smtClean="0">
                <a:solidFill>
                  <a:schemeClr val="accent3">
                    <a:lumMod val="75000"/>
                  </a:schemeClr>
                </a:solidFill>
                <a:latin typeface="Arial" panose="020B0604020202020204" pitchFamily="34" charset="0"/>
                <a:cs typeface="Arial" panose="020B0604020202020204" pitchFamily="34" charset="0"/>
              </a:rPr>
              <a:t> </a:t>
            </a:r>
            <a:r>
              <a:rPr lang="en-US" sz="4400" dirty="0" err="1" smtClean="0">
                <a:solidFill>
                  <a:schemeClr val="accent3">
                    <a:lumMod val="75000"/>
                  </a:schemeClr>
                </a:solidFill>
                <a:latin typeface="Arial" panose="020B0604020202020204" pitchFamily="34" charset="0"/>
                <a:cs typeface="Arial" panose="020B0604020202020204" pitchFamily="34" charset="0"/>
              </a:rPr>
              <a:t>chiện</a:t>
            </a:r>
            <a:endParaRPr lang="en-US" sz="4400" dirty="0" smtClean="0">
              <a:solidFill>
                <a:schemeClr val="accent3">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1589590" y="2590642"/>
            <a:ext cx="3607441" cy="3785652"/>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Con chim chiền chiện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vút, vút cao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đầy yêu mến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Khúc hát ngọt ngào.</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Cánh đập trời xanh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Cao hoài, cao vợi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Tiếng hót long lanh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Như cành sương chói</a:t>
            </a:r>
            <a:r>
              <a:rPr lang="en-US" sz="2400" b="0" i="0" dirty="0" smtClean="0">
                <a:solidFill>
                  <a:srgbClr val="00264D"/>
                </a:solidFill>
                <a:effectLst/>
                <a:latin typeface="Open Sans" panose="020B0606030504020204" pitchFamily="34" charset="0"/>
              </a:rPr>
              <a:t>.</a:t>
            </a:r>
            <a:r>
              <a:rPr lang="vi-VN" sz="2400" dirty="0" smtClean="0"/>
              <a:t/>
            </a:r>
            <a:br>
              <a:rPr lang="vi-VN" sz="2400" dirty="0" smtClean="0"/>
            </a:br>
            <a:endParaRPr lang="en-US" sz="2400" dirty="0"/>
          </a:p>
        </p:txBody>
      </p:sp>
      <p:sp>
        <p:nvSpPr>
          <p:cNvPr id="5" name="Rectangle 4"/>
          <p:cNvSpPr/>
          <p:nvPr/>
        </p:nvSpPr>
        <p:spPr>
          <a:xfrm>
            <a:off x="6706107" y="843015"/>
            <a:ext cx="3302305" cy="5632311"/>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Tiếng ngọc trong veo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gieo từng chuỗi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chim vui nhiều</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Hát không biết mỏi.</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bay, chim sà</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Lúa tròn bụng sữa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Đồng quê chan chứa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Những lời chim ca.</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cao, cao vút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biến mất rồi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Chỉ còn tiếng hót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Làm xanh da trời...</a:t>
            </a:r>
            <a:endParaRPr lang="en-US" sz="2400" dirty="0">
              <a:solidFill>
                <a:srgbClr val="00264D"/>
              </a:solidFill>
              <a:latin typeface="Open Sans" panose="020B0606030504020204" pitchFamily="34" charset="0"/>
            </a:endParaRPr>
          </a:p>
          <a:p>
            <a:pPr algn="r"/>
            <a:r>
              <a:rPr lang="en-US" sz="2400" i="1" dirty="0" err="1" smtClean="0">
                <a:solidFill>
                  <a:schemeClr val="accent2">
                    <a:lumMod val="75000"/>
                  </a:schemeClr>
                </a:solidFill>
                <a:latin typeface="Open Sans" panose="020B0606030504020204" pitchFamily="34" charset="0"/>
              </a:rPr>
              <a:t>Huy</a:t>
            </a:r>
            <a:r>
              <a:rPr lang="en-US" sz="2400" i="1" dirty="0" smtClean="0">
                <a:solidFill>
                  <a:schemeClr val="accent2">
                    <a:lumMod val="75000"/>
                  </a:schemeClr>
                </a:solidFill>
                <a:latin typeface="Open Sans" panose="020B0606030504020204" pitchFamily="34" charset="0"/>
              </a:rPr>
              <a:t> </a:t>
            </a:r>
            <a:r>
              <a:rPr lang="en-US" sz="2400" i="1" dirty="0" err="1" smtClean="0">
                <a:solidFill>
                  <a:schemeClr val="accent2">
                    <a:lumMod val="75000"/>
                  </a:schemeClr>
                </a:solidFill>
                <a:latin typeface="Open Sans" panose="020B0606030504020204" pitchFamily="34" charset="0"/>
              </a:rPr>
              <a:t>Cận</a:t>
            </a:r>
            <a:endParaRPr lang="en-US" sz="2400" i="1" dirty="0">
              <a:solidFill>
                <a:schemeClr val="accent2">
                  <a:lumMod val="75000"/>
                </a:schemeClr>
              </a:solidFill>
            </a:endParaRPr>
          </a:p>
        </p:txBody>
      </p:sp>
      <p:sp>
        <p:nvSpPr>
          <p:cNvPr id="8" name="TextBox 7"/>
          <p:cNvSpPr txBox="1"/>
          <p:nvPr/>
        </p:nvSpPr>
        <p:spPr>
          <a:xfrm>
            <a:off x="2597993" y="2005867"/>
            <a:ext cx="1132041" cy="584775"/>
          </a:xfrm>
          <a:prstGeom prst="rect">
            <a:avLst/>
          </a:prstGeom>
          <a:noFill/>
        </p:spPr>
        <p:txBody>
          <a:bodyPr wrap="none" rtlCol="0">
            <a:spAutoFit/>
          </a:bodyPr>
          <a:lstStyle/>
          <a:p>
            <a:pPr algn="ctr"/>
            <a:r>
              <a:rPr lang="en-US" sz="3200" spc="300" dirty="0" smtClean="0">
                <a:latin typeface="#9Slide07 Dorayaki" pitchFamily="2" charset="0"/>
                <a:cs typeface="Turbayne" panose="020B0506030404030204" pitchFamily="34" charset="0"/>
              </a:rPr>
              <a:t>(</a:t>
            </a:r>
            <a:r>
              <a:rPr lang="en-US" sz="3200" spc="300" dirty="0" err="1" smtClean="0">
                <a:latin typeface="#9Slide07 Dorayaki" pitchFamily="2" charset="0"/>
                <a:cs typeface="Turbayne" panose="020B0506030404030204" pitchFamily="34" charset="0"/>
              </a:rPr>
              <a:t>Trích</a:t>
            </a:r>
            <a:r>
              <a:rPr lang="en-US" sz="3200" spc="300" dirty="0" smtClean="0">
                <a:latin typeface="#9Slide07 Dorayaki" pitchFamily="2" charset="0"/>
                <a:cs typeface="Turbayne" panose="020B0506030404030204" pitchFamily="34" charset="0"/>
              </a:rPr>
              <a:t>)</a:t>
            </a:r>
          </a:p>
        </p:txBody>
      </p:sp>
    </p:spTree>
    <p:extLst>
      <p:ext uri="{BB962C8B-B14F-4D97-AF65-F5344CB8AC3E}">
        <p14:creationId xmlns:p14="http://schemas.microsoft.com/office/powerpoint/2010/main" val="393376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833377" y="478998"/>
            <a:ext cx="11076972" cy="6088856"/>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81089" y="610925"/>
            <a:ext cx="1217001" cy="923330"/>
          </a:xfrm>
          <a:prstGeom prst="rect">
            <a:avLst/>
          </a:prstGeom>
          <a:noFill/>
        </p:spPr>
        <p:txBody>
          <a:bodyPr wrap="none" rtlCol="0">
            <a:spAutoFit/>
          </a:bodyPr>
          <a:lstStyle/>
          <a:p>
            <a:pPr algn="ctr"/>
            <a:r>
              <a:rPr lang="en-US" sz="5400" dirty="0" err="1" smtClean="0">
                <a:solidFill>
                  <a:schemeClr val="accent3">
                    <a:lumMod val="75000"/>
                  </a:schemeClr>
                </a:solidFill>
                <a:latin typeface="#9Slide07 Dorayaki" pitchFamily="2" charset="0"/>
                <a:cs typeface="Turbayne" panose="020B0506030404030204" pitchFamily="34" charset="0"/>
              </a:rPr>
              <a:t>Câu</a:t>
            </a:r>
            <a:r>
              <a:rPr lang="en-US" sz="5400" dirty="0" smtClean="0">
                <a:solidFill>
                  <a:schemeClr val="accent3">
                    <a:lumMod val="75000"/>
                  </a:schemeClr>
                </a:solidFill>
                <a:latin typeface="#9Slide07 Dorayaki" pitchFamily="2" charset="0"/>
                <a:cs typeface="Turbayne" panose="020B0506030404030204" pitchFamily="34" charset="0"/>
              </a:rPr>
              <a:t> 1</a:t>
            </a:r>
          </a:p>
        </p:txBody>
      </p:sp>
      <p:sp>
        <p:nvSpPr>
          <p:cNvPr id="5" name="Rectangle 4"/>
          <p:cNvSpPr/>
          <p:nvPr/>
        </p:nvSpPr>
        <p:spPr>
          <a:xfrm>
            <a:off x="2523281" y="623208"/>
            <a:ext cx="9271321" cy="1077218"/>
          </a:xfrm>
          <a:prstGeom prst="rect">
            <a:avLst/>
          </a:prstGeom>
          <a:noFill/>
        </p:spPr>
        <p:txBody>
          <a:bodyPr wrap="square">
            <a:spAutoFit/>
          </a:bodyPr>
          <a:lstStyle/>
          <a:p>
            <a:pPr algn="just"/>
            <a:r>
              <a:rPr lang="en-US" sz="3200" b="0" i="0" dirty="0" err="1" smtClean="0">
                <a:solidFill>
                  <a:schemeClr val="accent2">
                    <a:lumMod val="75000"/>
                  </a:schemeClr>
                </a:solidFill>
                <a:effectLst/>
                <a:latin typeface="Open Sans" panose="020B0606030504020204" pitchFamily="34" charset="0"/>
              </a:rPr>
              <a:t>Những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từ</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ngữ</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nào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thấy</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chim</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chiền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chiện</a:t>
            </a:r>
            <a:r>
              <a:rPr lang="en-US" sz="3200" b="0" i="0" dirty="0" smtClean="0">
                <a:solidFill>
                  <a:schemeClr val="accent2">
                    <a:lumMod val="75000"/>
                  </a:schemeClr>
                </a:solidFill>
                <a:effectLst/>
                <a:latin typeface="Open Sans" panose="020B0606030504020204" pitchFamily="34" charset="0"/>
              </a:rPr>
              <a:t> bay </a:t>
            </a:r>
            <a:r>
              <a:rPr lang="en-US" sz="3200" b="0" i="0" dirty="0" err="1" smtClean="0">
                <a:solidFill>
                  <a:schemeClr val="accent2">
                    <a:lumMod val="75000"/>
                  </a:schemeClr>
                </a:solidFill>
                <a:effectLst/>
                <a:latin typeface="Open Sans" panose="020B0606030504020204" pitchFamily="34" charset="0"/>
              </a:rPr>
              <a:t>lượn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giữa</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không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gian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cao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rộng</a:t>
            </a:r>
            <a:r>
              <a:rPr lang="en-US" sz="3200" b="0" i="0" dirty="0" smtClean="0">
                <a:solidFill>
                  <a:schemeClr val="accent2">
                    <a:lumMod val="75000"/>
                  </a:schemeClr>
                </a:solidFill>
                <a:effectLst/>
                <a:latin typeface="Open Sans" panose="020B0606030504020204" pitchFamily="34" charset="0"/>
              </a:rPr>
              <a:t>?</a:t>
            </a:r>
            <a:endParaRPr lang="en-US" sz="3200" i="1" dirty="0">
              <a:solidFill>
                <a:schemeClr val="accent2">
                  <a:lumMod val="75000"/>
                </a:schemeClr>
              </a:solidFill>
            </a:endParaRPr>
          </a:p>
        </p:txBody>
      </p:sp>
      <p:sp>
        <p:nvSpPr>
          <p:cNvPr id="4" name="Rectangle 3"/>
          <p:cNvSpPr/>
          <p:nvPr/>
        </p:nvSpPr>
        <p:spPr>
          <a:xfrm>
            <a:off x="2875085" y="3653029"/>
            <a:ext cx="201343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75084" y="4833886"/>
            <a:ext cx="2338753"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75085" y="5146188"/>
            <a:ext cx="208377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80739" y="5219458"/>
            <a:ext cx="2195146"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8090" y="1829062"/>
            <a:ext cx="7664219" cy="4738792"/>
          </a:xfrm>
          <a:prstGeom prst="rect">
            <a:avLst/>
          </a:prstGeom>
        </p:spPr>
      </p:pic>
    </p:spTree>
    <p:extLst>
      <p:ext uri="{BB962C8B-B14F-4D97-AF65-F5344CB8AC3E}">
        <p14:creationId xmlns:p14="http://schemas.microsoft.com/office/powerpoint/2010/main" val="8133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9" name="Rectangle 8"/>
          <p:cNvSpPr/>
          <p:nvPr/>
        </p:nvSpPr>
        <p:spPr>
          <a:xfrm>
            <a:off x="717630" y="256032"/>
            <a:ext cx="11076972" cy="6197497"/>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50099" y="386495"/>
            <a:ext cx="1308371" cy="923330"/>
          </a:xfrm>
          <a:prstGeom prst="rect">
            <a:avLst/>
          </a:prstGeom>
          <a:noFill/>
        </p:spPr>
        <p:txBody>
          <a:bodyPr wrap="none" rtlCol="0">
            <a:spAutoFit/>
          </a:bodyPr>
          <a:lstStyle/>
          <a:p>
            <a:pPr algn="ctr"/>
            <a:r>
              <a:rPr lang="en-US" sz="5400" dirty="0" err="1" smtClean="0">
                <a:solidFill>
                  <a:schemeClr val="accent2">
                    <a:lumMod val="75000"/>
                  </a:schemeClr>
                </a:solidFill>
                <a:latin typeface="#9Slide07 Dorayaki" pitchFamily="2" charset="0"/>
                <a:cs typeface="Turbayne" panose="020B0506030404030204" pitchFamily="34" charset="0"/>
              </a:rPr>
              <a:t>Câu</a:t>
            </a:r>
            <a:r>
              <a:rPr lang="en-US" sz="5400" dirty="0" smtClean="0">
                <a:solidFill>
                  <a:schemeClr val="accent2">
                    <a:lumMod val="75000"/>
                  </a:schemeClr>
                </a:solidFill>
                <a:latin typeface="#9Slide07 Dorayaki" pitchFamily="2" charset="0"/>
                <a:cs typeface="Turbayne" panose="020B0506030404030204" pitchFamily="34" charset="0"/>
              </a:rPr>
              <a:t> 2</a:t>
            </a:r>
          </a:p>
        </p:txBody>
      </p:sp>
      <p:sp>
        <p:nvSpPr>
          <p:cNvPr id="5" name="Rectangle 4"/>
          <p:cNvSpPr/>
          <p:nvPr/>
        </p:nvSpPr>
        <p:spPr>
          <a:xfrm>
            <a:off x="2290939" y="395424"/>
            <a:ext cx="9437649" cy="1384995"/>
          </a:xfrm>
          <a:prstGeom prst="rect">
            <a:avLst/>
          </a:prstGeom>
          <a:noFill/>
        </p:spPr>
        <p:txBody>
          <a:bodyPr wrap="square">
            <a:spAutoFit/>
          </a:bodyPr>
          <a:lstStyle/>
          <a:p>
            <a:pPr algn="just"/>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hót</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được</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miêu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tả</a:t>
            </a:r>
            <a:r>
              <a:rPr lang="en-US" sz="2800" b="0" i="0" dirty="0" smtClean="0">
                <a:solidFill>
                  <a:srgbClr val="C00000"/>
                </a:solidFill>
                <a:effectLst/>
                <a:latin typeface="Open Sans" panose="020B0606030504020204" pitchFamily="34" charset="0"/>
              </a:rPr>
              <a:t> qua </a:t>
            </a:r>
            <a:r>
              <a:rPr lang="en-US" sz="2800" b="0" i="0" dirty="0" err="1" smtClean="0">
                <a:solidFill>
                  <a:srgbClr val="C00000"/>
                </a:solidFill>
                <a:effectLst/>
                <a:latin typeface="Open Sans" panose="020B0606030504020204" pitchFamily="34" charset="0"/>
              </a:rPr>
              <a:t>những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câu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nào</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cảm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nghĩ</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em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về</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trong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bài</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a:t>
            </a:r>
            <a:endParaRPr lang="en-US" sz="2800" i="1" dirty="0">
              <a:solidFill>
                <a:srgbClr val="C00000"/>
              </a:solidFill>
            </a:endParaRPr>
          </a:p>
        </p:txBody>
      </p:sp>
      <p:sp>
        <p:nvSpPr>
          <p:cNvPr id="3" name="Rectangle 2"/>
          <p:cNvSpPr/>
          <p:nvPr/>
        </p:nvSpPr>
        <p:spPr>
          <a:xfrm>
            <a:off x="1490472" y="2230924"/>
            <a:ext cx="5958840" cy="3539430"/>
          </a:xfrm>
          <a:prstGeom prst="rect">
            <a:avLst/>
          </a:prstGeom>
        </p:spPr>
        <p:txBody>
          <a:bodyPr wrap="square">
            <a:spAutoFit/>
          </a:bodyPr>
          <a:lstStyle/>
          <a:p>
            <a:pPr algn="just"/>
            <a:r>
              <a:rPr lang="vi-VN" sz="3200" dirty="0" smtClean="0">
                <a:solidFill>
                  <a:srgbClr val="000000"/>
                </a:solidFill>
                <a:latin typeface="Open Sans" panose="020B0606030504020204" pitchFamily="34" charset="0"/>
              </a:rPr>
              <a:t>- </a:t>
            </a:r>
            <a:r>
              <a:rPr lang="vi-VN" sz="3200" dirty="0">
                <a:solidFill>
                  <a:srgbClr val="000000"/>
                </a:solidFill>
                <a:latin typeface="Open Sans" panose="020B0606030504020204" pitchFamily="34" charset="0"/>
              </a:rPr>
              <a:t>Cảm nghĩ của em về tiếng chim chiền chiện trong bài thơ: Tiếng chim chiền chiện trong bài thơ rất hay. Tiếng chim trong veo, êm dịu như hạt sương làm cho bầu trời trở nên xanh tươi tuyệt đẹp.</a:t>
            </a:r>
            <a:endParaRPr lang="vi-VN" sz="3200" b="0" i="0" dirty="0">
              <a:solidFill>
                <a:srgbClr val="000000"/>
              </a:solidFill>
              <a:effectLst/>
              <a:latin typeface="Open Sans" panose="020B0606030504020204" pitchFamily="34" charset="0"/>
            </a:endParaRPr>
          </a:p>
        </p:txBody>
      </p:sp>
      <p:cxnSp>
        <p:nvCxnSpPr>
          <p:cNvPr id="10" name="Straight Connector 9"/>
          <p:cNvCxnSpPr/>
          <p:nvPr/>
        </p:nvCxnSpPr>
        <p:spPr>
          <a:xfrm>
            <a:off x="2441448" y="839876"/>
            <a:ext cx="9171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74392" y="1296261"/>
            <a:ext cx="3474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227832" y="5340096"/>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27832" y="5650992"/>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49312" y="1822789"/>
            <a:ext cx="2572512"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49312" y="5394960"/>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449312" y="5705856"/>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526507" y="1747578"/>
            <a:ext cx="7664219" cy="4738792"/>
          </a:xfrm>
          <a:prstGeom prst="rect">
            <a:avLst/>
          </a:prstGeom>
        </p:spPr>
      </p:pic>
      <p:cxnSp>
        <p:nvCxnSpPr>
          <p:cNvPr id="18" name="Straight Connector 17"/>
          <p:cNvCxnSpPr/>
          <p:nvPr/>
        </p:nvCxnSpPr>
        <p:spPr>
          <a:xfrm>
            <a:off x="6181344" y="1296261"/>
            <a:ext cx="5431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74392" y="1752646"/>
            <a:ext cx="5120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543" y="1966484"/>
            <a:ext cx="4487045" cy="4487045"/>
          </a:xfrm>
          <a:prstGeom prst="rect">
            <a:avLst/>
          </a:prstGeom>
        </p:spPr>
      </p:pic>
    </p:spTree>
    <p:extLst>
      <p:ext uri="{BB962C8B-B14F-4D97-AF65-F5344CB8AC3E}">
        <p14:creationId xmlns:p14="http://schemas.microsoft.com/office/powerpoint/2010/main" val="12636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par>
                                <p:cTn id="70" presetID="16" presetClass="entr" presetSubtype="21"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2915" y="0"/>
            <a:ext cx="8797290" cy="6700085"/>
          </a:xfrm>
          <a:prstGeom prst="rect">
            <a:avLst/>
          </a:prstGeom>
        </p:spPr>
      </p:pic>
    </p:spTree>
    <p:extLst>
      <p:ext uri="{BB962C8B-B14F-4D97-AF65-F5344CB8AC3E}">
        <p14:creationId xmlns:p14="http://schemas.microsoft.com/office/powerpoint/2010/main" val="42838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3346"/>
            <a:ext cx="12193057" cy="6864691"/>
          </a:xfrm>
          <a:prstGeom prst="rect">
            <a:avLst/>
          </a:prstGeom>
        </p:spPr>
      </p:pic>
      <p:pic>
        <p:nvPicPr>
          <p:cNvPr id="2" name="Picture 1"/>
          <p:cNvPicPr>
            <a:picLocks noChangeAspect="1"/>
          </p:cNvPicPr>
          <p:nvPr/>
        </p:nvPicPr>
        <p:blipFill>
          <a:blip r:embed="rId3"/>
          <a:stretch>
            <a:fillRect/>
          </a:stretch>
        </p:blipFill>
        <p:spPr>
          <a:xfrm>
            <a:off x="-393693" y="3922818"/>
            <a:ext cx="11546825" cy="2938527"/>
          </a:xfrm>
          <a:prstGeom prst="rect">
            <a:avLst/>
          </a:prstGeom>
        </p:spPr>
      </p:pic>
    </p:spTree>
    <p:extLst>
      <p:ext uri="{BB962C8B-B14F-4D97-AF65-F5344CB8AC3E}">
        <p14:creationId xmlns:p14="http://schemas.microsoft.com/office/powerpoint/2010/main" val="207845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1493" y="219919"/>
            <a:ext cx="11713580" cy="6370975"/>
          </a:xfrm>
          <a:prstGeom prst="rect">
            <a:avLst/>
          </a:prstGeom>
          <a:solidFill>
            <a:schemeClr val="bg1"/>
          </a:solidFill>
        </p:spPr>
        <p:txBody>
          <a:bodyPr wrap="square">
            <a:spAutoFit/>
          </a:bodyPr>
          <a:lstStyle/>
          <a:p>
            <a:pPr algn="ctr"/>
            <a:r>
              <a:rPr lang="vi-VN" sz="3200" b="1" dirty="0">
                <a:solidFill>
                  <a:schemeClr val="tx1">
                    <a:lumMod val="85000"/>
                    <a:lumOff val="15000"/>
                  </a:schemeClr>
                </a:solidFill>
                <a:latin typeface="Calibri" panose="020F0502020204030204" pitchFamily="34" charset="0"/>
                <a:cs typeface="Calibri" panose="020F0502020204030204" pitchFamily="34" charset="0"/>
              </a:rPr>
              <a:t>TRAI NGỌC VÀ HẢI QUỲ</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tung tăng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trong làn nước biển xanh biếc, cái lọ mực kè kè một bên.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đâu</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đấy</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 Cô trai he hé cái vỏ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sần</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sùi ra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hỏi</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Thưa cô, cháu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ạ</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mực lễ phép trả lời rồi vội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vã</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đi, nó hơi sợ khi nhìn thấy vỏ ngoài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của</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Cá mực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bơi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nhanh đến một bông hoa nhiều màu sắc bên kia lối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Bông </a:t>
            </a:r>
            <a:r>
              <a:rPr lang="vi-VN" sz="2000" dirty="0">
                <a:solidFill>
                  <a:schemeClr val="tx1">
                    <a:lumMod val="85000"/>
                    <a:lumOff val="15000"/>
                  </a:schemeClr>
                </a:solidFill>
                <a:latin typeface="Calibri" panose="020F0502020204030204" pitchFamily="34" charset="0"/>
                <a:cs typeface="Calibri" panose="020F0502020204030204" pitchFamily="34" charset="0"/>
              </a:rPr>
              <a:t>hoa có nhiều cánh hồng hồng,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mềm mại như gọi chào.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mực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đến </a:t>
            </a:r>
            <a:r>
              <a:rPr lang="vi-VN" sz="2000" dirty="0">
                <a:solidFill>
                  <a:schemeClr val="tx1">
                    <a:lumMod val="85000"/>
                    <a:lumOff val="15000"/>
                  </a:schemeClr>
                </a:solidFill>
                <a:latin typeface="Calibri" panose="020F0502020204030204" pitchFamily="34" charset="0"/>
                <a:cs typeface="Calibri" panose="020F0502020204030204" pitchFamily="34" charset="0"/>
              </a:rPr>
              <a:t>gần hơn, những cánh hoa mừng rỡ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cứ</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múa mãi lên. Chợt tiếng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gọi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giật</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lại:</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không được đến gần nó, nguy hiểm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đấy</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ngập ngừng, không biết nên tin ai. Vừa lúc đó, một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ch</a:t>
            </a:r>
            <a:r>
              <a:rPr lang="en-US" sz="2000" dirty="0">
                <a:solidFill>
                  <a:schemeClr val="tx1">
                    <a:lumMod val="85000"/>
                    <a:lumOff val="15000"/>
                  </a:schemeClr>
                </a:solidFill>
                <a:latin typeface="Calibri" panose="020F0502020204030204" pitchFamily="34" charset="0"/>
                <a:cs typeface="Calibri" panose="020F0502020204030204" pitchFamily="34" charset="0"/>
              </a:rPr>
              <a:t>ú</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cá cơm bé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t</a:t>
            </a:r>
            <a:r>
              <a:rPr lang="en-US" sz="2000" dirty="0">
                <a:solidFill>
                  <a:schemeClr val="tx1">
                    <a:lumMod val="85000"/>
                    <a:lumOff val="15000"/>
                  </a:schemeClr>
                </a:solidFill>
                <a:latin typeface="Calibri" panose="020F0502020204030204" pitchFamily="34" charset="0"/>
                <a:cs typeface="Calibri" panose="020F0502020204030204" pitchFamily="34" charset="0"/>
              </a:rPr>
              <a:t>í</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đến đùa nghịch với những cánh hoa mềm mại đang toả ra quây lấy chủ. Cô trai lớn tiếng gọi cá cơm, nhưng không kịp, những ngón tay hoa đã khép lại. Cá mực định ném lọ mực vào bông hoa để mực loang ra, cá cơm có thể chạy trốn. Nhưng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á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cơm </a:t>
            </a:r>
            <a:r>
              <a:rPr lang="vi-VN" sz="2000" dirty="0">
                <a:solidFill>
                  <a:schemeClr val="tx1">
                    <a:lumMod val="85000"/>
                    <a:lumOff val="15000"/>
                  </a:schemeClr>
                </a:solidFill>
                <a:latin typeface="Calibri" panose="020F0502020204030204" pitchFamily="34" charset="0"/>
                <a:cs typeface="Calibri" panose="020F0502020204030204" pitchFamily="34" charset="0"/>
              </a:rPr>
              <a:t>đã bị những cánh hoa thít chặt lấy và kéo tuột vào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bông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hoa. Thế là mất hút chú cá cơm.</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sợ hãi, chạy lại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gần</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Lúc này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mở to miệng nhìn cảnh tượng vừa xảy ra. Cá mực kinh ngạc khi thấy trong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có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một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viên </a:t>
            </a:r>
            <a:r>
              <a:rPr lang="vi-VN" sz="2000" dirty="0">
                <a:solidFill>
                  <a:schemeClr val="tx1">
                    <a:lumMod val="85000"/>
                    <a:lumOff val="15000"/>
                  </a:schemeClr>
                </a:solidFill>
                <a:latin typeface="Calibri" panose="020F0502020204030204" pitchFamily="34" charset="0"/>
                <a:cs typeface="Calibri" panose="020F0502020204030204" pitchFamily="34" charset="0"/>
              </a:rPr>
              <a:t>ngọc sáng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đẹp</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 thường.</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căn dặn: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Bông hoa đẹp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đẽ</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thế</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kia nhưng rất dữ. Đó là hải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quỳ</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Cháu phải tránh xa. </a:t>
            </a:r>
            <a:endParaRPr lang="en-US" sz="2000" dirty="0" smtClean="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a:solidFill>
                  <a:schemeClr val="tx1">
                    <a:lumMod val="85000"/>
                    <a:lumOff val="15000"/>
                  </a:schemeClr>
                </a:solidFill>
                <a:latin typeface="Calibri" panose="020F0502020204030204" pitchFamily="34" charset="0"/>
                <a:cs typeface="Calibri" panose="020F0502020204030204" pitchFamily="34" charset="0"/>
              </a:rPr>
              <a:t> </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cảm động. Nó định nói với cô trai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vi-VN" sz="2000" dirty="0">
                <a:solidFill>
                  <a:schemeClr val="tx1">
                    <a:lumMod val="85000"/>
                    <a:lumOff val="15000"/>
                  </a:schemeClr>
                </a:solidFill>
                <a:latin typeface="Calibri" panose="020F0502020204030204" pitchFamily="34" charset="0"/>
                <a:cs typeface="Calibri" panose="020F0502020204030204" pitchFamily="34" charset="0"/>
              </a:rPr>
              <a:t>Còn cô, bên trong tấm áo xấu xí của cô là một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tấm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lòng bằng ngọc..</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Hoá </a:t>
            </a:r>
            <a:r>
              <a:rPr lang="vi-VN" sz="2000" dirty="0">
                <a:solidFill>
                  <a:schemeClr val="tx1">
                    <a:lumMod val="85000"/>
                    <a:lumOff val="15000"/>
                  </a:schemeClr>
                </a:solidFill>
                <a:latin typeface="Calibri" panose="020F0502020204030204" pitchFamily="34" charset="0"/>
                <a:cs typeface="Calibri" panose="020F0502020204030204" pitchFamily="34" charset="0"/>
              </a:rPr>
              <a:t>ra, cái đẹp bên ngoài chưa hẳn là cái tốt, cái xấu bên ngoài chưa hắn là cái xấu.</a:t>
            </a:r>
          </a:p>
          <a:p>
            <a:pPr algn="r"/>
            <a:r>
              <a:rPr lang="vi-VN" sz="2000" dirty="0">
                <a:solidFill>
                  <a:schemeClr val="tx1">
                    <a:lumMod val="85000"/>
                    <a:lumOff val="15000"/>
                  </a:schemeClr>
                </a:solidFill>
                <a:latin typeface="Calibri" panose="020F0502020204030204" pitchFamily="34" charset="0"/>
                <a:cs typeface="Calibri" panose="020F0502020204030204" pitchFamily="34" charset="0"/>
              </a:rPr>
              <a:t>(Theo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a:t>
            </a:r>
            <a:r>
              <a:rPr lang="en-US" sz="2000" dirty="0">
                <a:solidFill>
                  <a:schemeClr val="tx1">
                    <a:lumMod val="85000"/>
                    <a:lumOff val="15000"/>
                  </a:schemeClr>
                </a:solidFill>
                <a:latin typeface="Calibri" panose="020F0502020204030204" pitchFamily="34" charset="0"/>
                <a:cs typeface="Calibri" panose="020F0502020204030204" pitchFamily="34" charset="0"/>
              </a:rPr>
              <a:t>ă</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n </a:t>
            </a:r>
            <a:r>
              <a:rPr lang="vi-VN" sz="2000" dirty="0">
                <a:solidFill>
                  <a:schemeClr val="tx1">
                    <a:lumMod val="85000"/>
                    <a:lumOff val="15000"/>
                  </a:schemeClr>
                </a:solidFill>
                <a:latin typeface="Calibri" panose="020F0502020204030204" pitchFamily="34" charset="0"/>
                <a:cs typeface="Calibri" panose="020F0502020204030204" pitchFamily="34" charset="0"/>
              </a:rPr>
              <a:t>Long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527" y="240236"/>
            <a:ext cx="9614225" cy="6419644"/>
          </a:xfrm>
          <a:prstGeom prst="rect">
            <a:avLst/>
          </a:prstGeom>
        </p:spPr>
      </p:pic>
    </p:spTree>
    <p:extLst>
      <p:ext uri="{BB962C8B-B14F-4D97-AF65-F5344CB8AC3E}">
        <p14:creationId xmlns:p14="http://schemas.microsoft.com/office/powerpoint/2010/main" val="13463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1212</Words>
  <Application>Microsoft Office PowerPoint</Application>
  <PresentationFormat>Widescreen</PresentationFormat>
  <Paragraphs>101</Paragraphs>
  <Slides>21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#9Slide07 Dorayaki</vt:lpstr>
      <vt:lpstr>#9Slide07 HoneyCream</vt:lpstr>
      <vt:lpstr>Arial</vt:lpstr>
      <vt:lpstr>Calibri</vt:lpstr>
      <vt:lpstr>Calibri Light</vt:lpstr>
      <vt:lpstr>Open Sans</vt:lpstr>
      <vt:lpstr>Roboto</vt:lpstr>
      <vt:lpstr>SVN-Newton</vt:lpstr>
      <vt:lpstr>Times New Roman</vt:lpstr>
      <vt:lpstr>Turbayne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Dell</cp:lastModifiedBy>
  <cp:revision>19</cp:revision>
  <dcterms:created xsi:type="dcterms:W3CDTF">2023-09-09T10:26:47Z</dcterms:created>
  <dcterms:modified xsi:type="dcterms:W3CDTF">2023-10-16T06:15:48Z</dcterms:modified>
</cp:coreProperties>
</file>