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5" r:id="rId2"/>
  </p:sldMasterIdLst>
  <p:notesMasterIdLst>
    <p:notesMasterId r:id="rId26"/>
  </p:notesMasterIdLst>
  <p:sldIdLst>
    <p:sldId id="259" r:id="rId3"/>
    <p:sldId id="285" r:id="rId4"/>
    <p:sldId id="261" r:id="rId5"/>
    <p:sldId id="299" r:id="rId6"/>
    <p:sldId id="300" r:id="rId7"/>
    <p:sldId id="301" r:id="rId8"/>
    <p:sldId id="302" r:id="rId9"/>
    <p:sldId id="303" r:id="rId10"/>
    <p:sldId id="304" r:id="rId11"/>
    <p:sldId id="293" r:id="rId12"/>
    <p:sldId id="306" r:id="rId13"/>
    <p:sldId id="308" r:id="rId14"/>
    <p:sldId id="309" r:id="rId15"/>
    <p:sldId id="310" r:id="rId16"/>
    <p:sldId id="311" r:id="rId17"/>
    <p:sldId id="312" r:id="rId18"/>
    <p:sldId id="313" r:id="rId19"/>
    <p:sldId id="307" r:id="rId20"/>
    <p:sldId id="295" r:id="rId21"/>
    <p:sldId id="296" r:id="rId22"/>
    <p:sldId id="297" r:id="rId23"/>
    <p:sldId id="294" r:id="rId24"/>
    <p:sldId id="28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9032"/>
    <a:srgbClr val="4EA570"/>
    <a:srgbClr val="0070C0"/>
    <a:srgbClr val="E1A629"/>
    <a:srgbClr val="22A675"/>
    <a:srgbClr val="B92D17"/>
    <a:srgbClr val="DD4331"/>
    <a:srgbClr val="2D5C5B"/>
    <a:srgbClr val="4C9E9A"/>
    <a:srgbClr val="7C0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9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0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7476E7D-0FB7-43B4-8EE0-80A3B7361F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CE481229-6CBC-4B17-AE35-D8E4DB6163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ctr" defTabSz="685800">
              <a:buFont typeface="Arial"/>
              <a:buNone/>
            </a:pPr>
            <a:r>
              <a:rPr lang="en-US" sz="2400" b="1">
                <a:ln w="3175">
                  <a:solidFill>
                    <a:srgbClr val="FCA0C5">
                      <a:lumMod val="25000"/>
                    </a:srgbClr>
                  </a:solidFill>
                </a:ln>
                <a:gradFill flip="none" rotWithShape="1">
                  <a:gsLst>
                    <a:gs pos="72000">
                      <a:srgbClr val="CFCFCF"/>
                    </a:gs>
                    <a:gs pos="43000">
                      <a:srgbClr val="ED7D31">
                        <a:lumMod val="40000"/>
                        <a:lumOff val="6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FCA0C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rPr>
              <a:t>www.9slide.vn</a:t>
            </a:r>
            <a:endParaRPr lang="en-US" sz="2400" b="1" dirty="0">
              <a:ln w="3175">
                <a:solidFill>
                  <a:srgbClr val="FCA0C5">
                    <a:lumMod val="25000"/>
                  </a:srgbClr>
                </a:solidFill>
              </a:ln>
              <a:gradFill flip="none" rotWithShape="1">
                <a:gsLst>
                  <a:gs pos="72000">
                    <a:srgbClr val="CFCFCF"/>
                  </a:gs>
                  <a:gs pos="43000">
                    <a:srgbClr val="ED7D31">
                      <a:lumMod val="40000"/>
                      <a:lumOff val="60000"/>
                    </a:srgbClr>
                  </a:gs>
                </a:gsLst>
                <a:lin ang="5400000" scaled="1"/>
                <a:tileRect/>
              </a:gradFill>
              <a:effectLst>
                <a:glow rad="63500">
                  <a:srgbClr val="FCA0C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B6B4-BDF1-3704-F2EC-719994D433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93447" y="-531205"/>
            <a:ext cx="3322608" cy="292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0B116-371F-5699-0DCB-1BE065B3B2A0}"/>
              </a:ext>
            </a:extLst>
          </p:cNvPr>
          <p:cNvSpPr txBox="1"/>
          <p:nvPr userDrawn="1"/>
        </p:nvSpPr>
        <p:spPr>
          <a:xfrm>
            <a:off x="-662289" y="685800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0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slide" Target="slide2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slide" Target="slide4.xml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448" y="-233618"/>
            <a:ext cx="1523956" cy="1508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3" y="3689850"/>
            <a:ext cx="827856" cy="140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372" y="1796387"/>
            <a:ext cx="67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08162B0F-85B6-49A5-B225-26CC76E7C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495015"/>
            <a:ext cx="11152711" cy="5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FF0ECBD4-7091-4D4D-B2EF-8E2861462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56816" y="2132266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>
                <a:ea typeface="SimSun" panose="02010600030101010101" pitchFamily="2" charset="-122"/>
              </a:rPr>
              <a:t>1m</a:t>
            </a:r>
            <a:endParaRPr lang="en-US" altLang="zh-CN" sz="4400" b="1" baseline="30000">
              <a:ea typeface="SimSun" panose="02010600030101010101" pitchFamily="2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670173" y="600329"/>
            <a:ext cx="4097338" cy="36433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ight Brace 3"/>
          <p:cNvSpPr/>
          <p:nvPr/>
        </p:nvSpPr>
        <p:spPr>
          <a:xfrm>
            <a:off x="7916736" y="600329"/>
            <a:ext cx="457200" cy="3643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4808411" y="1652841"/>
            <a:ext cx="13795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1m</a:t>
            </a:r>
            <a:r>
              <a:rPr lang="en-US" altLang="zh-CN" sz="5400" b="1" baseline="300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altLang="zh-CN" sz="5400" b="1" baseline="300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73520" y="4243641"/>
            <a:ext cx="958955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20000"/>
              </a:spcBef>
              <a:buFontTx/>
              <a:buChar char="-"/>
            </a:pP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 m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3520" y="5296153"/>
            <a:ext cx="95895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1m. </a:t>
            </a:r>
          </a:p>
        </p:txBody>
      </p:sp>
    </p:spTree>
    <p:extLst>
      <p:ext uri="{BB962C8B-B14F-4D97-AF65-F5344CB8AC3E}">
        <p14:creationId xmlns:p14="http://schemas.microsoft.com/office/powerpoint/2010/main" val="199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1DE7847E-D7BF-4C54-A6E0-33FEF1186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1020" y="917240"/>
            <a:ext cx="83486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altLang="zh-C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altLang="zh-C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363513" y="917240"/>
            <a:ext cx="29781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altLang="zh-CN" sz="35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55351" y="762445"/>
            <a:ext cx="18256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9"/>
          <a:stretch/>
        </p:blipFill>
        <p:spPr>
          <a:xfrm>
            <a:off x="0" y="2760791"/>
            <a:ext cx="3723279" cy="373019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930794" y="1890608"/>
            <a:ext cx="8821738" cy="3095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mối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endParaRPr lang="en-US" altLang="zh-CN" sz="3500" b="1" dirty="0">
              <a:ea typeface="SimSun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97922" y="2366755"/>
            <a:ext cx="79851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-xi-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3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altLang="zh-CN" sz="35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C889A233-C4C7-418D-B60D-A7B491116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1211735" y="6049095"/>
            <a:ext cx="8974137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nhỏ,có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34067"/>
              </p:ext>
            </p:extLst>
          </p:nvPr>
        </p:nvGraphicFramePr>
        <p:xfrm>
          <a:off x="1562573" y="628785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562573" y="628785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04168"/>
              </p:ext>
            </p:extLst>
          </p:nvPr>
        </p:nvGraphicFramePr>
        <p:xfrm>
          <a:off x="1539996" y="565286"/>
          <a:ext cx="6096000" cy="526858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5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Text Box 1060"/>
          <p:cNvSpPr txBox="1">
            <a:spLocks noChangeArrowheads="1"/>
          </p:cNvSpPr>
          <p:nvPr/>
        </p:nvSpPr>
        <p:spPr bwMode="auto">
          <a:xfrm>
            <a:off x="1221261" y="6019935"/>
            <a:ext cx="895508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lớn có mấy hình vuông nhỏ?</a:t>
            </a:r>
          </a:p>
        </p:txBody>
      </p:sp>
      <p:sp>
        <p:nvSpPr>
          <p:cNvPr id="22" name="Text Box 1061"/>
          <p:cNvSpPr txBox="1">
            <a:spLocks noChangeArrowheads="1"/>
          </p:cNvSpPr>
          <p:nvPr/>
        </p:nvSpPr>
        <p:spPr bwMode="auto">
          <a:xfrm>
            <a:off x="4175714" y="-36258"/>
            <a:ext cx="15230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3" name="Text Box 1062"/>
          <p:cNvSpPr txBox="1">
            <a:spLocks noChangeArrowheads="1"/>
          </p:cNvSpPr>
          <p:nvPr/>
        </p:nvSpPr>
        <p:spPr bwMode="auto">
          <a:xfrm>
            <a:off x="8014173" y="282906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4" name="Line 1063"/>
          <p:cNvSpPr>
            <a:spLocks noChangeShapeType="1"/>
          </p:cNvSpPr>
          <p:nvPr/>
        </p:nvSpPr>
        <p:spPr bwMode="auto">
          <a:xfrm>
            <a:off x="8014173" y="704985"/>
            <a:ext cx="0" cy="5160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1066"/>
          <p:cNvSpPr>
            <a:spLocks noChangeShapeType="1"/>
          </p:cNvSpPr>
          <p:nvPr/>
        </p:nvSpPr>
        <p:spPr bwMode="auto">
          <a:xfrm>
            <a:off x="1562573" y="468647"/>
            <a:ext cx="6148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1067"/>
          <p:cNvSpPr>
            <a:spLocks noChangeShapeType="1"/>
          </p:cNvSpPr>
          <p:nvPr/>
        </p:nvSpPr>
        <p:spPr bwMode="auto">
          <a:xfrm>
            <a:off x="7787161" y="628785"/>
            <a:ext cx="0" cy="4556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68"/>
          <p:cNvSpPr txBox="1">
            <a:spLocks noChangeArrowheads="1"/>
          </p:cNvSpPr>
          <p:nvPr/>
        </p:nvSpPr>
        <p:spPr bwMode="auto">
          <a:xfrm>
            <a:off x="8014173" y="704985"/>
            <a:ext cx="182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28" name="Text Box 1069"/>
          <p:cNvSpPr txBox="1">
            <a:spLocks noChangeArrowheads="1"/>
          </p:cNvSpPr>
          <p:nvPr/>
        </p:nvSpPr>
        <p:spPr bwMode="auto">
          <a:xfrm>
            <a:off x="1189511" y="6019935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altLang="zh-C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1070"/>
          <p:cNvSpPr>
            <a:spLocks noChangeArrowheads="1"/>
          </p:cNvSpPr>
          <p:nvPr/>
        </p:nvSpPr>
        <p:spPr bwMode="auto">
          <a:xfrm>
            <a:off x="7028336" y="628785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1071"/>
          <p:cNvSpPr txBox="1">
            <a:spLocks noChangeArrowheads="1"/>
          </p:cNvSpPr>
          <p:nvPr/>
        </p:nvSpPr>
        <p:spPr bwMode="auto">
          <a:xfrm>
            <a:off x="6875936" y="704985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4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  <p:bldP spid="23" grpId="0"/>
      <p:bldP spid="27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35284B99-4839-45BA-B688-2131A2584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271"/>
          <p:cNvSpPr txBox="1">
            <a:spLocks noChangeArrowheads="1"/>
          </p:cNvSpPr>
          <p:nvPr/>
        </p:nvSpPr>
        <p:spPr>
          <a:xfrm>
            <a:off x="549275" y="4719638"/>
            <a:ext cx="9178385" cy="163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305560"/>
              </p:ext>
            </p:extLst>
          </p:nvPr>
        </p:nvGraphicFramePr>
        <p:xfrm>
          <a:off x="1839913" y="241300"/>
          <a:ext cx="4781550" cy="4097338"/>
        </p:xfrm>
        <a:graphic>
          <a:graphicData uri="http://schemas.openxmlformats.org/drawingml/2006/table">
            <a:tbl>
              <a:tblPr/>
              <a:tblGrid>
                <a:gridCol w="47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Group 671"/>
          <p:cNvGrpSpPr>
            <a:grpSpLocks/>
          </p:cNvGrpSpPr>
          <p:nvPr/>
        </p:nvGrpSpPr>
        <p:grpSpPr bwMode="auto">
          <a:xfrm>
            <a:off x="6848475" y="241300"/>
            <a:ext cx="758825" cy="4098925"/>
            <a:chOff x="4314" y="630"/>
            <a:chExt cx="478" cy="2582"/>
          </a:xfrm>
        </p:grpSpPr>
        <p:sp>
          <p:nvSpPr>
            <p:cNvPr id="5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72"/>
          <p:cNvSpPr>
            <a:spLocks noChangeArrowheads="1"/>
          </p:cNvSpPr>
          <p:nvPr/>
        </p:nvSpPr>
        <p:spPr bwMode="auto">
          <a:xfrm>
            <a:off x="1839913" y="211138"/>
            <a:ext cx="455612" cy="455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73"/>
          <p:cNvSpPr txBox="1">
            <a:spLocks noChangeArrowheads="1"/>
          </p:cNvSpPr>
          <p:nvPr/>
        </p:nvSpPr>
        <p:spPr bwMode="auto">
          <a:xfrm>
            <a:off x="7669213" y="2000250"/>
            <a:ext cx="130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endParaRPr lang="en-US" altLang="zh-CN" sz="4000" b="1" baseline="30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675"/>
          <p:cNvSpPr>
            <a:spLocks/>
          </p:cNvSpPr>
          <p:nvPr/>
        </p:nvSpPr>
        <p:spPr bwMode="auto">
          <a:xfrm>
            <a:off x="1422400" y="241300"/>
            <a:ext cx="265113" cy="455613"/>
          </a:xfrm>
          <a:prstGeom prst="leftBrace">
            <a:avLst>
              <a:gd name="adj1" fmla="val 8314"/>
              <a:gd name="adj2" fmla="val 5017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76"/>
          <p:cNvSpPr txBox="1">
            <a:spLocks noChangeArrowheads="1"/>
          </p:cNvSpPr>
          <p:nvPr/>
        </p:nvSpPr>
        <p:spPr bwMode="auto">
          <a:xfrm>
            <a:off x="417513" y="211138"/>
            <a:ext cx="100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altLang="zh-CN" sz="30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668"/>
          <p:cNvSpPr txBox="1">
            <a:spLocks noChangeArrowheads="1"/>
          </p:cNvSpPr>
          <p:nvPr/>
        </p:nvSpPr>
        <p:spPr bwMode="auto">
          <a:xfrm>
            <a:off x="417513" y="4744155"/>
            <a:ext cx="112131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1dm.</a:t>
            </a:r>
          </a:p>
        </p:txBody>
      </p:sp>
    </p:spTree>
    <p:extLst>
      <p:ext uri="{BB962C8B-B14F-4D97-AF65-F5344CB8AC3E}">
        <p14:creationId xmlns:p14="http://schemas.microsoft.com/office/powerpoint/2010/main" val="23702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>
            <a:extLst>
              <a:ext uri="{FF2B5EF4-FFF2-40B4-BE49-F238E27FC236}">
                <a16:creationId xmlns:a16="http://schemas.microsoft.com/office/drawing/2014/main" id="{E359CC50-0D50-440A-A49F-2BC9059C6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65176" y="19455"/>
            <a:ext cx="11840896" cy="6653269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30959"/>
              </p:ext>
            </p:extLst>
          </p:nvPr>
        </p:nvGraphicFramePr>
        <p:xfrm>
          <a:off x="2029500" y="239679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55"/>
          <p:cNvSpPr>
            <a:spLocks noChangeArrowheads="1"/>
          </p:cNvSpPr>
          <p:nvPr/>
        </p:nvSpPr>
        <p:spPr bwMode="auto">
          <a:xfrm>
            <a:off x="2029500" y="239679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3501"/>
              </p:ext>
            </p:extLst>
          </p:nvPr>
        </p:nvGraphicFramePr>
        <p:xfrm>
          <a:off x="2029500" y="228567"/>
          <a:ext cx="6096000" cy="522125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1745338" y="5703854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 lớn có 100 hình vuông nhỏ</a:t>
            </a:r>
          </a:p>
        </p:txBody>
      </p:sp>
      <p:sp>
        <p:nvSpPr>
          <p:cNvPr id="6" name="Rectangle 1070"/>
          <p:cNvSpPr>
            <a:spLocks noChangeArrowheads="1"/>
          </p:cNvSpPr>
          <p:nvPr/>
        </p:nvSpPr>
        <p:spPr bwMode="auto">
          <a:xfrm>
            <a:off x="7495263" y="239679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071"/>
          <p:cNvSpPr txBox="1">
            <a:spLocks noChangeArrowheads="1"/>
          </p:cNvSpPr>
          <p:nvPr/>
        </p:nvSpPr>
        <p:spPr bwMode="auto">
          <a:xfrm>
            <a:off x="7304763" y="325404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8" name="Group 671"/>
          <p:cNvGrpSpPr>
            <a:grpSpLocks/>
          </p:cNvGrpSpPr>
          <p:nvPr/>
        </p:nvGrpSpPr>
        <p:grpSpPr bwMode="auto">
          <a:xfrm>
            <a:off x="8395375" y="163479"/>
            <a:ext cx="617538" cy="5237163"/>
            <a:chOff x="4314" y="630"/>
            <a:chExt cx="478" cy="2582"/>
          </a:xfrm>
        </p:grpSpPr>
        <p:sp>
          <p:nvSpPr>
            <p:cNvPr id="9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 Box 1062"/>
          <p:cNvSpPr txBox="1">
            <a:spLocks noChangeArrowheads="1"/>
          </p:cNvSpPr>
          <p:nvPr/>
        </p:nvSpPr>
        <p:spPr bwMode="auto">
          <a:xfrm>
            <a:off x="8641438" y="2428842"/>
            <a:ext cx="137160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1705650" y="5673692"/>
            <a:ext cx="89947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3600" b="1" baseline="30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bao nhiêu đề- xi- mét vuông?</a:t>
            </a:r>
          </a:p>
        </p:txBody>
      </p:sp>
      <p:sp>
        <p:nvSpPr>
          <p:cNvPr id="13" name="Text Box 129"/>
          <p:cNvSpPr txBox="1">
            <a:spLocks noChangeArrowheads="1"/>
          </p:cNvSpPr>
          <p:nvPr/>
        </p:nvSpPr>
        <p:spPr bwMode="auto">
          <a:xfrm>
            <a:off x="1745338" y="5673692"/>
            <a:ext cx="8785225" cy="769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100dm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5794256" y="5673692"/>
            <a:ext cx="4992687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100dm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= …..m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90228" y="5614104"/>
            <a:ext cx="21685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FC2DD37E-358C-4997-AAB6-532A459C3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2754446" y="399817"/>
            <a:ext cx="69818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altLang="zh-C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= 100 dm</a:t>
            </a:r>
            <a:r>
              <a:rPr lang="en-US" altLang="zh-C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129"/>
          <p:cNvSpPr txBox="1">
            <a:spLocks noChangeArrowheads="1"/>
          </p:cNvSpPr>
          <p:nvPr/>
        </p:nvSpPr>
        <p:spPr bwMode="auto">
          <a:xfrm>
            <a:off x="2810009" y="1132664"/>
            <a:ext cx="596172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=  1 m</a:t>
            </a:r>
            <a:r>
              <a:rPr lang="en-US" altLang="zh-C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10009" y="1832799"/>
            <a:ext cx="82804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1  </a:t>
            </a:r>
            <a:r>
              <a:rPr lang="en-US" altLang="zh-CN" sz="3500" b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zh-CN" sz="3500" b="1" baseline="3000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altLang="zh-CN" sz="3500" b="1">
                <a:latin typeface="Cambria" panose="02040503050406030204" pitchFamily="18" charset="0"/>
                <a:ea typeface="Cambria" panose="02040503050406030204" pitchFamily="18" charset="0"/>
              </a:rPr>
              <a:t>   = 10 000 cm</a:t>
            </a:r>
            <a:r>
              <a:rPr lang="en-US" altLang="zh-CN" sz="3500" b="1" baseline="3000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930612" y="2691495"/>
            <a:ext cx="184731" cy="45140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zh-CN" sz="3500" b="1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59524" y="2681005"/>
            <a:ext cx="926738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35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5071" y="3632311"/>
            <a:ext cx="9621838" cy="2697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5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87074" y="3713048"/>
            <a:ext cx="1676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35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3516" y="3692266"/>
            <a:ext cx="30114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dm</a:t>
            </a:r>
            <a:r>
              <a:rPr lang="en-US" sz="35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10002" y="3669459"/>
            <a:ext cx="29495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cm</a:t>
            </a:r>
            <a:r>
              <a:rPr lang="en-US" sz="35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812" y="10914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3711794" y="2466403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7855E5FC-0E41-43DF-AFFC-F8157AF1A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0001" y="695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文本框 5"/>
          <p:cNvSpPr txBox="1"/>
          <p:nvPr/>
        </p:nvSpPr>
        <p:spPr>
          <a:xfrm>
            <a:off x="2378363" y="609201"/>
            <a:ext cx="6599383" cy="8071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237" y="1772963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4473" y="1763727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5237" y="3944414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5161" y="5004629"/>
            <a:ext cx="5553364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8291" y="2850993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37054" y="1665824"/>
            <a:ext cx="2235200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90870" y="3734796"/>
            <a:ext cx="2327564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90870" y="4869272"/>
            <a:ext cx="2156692" cy="729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00108" y="2636360"/>
            <a:ext cx="2327564" cy="685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3018" y="1859064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Bốn mươi ba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018" y="2940872"/>
            <a:ext cx="560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Hai trăm sáu mươi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2966" y="4035653"/>
            <a:ext cx="50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Bốn mươi ba đề- xi-mét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729" y="4987518"/>
            <a:ext cx="550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Bốn mươi ba xăng – ti-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5072" y="1679009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3472" y="2663041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43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3900" y="3764356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43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097" y="5004629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260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/>
          <p:cNvCxnSpPr>
            <a:stCxn id="17" idx="3"/>
            <a:endCxn id="14" idx="1"/>
          </p:cNvCxnSpPr>
          <p:nvPr/>
        </p:nvCxnSpPr>
        <p:spPr>
          <a:xfrm>
            <a:off x="5126181" y="2120674"/>
            <a:ext cx="2664689" cy="19514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5883563" y="3312539"/>
            <a:ext cx="1907307" cy="19215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1"/>
          </p:cNvCxnSpPr>
          <p:nvPr/>
        </p:nvCxnSpPr>
        <p:spPr>
          <a:xfrm flipV="1">
            <a:off x="5938982" y="2003161"/>
            <a:ext cx="1898072" cy="23930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6" idx="1"/>
          </p:cNvCxnSpPr>
          <p:nvPr/>
        </p:nvCxnSpPr>
        <p:spPr>
          <a:xfrm flipV="1">
            <a:off x="6455065" y="2979014"/>
            <a:ext cx="1345043" cy="2270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</a:t>
            </a:r>
            <a:r>
              <a:rPr kumimoji="0" lang="vi-VN" sz="6000" b="1" i="0" u="none" strike="noStrike" kern="1200" cap="none" spc="0" normalizeH="0" noProof="0" dirty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949" y="2047659"/>
            <a:ext cx="10226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mét vuông là đơn vị đo diện tích; đọc mét vuông, viết "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chuyển đổi và tính toán với các số đo diện tích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Giải quyết được việc ước lượng các kết quả đo lường trong một số trường hợp đơn giản.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cẩn thận, có tinh thần tự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4E589A35-6BB4-48BB-98D7-C1795CB78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1002889" y="387604"/>
            <a:ext cx="10382865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889" y="362392"/>
            <a:ext cx="10314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Chọn số đo phù hợp với diện tích của mỗi đồ vật dưới đây.</a:t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" b="4611"/>
          <a:stretch/>
        </p:blipFill>
        <p:spPr>
          <a:xfrm>
            <a:off x="1554651" y="2279187"/>
            <a:ext cx="2629635" cy="125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17" y="2152973"/>
            <a:ext cx="2139365" cy="142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/>
          <a:stretch/>
        </p:blipFill>
        <p:spPr>
          <a:xfrm>
            <a:off x="8634765" y="1912181"/>
            <a:ext cx="1669544" cy="238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015" y="36051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Mặt bàn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799" y="37296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Cục tẩy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9074" y="4056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Bìa sách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10065" y="4321425"/>
            <a:ext cx="1918854" cy="628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5302" y="4334610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9074" y="4531800"/>
            <a:ext cx="4095026" cy="615553"/>
            <a:chOff x="8749074" y="4531800"/>
            <a:chExt cx="4095026" cy="615553"/>
          </a:xfrm>
        </p:grpSpPr>
        <p:sp>
          <p:nvSpPr>
            <p:cNvPr id="14" name="Rounded Rectangle 13"/>
            <p:cNvSpPr/>
            <p:nvPr/>
          </p:nvSpPr>
          <p:spPr>
            <a:xfrm>
              <a:off x="8749074" y="4531800"/>
              <a:ext cx="1481487" cy="581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90937" y="4531800"/>
              <a:ext cx="39531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400" dirty="0">
                  <a:latin typeface="Cambria" panose="02040503050406030204" pitchFamily="18" charset="0"/>
                  <a:ea typeface="Cambria" panose="02040503050406030204" pitchFamily="18" charset="0"/>
                </a:rPr>
                <a:t>6 cm</a:t>
              </a:r>
              <a:r>
                <a:rPr lang="vi-VN" sz="3400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329382" y="4471641"/>
            <a:ext cx="1431636" cy="5909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1874" y="448482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28724 -0.4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4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55443 -0.4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55833 -0.39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7318 -0.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C5EBF2DA-DC05-4E56-9935-4B43A5A41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860407" y="4027510"/>
            <a:ext cx="8311302" cy="192897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03265" y="1257035"/>
            <a:ext cx="4729019" cy="2632357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8098" y="535743"/>
            <a:ext cx="213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Số?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7126" y="1715377"/>
            <a:ext cx="8446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 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                             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 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                                           </a:t>
            </a:r>
          </a:p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500 dm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                                  </a:t>
            </a:r>
          </a:p>
          <a:p>
            <a:pPr algn="ctr"/>
            <a:endParaRPr lang="en-US" sz="3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116" y="4298302"/>
            <a:ext cx="855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=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4m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  = 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3m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33413" y="260680"/>
            <a:ext cx="5075750" cy="3712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8676" y="171551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308" y="2116856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859" y="269118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952" y="4252728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753" y="475931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753" y="515263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742" y="172127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855" y="2181040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7859" y="269118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120" y="4290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2293" y="4755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81" y="521346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309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568458" y="1319087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7582" y="2472619"/>
            <a:ext cx="520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chiếc giường của em theo đơn vị</a:t>
            </a:r>
            <a:endParaRPr lang="en-US" sz="3000" b="1" dirty="0">
              <a:solidFill>
                <a:srgbClr val="002060"/>
              </a:solidFill>
              <a:latin typeface="Californian FB" panose="0207040306080B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8027" y="2934284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rPr>
              <a:t>KHỞI ĐỘNG</a:t>
            </a:r>
            <a:endParaRPr lang="en-US" sz="9600" b="1" dirty="0"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3000" y="4600394"/>
            <a:ext cx="3029312" cy="30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mươi hai nghìn chín trăm sáu mươi lăm đề-xi-mét vuông  viết là?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1372950" y="5642065"/>
            <a:ext cx="378311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62 965dm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675229" y="2946410"/>
            <a:ext cx="31240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6 392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887409" y="2953280"/>
            <a:ext cx="388587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692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 </a:t>
            </a: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871519" y="5522105"/>
            <a:ext cx="36070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62 956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3880356" y="528382"/>
            <a:ext cx="44312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4dm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3cm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=...</a:t>
            </a: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8386608" y="2943171"/>
            <a:ext cx="38929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43c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627297" y="3027558"/>
            <a:ext cx="45061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403c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2323208" y="5340338"/>
            <a:ext cx="34876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8372832" y="5443025"/>
            <a:ext cx="3736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34cm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83" y="2782655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3747920" y="461974"/>
            <a:ext cx="429064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300dm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.... cm</a:t>
            </a:r>
            <a:r>
              <a:rPr lang="vi-VN" sz="35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880260" y="3028376"/>
            <a:ext cx="243442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319434" y="3015108"/>
            <a:ext cx="25487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961659" y="5380935"/>
            <a:ext cx="246944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459094" y="5263052"/>
            <a:ext cx="36270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589</Words>
  <Application>Microsoft Office PowerPoint</Application>
  <PresentationFormat>Widescreen</PresentationFormat>
  <Paragraphs>107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#9Slide05 Aphrodite Pro</vt:lpstr>
      <vt:lpstr>#9Slide07 HoneyCream</vt:lpstr>
      <vt:lpstr>#9Slide07 IcielBC Cubano Normal</vt:lpstr>
      <vt:lpstr>Arial</vt:lpstr>
      <vt:lpstr>Californian FB</vt:lpstr>
      <vt:lpstr>Cambria</vt:lpstr>
      <vt:lpstr>SVN-Newton</vt:lpstr>
      <vt:lpstr>SVN-Poky's</vt:lpstr>
      <vt:lpstr>Times New Roman</vt:lpstr>
      <vt:lpstr>UTM Avo</vt:lpstr>
      <vt:lpstr>UTM Flavour</vt:lpstr>
      <vt:lpstr>UTM Kabel KT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cp:keywords>MĂNG NON TEAM</cp:keywords>
  <dc:description>9Slide.vn</dc:description>
  <cp:lastModifiedBy/>
  <cp:revision>1</cp:revision>
  <dcterms:created xsi:type="dcterms:W3CDTF">2021-12-16T02:53:00Z</dcterms:created>
  <dcterms:modified xsi:type="dcterms:W3CDTF">2023-10-22T17:29:33Z</dcterms:modified>
  <cp:category>9Slide.vn</cp:category>
</cp:coreProperties>
</file>