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50" r:id="rId8"/>
  </p:sldMasterIdLst>
  <p:notesMasterIdLst>
    <p:notesMasterId r:id="rId27"/>
  </p:notesMasterIdLst>
  <p:handoutMasterIdLst>
    <p:handoutMasterId r:id="rId28"/>
  </p:handoutMasterIdLst>
  <p:sldIdLst>
    <p:sldId id="256" r:id="rId9"/>
    <p:sldId id="257" r:id="rId10"/>
    <p:sldId id="258" r:id="rId11"/>
    <p:sldId id="286" r:id="rId12"/>
    <p:sldId id="287" r:id="rId13"/>
    <p:sldId id="288" r:id="rId14"/>
    <p:sldId id="289" r:id="rId15"/>
    <p:sldId id="290" r:id="rId16"/>
    <p:sldId id="293" r:id="rId17"/>
    <p:sldId id="291" r:id="rId18"/>
    <p:sldId id="277" r:id="rId19"/>
    <p:sldId id="270" r:id="rId20"/>
    <p:sldId id="281" r:id="rId21"/>
    <p:sldId id="282" r:id="rId22"/>
    <p:sldId id="260" r:id="rId23"/>
    <p:sldId id="284" r:id="rId24"/>
    <p:sldId id="278" r:id="rId25"/>
    <p:sldId id="26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A91E"/>
    <a:srgbClr val="E1AA01"/>
    <a:srgbClr val="CBA07C"/>
    <a:srgbClr val="4EB568"/>
    <a:srgbClr val="00A661"/>
    <a:srgbClr val="FEC70A"/>
    <a:srgbClr val="359D92"/>
    <a:srgbClr val="46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6" d="100"/>
          <a:sy n="66" d="100"/>
        </p:scale>
        <p:origin x="4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2023/10/20</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vào con thú để đến câu hỏi.</a:t>
            </a:r>
          </a:p>
          <a:p>
            <a:r>
              <a:rPr lang="vi-VN" dirty="0"/>
              <a:t>Nhấn vào ngôi sao để đi đến bài mới.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7005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vào ngôi sao để quay lại.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9173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8.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280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1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66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4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29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71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3753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1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0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3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1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30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3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96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8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49701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84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04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5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98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3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90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1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48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933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8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0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587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71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97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54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0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93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519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0874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3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0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39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58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1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3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76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723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5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85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50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3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9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69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990131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2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08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8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13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5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81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9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3641A5ED-4C92-48FF-B233-B8E96F7379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2023/10/20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BDD69F5-EB75-4C15-8127-09706CEF92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2304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7C444F4-B454-4B64-956E-7ACB4996F96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086867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EF8A28E0-2D9A-4DCC-837F-D8BA42C715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64724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ABAE378A-EB4E-4CDB-82F8-ABCEBC98CC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35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F59CDAE2-A0E9-4982-85EB-DF93F29475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7647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C7B8102D-A500-4AFD-A009-7743F38B0D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65730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5294473-E588-40E5-93A6-824EC2CA12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11578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5.wav"/><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45.emf"/><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26.png"/><Relationship Id="rId15" Type="http://schemas.openxmlformats.org/officeDocument/2006/relationships/slide" Target="slide6.xml"/><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84.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5"/>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6"/>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7"/>
          <a:srcRect l="11471" t="26223" r="12879" b="20562"/>
          <a:stretch>
            <a:fillRect/>
          </a:stretch>
        </p:blipFill>
        <p:spPr>
          <a:xfrm>
            <a:off x="2346622" y="46759"/>
            <a:ext cx="10034905" cy="6377940"/>
          </a:xfrm>
          <a:prstGeom prst="rect">
            <a:avLst/>
          </a:prstGeom>
        </p:spPr>
      </p:pic>
      <p:pic>
        <p:nvPicPr>
          <p:cNvPr id="10" name="图片 9" descr="23"/>
          <p:cNvPicPr>
            <a:picLocks noChangeAspect="1"/>
          </p:cNvPicPr>
          <p:nvPr/>
        </p:nvPicPr>
        <p:blipFill>
          <a:blip r:embed="rId8"/>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9"/>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10"/>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1"/>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2"/>
          <a:srcRect b="66182"/>
          <a:stretch>
            <a:fillRect/>
          </a:stretch>
        </p:blipFill>
        <p:spPr>
          <a:xfrm>
            <a:off x="0" y="0"/>
            <a:ext cx="12192000" cy="1381760"/>
          </a:xfrm>
          <a:prstGeom prst="rect">
            <a:avLst/>
          </a:prstGeom>
        </p:spPr>
      </p:pic>
      <p:sp>
        <p:nvSpPr>
          <p:cNvPr id="26" name="文本框 44"/>
          <p:cNvSpPr txBox="1"/>
          <p:nvPr>
            <p:custDataLst>
              <p:tags r:id="rId1"/>
            </p:custDataLst>
          </p:nvPr>
        </p:nvSpPr>
        <p:spPr>
          <a:xfrm>
            <a:off x="9882411" y="1746250"/>
            <a:ext cx="1293908" cy="1861185"/>
          </a:xfrm>
          <a:prstGeom prst="rect">
            <a:avLst/>
          </a:prstGeom>
          <a:noFill/>
          <a:ln>
            <a:noFill/>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tLang="zh-CN" sz="11500" spc="431" dirty="0" err="1">
              <a:solidFill>
                <a:srgbClr val="FEC70A"/>
              </a:solidFill>
              <a:latin typeface="字魂64号-萌趣软糖体" panose="00000500000000000000" charset="-122"/>
              <a:ea typeface="字魂64号-萌趣软糖体" panose="00000500000000000000" charset="-122"/>
              <a:cs typeface="+mn-ea"/>
              <a:sym typeface="+mn-lt"/>
            </a:endParaRPr>
          </a:p>
        </p:txBody>
      </p:sp>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2739736" y="4252826"/>
            <a:ext cx="767533" cy="769824"/>
          </a:xfrm>
          <a:prstGeom prst="rect">
            <a:avLst/>
          </a:prstGeom>
        </p:spPr>
      </p:pic>
      <p:sp>
        <p:nvSpPr>
          <p:cNvPr id="23"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7" name="Picture 6"/>
          <p:cNvPicPr>
            <a:picLocks noChangeAspect="1"/>
          </p:cNvPicPr>
          <p:nvPr/>
        </p:nvPicPr>
        <p:blipFill rotWithShape="1">
          <a:blip r:embed="rId16"/>
          <a:srcRect b="40029"/>
          <a:stretch/>
        </p:blipFill>
        <p:spPr>
          <a:xfrm>
            <a:off x="3787051" y="827197"/>
            <a:ext cx="9071634" cy="4628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820708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874018" y="1419809"/>
            <a:ext cx="6767147" cy="4090771"/>
          </a:xfrm>
          <a:prstGeom prst="rect">
            <a:avLst/>
          </a:prstGeom>
        </p:spPr>
      </p:pic>
    </p:spTree>
    <p:extLst>
      <p:ext uri="{BB962C8B-B14F-4D97-AF65-F5344CB8AC3E}">
        <p14:creationId xmlns:p14="http://schemas.microsoft.com/office/powerpoint/2010/main" val="3812962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矩形 3"/>
          <p:cNvSpPr/>
          <p:nvPr/>
        </p:nvSpPr>
        <p:spPr>
          <a:xfrm>
            <a:off x="0" y="603250"/>
            <a:ext cx="12192000" cy="57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758580" y="2375945"/>
            <a:ext cx="662940" cy="620395"/>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a:t>
            </a:r>
            <a:endParaRPr lang="zh-CN" altLang="en-US" sz="3000" b="1" dirty="0">
              <a:solidFill>
                <a:schemeClr val="bg1"/>
              </a:solidFill>
              <a:latin typeface="Cambria" panose="02040503050406030204" pitchFamily="18" charset="0"/>
              <a:ea typeface="思源黑体 CN Bold" panose="020B0800000000000000" pitchFamily="34" charset="-122"/>
              <a:cs typeface="+mn-ea"/>
              <a:sym typeface="+mn-lt"/>
            </a:endParaRPr>
          </a:p>
        </p:txBody>
      </p:sp>
      <p:sp>
        <p:nvSpPr>
          <p:cNvPr id="13" name="Rectangle 12"/>
          <p:cNvSpPr/>
          <p:nvPr/>
        </p:nvSpPr>
        <p:spPr>
          <a:xfrm>
            <a:off x="420346" y="1112286"/>
            <a:ext cx="11351307" cy="1815882"/>
          </a:xfrm>
          <a:prstGeom prst="rect">
            <a:avLst/>
          </a:prstGeom>
        </p:spPr>
        <p:txBody>
          <a:bodyPr wrap="square">
            <a:spAutoFit/>
          </a:bodyPr>
          <a:lstStyle/>
          <a:p>
            <a:pPr algn="just"/>
            <a:r>
              <a:rPr lang="en-US" sz="2800" b="1" dirty="0" err="1">
                <a:solidFill>
                  <a:schemeClr val="tx1">
                    <a:lumMod val="75000"/>
                    <a:lumOff val="25000"/>
                  </a:schemeClr>
                </a:solidFill>
                <a:latin typeface="Cambria" panose="02040503050406030204" pitchFamily="18" charset="0"/>
                <a:ea typeface="Cambria" panose="02040503050406030204" pitchFamily="18" charset="0"/>
              </a:rPr>
              <a:t>Biết</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2800" b="1" dirty="0">
                <a:solidFill>
                  <a:schemeClr val="tx1">
                    <a:lumMod val="75000"/>
                    <a:lumOff val="25000"/>
                  </a:schemeClr>
                </a:solidFill>
                <a:latin typeface="Cambria" panose="02040503050406030204" pitchFamily="18" charset="0"/>
                <a:ea typeface="Cambria" panose="02040503050406030204" pitchFamily="18" charset="0"/>
              </a:rPr>
              <a:t> 80 kg.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2800" b="1" dirty="0">
                <a:solidFill>
                  <a:schemeClr val="tx1">
                    <a:lumMod val="75000"/>
                    <a:lumOff val="25000"/>
                  </a:schemeClr>
                </a:solidFill>
                <a:latin typeface="Cambria" panose="02040503050406030204" pitchFamily="18" charset="0"/>
                <a:ea typeface="Cambria" panose="02040503050406030204" pitchFamily="18" charset="0"/>
              </a:rPr>
              <a:t> con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2800" b="1" dirty="0">
                <a:solidFill>
                  <a:schemeClr val="tx1">
                    <a:lumMod val="75000"/>
                    <a:lumOff val="25000"/>
                  </a:schemeClr>
                </a:solidFill>
                <a:latin typeface="Cambria" panose="02040503050406030204" pitchFamily="18" charset="0"/>
                <a:ea typeface="Cambria" panose="02040503050406030204" pitchFamily="18" charset="0"/>
              </a:rPr>
              <a:t> 1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tạ</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p>
          <a:p>
            <a:pPr algn="just"/>
            <a:r>
              <a:rPr lang="en-US" sz="2800" b="1" dirty="0" err="1">
                <a:solidFill>
                  <a:schemeClr val="tx1">
                    <a:lumMod val="75000"/>
                    <a:lumOff val="25000"/>
                  </a:schemeClr>
                </a:solidFill>
                <a:latin typeface="Cambria" panose="02040503050406030204" pitchFamily="18" charset="0"/>
                <a:ea typeface="Cambria" panose="02040503050406030204" pitchFamily="18" charset="0"/>
              </a:rPr>
              <a:t>Vậy</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2800" b="1" dirty="0">
                <a:solidFill>
                  <a:schemeClr val="tx1">
                    <a:lumMod val="75000"/>
                    <a:lumOff val="25000"/>
                  </a:schemeClr>
                </a:solidFill>
                <a:latin typeface="Cambria" panose="02040503050406030204" pitchFamily="18" charset="0"/>
                <a:ea typeface="Cambria" panose="02040503050406030204" pitchFamily="18" charset="0"/>
              </a:rPr>
              <a:t> con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2800" b="1" dirty="0">
                <a:solidFill>
                  <a:sysClr val="windowText" lastClr="000000"/>
                </a:solidFill>
                <a:latin typeface="Cambria" panose="02040503050406030204" pitchFamily="18" charset="0"/>
                <a:ea typeface="Cambria" panose="02040503050406030204" pitchFamily="18" charset="0"/>
              </a:rPr>
              <a:t> </a:t>
            </a:r>
            <a:r>
              <a:rPr lang="vi-VN" sz="2800" b="1" dirty="0">
                <a:solidFill>
                  <a:sysClr val="windowText" lastClr="000000"/>
                </a:solidFill>
                <a:latin typeface="Cambria" panose="02040503050406030204" pitchFamily="18" charset="0"/>
                <a:ea typeface="Cambria" panose="02040503050406030204" pitchFamily="18" charset="0"/>
              </a:rPr>
              <a:t>     </a:t>
            </a:r>
            <a:r>
              <a:rPr lang="en-US" sz="2800" b="1" dirty="0">
                <a:solidFill>
                  <a:sysClr val="windowText" lastClr="000000"/>
                </a:solidFill>
                <a:latin typeface="Cambria" panose="02040503050406030204" pitchFamily="18" charset="0"/>
                <a:ea typeface="Cambria" panose="02040503050406030204" pitchFamily="18" charset="0"/>
              </a:rPr>
              <a:t> </a:t>
            </a:r>
            <a:r>
              <a:rPr lang="vi-VN" sz="2800" b="1" dirty="0">
                <a:solidFill>
                  <a:sysClr val="windowText" lastClr="000000"/>
                </a:solidFill>
                <a:latin typeface="Cambria" panose="02040503050406030204" pitchFamily="18" charset="0"/>
                <a:ea typeface="Cambria" panose="02040503050406030204" pitchFamily="18" charset="0"/>
              </a:rPr>
              <a:t>     </a:t>
            </a:r>
            <a:r>
              <a:rPr lang="en-US" sz="2800" b="1" dirty="0">
                <a:solidFill>
                  <a:schemeClr val="tx1">
                    <a:lumMod val="75000"/>
                    <a:lumOff val="25000"/>
                  </a:schemeClr>
                </a:solidFill>
                <a:latin typeface="Cambria" panose="02040503050406030204" pitchFamily="18" charset="0"/>
                <a:ea typeface="Cambria" panose="02040503050406030204" pitchFamily="18" charset="0"/>
              </a:rPr>
              <a:t>kg.</a:t>
            </a:r>
          </a:p>
        </p:txBody>
      </p:sp>
      <p:sp>
        <p:nvSpPr>
          <p:cNvPr id="17" name="Rectangle 16"/>
          <p:cNvSpPr/>
          <p:nvPr/>
        </p:nvSpPr>
        <p:spPr>
          <a:xfrm>
            <a:off x="328353" y="3441075"/>
            <a:ext cx="8635323" cy="1384995"/>
          </a:xfrm>
          <a:prstGeom prst="rect">
            <a:avLst/>
          </a:prstGeom>
        </p:spPr>
        <p:txBody>
          <a:bodyPr wrap="square">
            <a:spAutoFit/>
          </a:bodyPr>
          <a:lstStyle/>
          <a:p>
            <a:pPr algn="ctr"/>
            <a:r>
              <a:rPr lang="en-US" sz="2800" dirty="0" err="1">
                <a:solidFill>
                  <a:srgbClr val="002060"/>
                </a:solidFill>
                <a:latin typeface="Cambria" panose="02040503050406030204" pitchFamily="18" charset="0"/>
                <a:ea typeface="Cambria" panose="02040503050406030204" pitchFamily="18" charset="0"/>
              </a:rPr>
              <a:t>Đổi</a:t>
            </a:r>
            <a:r>
              <a:rPr lang="en-US" sz="2800" dirty="0">
                <a:solidFill>
                  <a:srgbClr val="002060"/>
                </a:solidFill>
                <a:latin typeface="Cambria" panose="02040503050406030204" pitchFamily="18" charset="0"/>
                <a:ea typeface="Cambria" panose="02040503050406030204" pitchFamily="18" charset="0"/>
              </a:rPr>
              <a:t>: 1 </a:t>
            </a:r>
            <a:r>
              <a:rPr lang="en-US" sz="2800" dirty="0" err="1">
                <a:solidFill>
                  <a:srgbClr val="002060"/>
                </a:solidFill>
                <a:latin typeface="Cambria" panose="02040503050406030204" pitchFamily="18" charset="0"/>
                <a:ea typeface="Cambria" panose="02040503050406030204" pitchFamily="18" charset="0"/>
              </a:rPr>
              <a:t>tạ</a:t>
            </a:r>
            <a:r>
              <a:rPr lang="en-US" sz="2800" dirty="0">
                <a:solidFill>
                  <a:srgbClr val="002060"/>
                </a:solidFill>
                <a:latin typeface="Cambria" panose="02040503050406030204" pitchFamily="18" charset="0"/>
                <a:ea typeface="Cambria" panose="02040503050406030204" pitchFamily="18" charset="0"/>
              </a:rPr>
              <a:t> = 100 kg</a:t>
            </a:r>
          </a:p>
          <a:p>
            <a:pPr algn="ctr"/>
            <a:r>
              <a:rPr lang="en-US" sz="2800" dirty="0" err="1">
                <a:solidFill>
                  <a:srgbClr val="002060"/>
                </a:solidFill>
                <a:latin typeface="Cambria" panose="02040503050406030204" pitchFamily="18" charset="0"/>
                <a:ea typeface="Cambria" panose="02040503050406030204" pitchFamily="18" charset="0"/>
              </a:rPr>
              <a:t>Cân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cụt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endParaRPr lang="vi-VN" sz="2800" dirty="0">
              <a:solidFill>
                <a:srgbClr val="002060"/>
              </a:solidFill>
              <a:latin typeface="Cambria" panose="02040503050406030204" pitchFamily="18" charset="0"/>
              <a:ea typeface="Cambria" panose="02040503050406030204" pitchFamily="18" charset="0"/>
            </a:endParaRPr>
          </a:p>
          <a:p>
            <a:pPr algn="ctr"/>
            <a:r>
              <a:rPr lang="vi-VN" sz="2800" dirty="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100 – 80 = 20 (kg)</a:t>
            </a:r>
          </a:p>
        </p:txBody>
      </p:sp>
      <p:sp>
        <p:nvSpPr>
          <p:cNvPr id="18" name="文本框 19"/>
          <p:cNvSpPr txBox="1"/>
          <p:nvPr/>
        </p:nvSpPr>
        <p:spPr>
          <a:xfrm>
            <a:off x="6737912" y="2332328"/>
            <a:ext cx="739775" cy="664012"/>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20</a:t>
            </a:r>
            <a:endParaRPr lang="zh-CN" altLang="en-US" sz="3000" b="1" dirty="0">
              <a:solidFill>
                <a:schemeClr val="bg1"/>
              </a:solidFill>
              <a:latin typeface="Cambria" panose="02040503050406030204" pitchFamily="18" charset="0"/>
              <a:ea typeface="思源黑体 CN Bold" panose="020B0800000000000000" pitchFamily="34" charset="-122"/>
              <a:cs typeface="+mn-ea"/>
              <a:sym typeface="+mn-lt"/>
            </a:endParaRPr>
          </a:p>
        </p:txBody>
      </p:sp>
      <p:pic>
        <p:nvPicPr>
          <p:cNvPr id="2" name="Picture 1"/>
          <p:cNvPicPr>
            <a:picLocks noChangeAspect="1"/>
          </p:cNvPicPr>
          <p:nvPr/>
        </p:nvPicPr>
        <p:blipFill>
          <a:blip r:embed="rId4"/>
          <a:stretch>
            <a:fillRect/>
          </a:stretch>
        </p:blipFill>
        <p:spPr>
          <a:xfrm>
            <a:off x="-423576" y="-94396"/>
            <a:ext cx="3633531" cy="2219136"/>
          </a:xfrm>
          <a:prstGeom prst="rect">
            <a:avLst/>
          </a:prstGeom>
        </p:spPr>
      </p:pic>
      <p:pic>
        <p:nvPicPr>
          <p:cNvPr id="1026" name="Picture 2" descr="Chim Cánh Cụt Dễ Thương Hoạt Hình - Miễn Phí vector hình ảnh trên Pixabay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3676" y="3580197"/>
            <a:ext cx="3228324" cy="322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grpId="1" nodeType="clickEffect">
                                  <p:stCondLst>
                                    <p:cond delay="0"/>
                                  </p:stCondLst>
                                  <p:childTnLst>
                                    <p:animEffect transition="out" filter="plus(out)">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grpSp>
        <p:nvGrpSpPr>
          <p:cNvPr id="18" name="组合 2"/>
          <p:cNvGrpSpPr/>
          <p:nvPr/>
        </p:nvGrpSpPr>
        <p:grpSpPr>
          <a:xfrm>
            <a:off x="-15875" y="0"/>
            <a:ext cx="12169140" cy="6197600"/>
            <a:chOff x="80" y="-1374"/>
            <a:chExt cx="19200" cy="9712"/>
          </a:xfrm>
        </p:grpSpPr>
        <p:pic>
          <p:nvPicPr>
            <p:cNvPr id="19" name="图片 5" descr="33"/>
            <p:cNvPicPr>
              <a:picLocks noChangeAspect="1"/>
            </p:cNvPicPr>
            <p:nvPr/>
          </p:nvPicPr>
          <p:blipFill>
            <a:blip r:embed="rId4"/>
            <a:srcRect b="66182"/>
            <a:stretch>
              <a:fillRect/>
            </a:stretch>
          </p:blipFill>
          <p:spPr>
            <a:xfrm>
              <a:off x="80" y="-1374"/>
              <a:ext cx="19200" cy="2176"/>
            </a:xfrm>
            <a:prstGeom prst="rect">
              <a:avLst/>
            </a:prstGeom>
          </p:spPr>
        </p:pic>
        <p:sp>
          <p:nvSpPr>
            <p:cNvPr id="20" name="矩形 3"/>
            <p:cNvSpPr/>
            <p:nvPr/>
          </p:nvSpPr>
          <p:spPr>
            <a:xfrm>
              <a:off x="219" y="-674"/>
              <a:ext cx="18780" cy="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4"/>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8"/>
          <a:srcRect t="57292"/>
          <a:stretch>
            <a:fillRect/>
          </a:stretch>
        </p:blipFill>
        <p:spPr>
          <a:xfrm flipH="1">
            <a:off x="0" y="4686300"/>
            <a:ext cx="12191365" cy="2171700"/>
          </a:xfrm>
          <a:prstGeom prst="rect">
            <a:avLst/>
          </a:prstGeom>
        </p:spPr>
      </p:pic>
      <p:sp>
        <p:nvSpPr>
          <p:cNvPr id="24" name="文本框 7"/>
          <p:cNvSpPr txBox="1"/>
          <p:nvPr/>
        </p:nvSpPr>
        <p:spPr>
          <a:xfrm>
            <a:off x="1096115" y="1241663"/>
            <a:ext cx="5598524" cy="585764"/>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124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+ 76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 </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pitchFamily="34" charset="-122"/>
              <a:cs typeface="+mn-ea"/>
              <a:sym typeface="+mn-lt"/>
            </a:endParaRPr>
          </a:p>
        </p:txBody>
      </p:sp>
      <p:sp>
        <p:nvSpPr>
          <p:cNvPr id="25" name="文本框 7"/>
          <p:cNvSpPr txBox="1"/>
          <p:nvPr/>
        </p:nvSpPr>
        <p:spPr>
          <a:xfrm>
            <a:off x="1111937" y="2237110"/>
            <a:ext cx="5375174" cy="585764"/>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365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- 199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文本框 7"/>
          <p:cNvSpPr txBox="1"/>
          <p:nvPr/>
        </p:nvSpPr>
        <p:spPr>
          <a:xfrm>
            <a:off x="1096115" y="4190934"/>
            <a:ext cx="5550576" cy="585764"/>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 5</a:t>
            </a:r>
          </a:p>
        </p:txBody>
      </p:sp>
      <p:sp>
        <p:nvSpPr>
          <p:cNvPr id="29" name="文本框 7"/>
          <p:cNvSpPr txBox="1"/>
          <p:nvPr/>
        </p:nvSpPr>
        <p:spPr>
          <a:xfrm>
            <a:off x="1111937" y="3232557"/>
            <a:ext cx="5294376" cy="585764"/>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2 400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8</a:t>
            </a:r>
          </a:p>
        </p:txBody>
      </p:sp>
      <p:sp>
        <p:nvSpPr>
          <p:cNvPr id="21" name="TextBox 20"/>
          <p:cNvSpPr txBox="1"/>
          <p:nvPr/>
        </p:nvSpPr>
        <p:spPr>
          <a:xfrm>
            <a:off x="4514580" y="2319184"/>
            <a:ext cx="2674806" cy="523220"/>
          </a:xfrm>
          <a:prstGeom prst="rect">
            <a:avLst/>
          </a:prstGeom>
          <a:noFill/>
        </p:spPr>
        <p:txBody>
          <a:bodyPr wrap="square" rtlCol="0">
            <a:spAutoFit/>
          </a:bodyPr>
          <a:lstStyle/>
          <a:p>
            <a:r>
              <a:rPr lang="vi-VN" sz="2800" dirty="0">
                <a:solidFill>
                  <a:srgbClr val="C00000"/>
                </a:solidFill>
              </a:rPr>
              <a:t>= </a:t>
            </a:r>
            <a:r>
              <a:rPr lang="vi-VN" sz="2800" b="1" dirty="0">
                <a:solidFill>
                  <a:srgbClr val="C00000"/>
                </a:solidFill>
                <a:latin typeface="Cambria" panose="02040503050406030204" pitchFamily="18" charset="0"/>
                <a:ea typeface="Cambria" panose="02040503050406030204" pitchFamily="18" charset="0"/>
              </a:rPr>
              <a:t>166</a:t>
            </a:r>
            <a:r>
              <a:rPr lang="en-US" sz="2800" b="1" dirty="0">
                <a:solidFill>
                  <a:srgbClr val="C00000"/>
                </a:solidFill>
                <a:latin typeface="Cambria" panose="02040503050406030204" pitchFamily="18" charset="0"/>
                <a:ea typeface="Cambria" panose="02040503050406030204" pitchFamily="18" charset="0"/>
              </a:rPr>
              <a:t> </a:t>
            </a:r>
            <a:r>
              <a:rPr lang="en-US" sz="2800" b="1" dirty="0" err="1">
                <a:solidFill>
                  <a:srgbClr val="C00000"/>
                </a:solidFill>
                <a:latin typeface="Cambria" panose="02040503050406030204" pitchFamily="18" charset="0"/>
                <a:ea typeface="Cambria" panose="02040503050406030204" pitchFamily="18" charset="0"/>
              </a:rPr>
              <a:t>yến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28" name="TextBox 27"/>
          <p:cNvSpPr txBox="1"/>
          <p:nvPr/>
        </p:nvSpPr>
        <p:spPr>
          <a:xfrm>
            <a:off x="4307262" y="1274545"/>
            <a:ext cx="2882900" cy="523220"/>
          </a:xfrm>
          <a:prstGeom prst="rect">
            <a:avLst/>
          </a:prstGeom>
          <a:noFill/>
        </p:spPr>
        <p:txBody>
          <a:bodyPr wrap="square" rtlCol="0">
            <a:spAutoFit/>
          </a:bodyPr>
          <a:lstStyle/>
          <a:p>
            <a:r>
              <a:rPr lang="vi-VN" sz="2800" dirty="0">
                <a:solidFill>
                  <a:srgbClr val="C00000"/>
                </a:solidFill>
              </a:rPr>
              <a:t>= </a:t>
            </a:r>
            <a:r>
              <a:rPr lang="en-US" sz="2800" b="1" dirty="0">
                <a:solidFill>
                  <a:srgbClr val="C00000"/>
                </a:solidFill>
                <a:latin typeface="Cambria" panose="02040503050406030204" pitchFamily="18" charset="0"/>
                <a:ea typeface="Cambria" panose="02040503050406030204" pitchFamily="18" charset="0"/>
              </a:rPr>
              <a:t>200 </a:t>
            </a:r>
            <a:r>
              <a:rPr lang="en-US" sz="2800" b="1" dirty="0" err="1">
                <a:solidFill>
                  <a:srgbClr val="C00000"/>
                </a:solidFill>
                <a:latin typeface="Cambria" panose="02040503050406030204" pitchFamily="18" charset="0"/>
                <a:ea typeface="Cambria" panose="02040503050406030204" pitchFamily="18" charset="0"/>
              </a:rPr>
              <a:t>tấn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31" name="TextBox 30"/>
          <p:cNvSpPr txBox="1"/>
          <p:nvPr/>
        </p:nvSpPr>
        <p:spPr>
          <a:xfrm>
            <a:off x="3502665" y="3286664"/>
            <a:ext cx="2882900" cy="523220"/>
          </a:xfrm>
          <a:prstGeom prst="rect">
            <a:avLst/>
          </a:prstGeom>
          <a:noFill/>
        </p:spPr>
        <p:txBody>
          <a:bodyPr wrap="square" rtlCol="0">
            <a:spAutoFit/>
          </a:bodyPr>
          <a:lstStyle/>
          <a:p>
            <a:r>
              <a:rPr lang="vi-VN" sz="2800" dirty="0">
                <a:solidFill>
                  <a:srgbClr val="C00000"/>
                </a:solidFill>
              </a:rPr>
              <a:t>= </a:t>
            </a:r>
            <a:r>
              <a:rPr lang="vi-VN" sz="2800" b="1" dirty="0">
                <a:solidFill>
                  <a:srgbClr val="C00000"/>
                </a:solidFill>
                <a:latin typeface="Cambria" panose="02040503050406030204" pitchFamily="18" charset="0"/>
                <a:ea typeface="Cambria" panose="02040503050406030204" pitchFamily="18" charset="0"/>
              </a:rPr>
              <a:t>3</a:t>
            </a:r>
            <a:r>
              <a:rPr lang="en-US" sz="2800" b="1" dirty="0">
                <a:solidFill>
                  <a:srgbClr val="C00000"/>
                </a:solidFill>
                <a:latin typeface="Cambria" panose="02040503050406030204" pitchFamily="18" charset="0"/>
                <a:ea typeface="Cambria" panose="02040503050406030204" pitchFamily="18" charset="0"/>
              </a:rPr>
              <a:t>00 </a:t>
            </a:r>
            <a:r>
              <a:rPr lang="en-US" sz="2800" b="1" dirty="0" err="1">
                <a:solidFill>
                  <a:srgbClr val="C00000"/>
                </a:solidFill>
                <a:latin typeface="Cambria" panose="02040503050406030204" pitchFamily="18" charset="0"/>
                <a:ea typeface="Cambria" panose="02040503050406030204" pitchFamily="18" charset="0"/>
              </a:rPr>
              <a:t>tạ</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33" name="TextBox 32"/>
          <p:cNvSpPr txBox="1"/>
          <p:nvPr/>
        </p:nvSpPr>
        <p:spPr>
          <a:xfrm>
            <a:off x="3220085" y="4248123"/>
            <a:ext cx="2882900" cy="523220"/>
          </a:xfrm>
          <a:prstGeom prst="rect">
            <a:avLst/>
          </a:prstGeom>
          <a:noFill/>
        </p:spPr>
        <p:txBody>
          <a:bodyPr wrap="square" rtlCol="0">
            <a:spAutoFit/>
          </a:bodyPr>
          <a:lstStyle/>
          <a:p>
            <a:r>
              <a:rPr lang="vi-VN" sz="2800" dirty="0">
                <a:solidFill>
                  <a:srgbClr val="C00000"/>
                </a:solidFill>
              </a:rPr>
              <a:t>= </a:t>
            </a:r>
            <a:r>
              <a:rPr lang="vi-VN" sz="2800" b="1" dirty="0">
                <a:solidFill>
                  <a:srgbClr val="C00000"/>
                </a:solidFill>
                <a:latin typeface="Cambria" panose="02040503050406030204" pitchFamily="18" charset="0"/>
                <a:ea typeface="Cambria" panose="02040503050406030204" pitchFamily="18" charset="0"/>
              </a:rPr>
              <a:t>1</a:t>
            </a:r>
            <a:r>
              <a:rPr lang="en-US" sz="2800" b="1" dirty="0">
                <a:solidFill>
                  <a:srgbClr val="C00000"/>
                </a:solidFill>
                <a:latin typeface="Cambria" panose="02040503050406030204" pitchFamily="18" charset="0"/>
                <a:ea typeface="Cambria" panose="02040503050406030204" pitchFamily="18" charset="0"/>
              </a:rPr>
              <a:t>00 </a:t>
            </a:r>
            <a:r>
              <a:rPr lang="en-US" sz="2800" b="1" dirty="0" err="1">
                <a:solidFill>
                  <a:srgbClr val="C00000"/>
                </a:solidFill>
                <a:latin typeface="Cambria" panose="02040503050406030204" pitchFamily="18" charset="0"/>
                <a:ea typeface="Cambria" panose="02040503050406030204" pitchFamily="18" charset="0"/>
              </a:rPr>
              <a:t>tấn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pic>
        <p:nvPicPr>
          <p:cNvPr id="3" name="Picture 2"/>
          <p:cNvPicPr>
            <a:picLocks noChangeAspect="1"/>
          </p:cNvPicPr>
          <p:nvPr/>
        </p:nvPicPr>
        <p:blipFill>
          <a:blip r:embed="rId9"/>
          <a:stretch>
            <a:fillRect/>
          </a:stretch>
        </p:blipFill>
        <p:spPr>
          <a:xfrm>
            <a:off x="1111937" y="241953"/>
            <a:ext cx="4176122" cy="1430548"/>
          </a:xfrm>
          <a:prstGeom prst="rect">
            <a:avLst/>
          </a:prstGeom>
        </p:spPr>
      </p:pic>
    </p:spTree>
    <p:extLst>
      <p:ext uri="{BB962C8B-B14F-4D97-AF65-F5344CB8AC3E}">
        <p14:creationId xmlns:p14="http://schemas.microsoft.com/office/powerpoint/2010/main" val="29436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9" grpId="0"/>
      <p:bldP spid="21" grpId="0"/>
      <p:bldP spid="28"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230557" y="5322749"/>
            <a:ext cx="10309063" cy="1815882"/>
          </a:xfrm>
          <a:prstGeom prst="rect">
            <a:avLst/>
          </a:prstGeom>
        </p:spPr>
        <p:txBody>
          <a:bodyPr wrap="square">
            <a:spAutoFit/>
          </a:bodyPr>
          <a:lstStyle/>
          <a:p>
            <a:pPr algn="ctr"/>
            <a:r>
              <a:rPr lang="vi-VN" sz="2800" b="1" i="1" dirty="0">
                <a:solidFill>
                  <a:srgbClr val="002060"/>
                </a:solidFill>
                <a:latin typeface="Cambria" panose="02040503050406030204" pitchFamily="18" charset="0"/>
                <a:ea typeface="Cambria" panose="02040503050406030204" pitchFamily="18" charset="0"/>
              </a:rPr>
              <a:t>Vì voi con không được đi qua cây cầu ghi số đo bé hơn cân nặng của nó nên voi con phải đi qua cầu ghi 2 tạ, 1 tấn và 160 kg.</a:t>
            </a:r>
          </a:p>
          <a:p>
            <a:pPr algn="ctr"/>
            <a:br>
              <a:rPr lang="vi-VN" sz="2800" b="1" i="1" dirty="0">
                <a:solidFill>
                  <a:srgbClr val="002060"/>
                </a:solidFill>
                <a:latin typeface="Cambria" panose="02040503050406030204" pitchFamily="18" charset="0"/>
                <a:ea typeface="Cambria" panose="02040503050406030204" pitchFamily="18" charset="0"/>
              </a:rPr>
            </a:br>
            <a:endParaRPr lang="en-US" sz="2800" b="1" i="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25843" y="823395"/>
            <a:ext cx="5391065" cy="3114577"/>
          </a:xfrm>
          <a:prstGeom prst="rect">
            <a:avLst/>
          </a:prstGeom>
          <a:ln>
            <a:noFill/>
          </a:ln>
          <a:effectLst>
            <a:softEdge rad="112500"/>
          </a:effectLst>
        </p:spPr>
      </p:pic>
      <p:pic>
        <p:nvPicPr>
          <p:cNvPr id="9"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96124" y="1049972"/>
            <a:ext cx="6941221" cy="3010268"/>
          </a:xfrm>
          <a:prstGeom prst="rect">
            <a:avLst/>
          </a:prstGeom>
        </p:spPr>
      </p:pic>
      <p:sp>
        <p:nvSpPr>
          <p:cNvPr id="10" name="Rectangle 9"/>
          <p:cNvSpPr/>
          <p:nvPr/>
        </p:nvSpPr>
        <p:spPr>
          <a:xfrm>
            <a:off x="803565" y="1800884"/>
            <a:ext cx="5791199" cy="1862048"/>
          </a:xfrm>
          <a:prstGeom prst="rect">
            <a:avLst/>
          </a:prstGeom>
        </p:spPr>
        <p:txBody>
          <a:bodyPr wrap="square">
            <a:spAutoFit/>
          </a:bodyPr>
          <a:lstStyle/>
          <a:p>
            <a:pPr algn="just"/>
            <a:r>
              <a:rPr lang="vi-VN" sz="2300" b="1" dirty="0">
                <a:solidFill>
                  <a:srgbClr val="000000"/>
                </a:solidFill>
                <a:latin typeface="Cambria" panose="02040503050406030204" pitchFamily="18" charset="0"/>
                <a:ea typeface="Cambria" panose="02040503050406030204" pitchFamily="18" charset="0"/>
              </a:rPr>
              <a:t>Có 7 cây cầu như hình vẽ. Biết voi con cân nặng 150 kg. Voi con không được đi qua cây cầu ghi số đo bé hơn cân nặng của nó. Hỏi voi con phải đi qua những cây cầu nào để đi từ bờ bên này sang bờ bên kia?</a:t>
            </a:r>
          </a:p>
        </p:txBody>
      </p:sp>
      <p:sp>
        <p:nvSpPr>
          <p:cNvPr id="17" name="文本框 7"/>
          <p:cNvSpPr txBox="1"/>
          <p:nvPr/>
        </p:nvSpPr>
        <p:spPr>
          <a:xfrm>
            <a:off x="2336853" y="3949977"/>
            <a:ext cx="6721470" cy="1273985"/>
          </a:xfrm>
          <a:prstGeom prst="roundRect">
            <a:avLst/>
          </a:prstGeom>
          <a:solidFill>
            <a:schemeClr val="accent2">
              <a:lumMod val="40000"/>
              <a:lumOff val="60000"/>
            </a:schemeClr>
          </a:solidFill>
        </p:spPr>
        <p:txBody>
          <a:bodyPr wrap="square" rtlCol="0" anchor="t">
            <a:spAutoFit/>
          </a:bodyPr>
          <a:lstStyle/>
          <a:p>
            <a:pPr marR="0" algn="ctr" rtl="0">
              <a:lnSpc>
                <a:spcPct val="110000"/>
              </a:lnSpc>
              <a:spcBef>
                <a:spcPts val="0"/>
              </a:spcBef>
            </a:pPr>
            <a:endParaRPr lang="zh-CN" altLang="en-US" sz="2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8" name="Rectangle 17"/>
          <p:cNvSpPr/>
          <p:nvPr/>
        </p:nvSpPr>
        <p:spPr>
          <a:xfrm>
            <a:off x="2078983" y="4019665"/>
            <a:ext cx="7237209" cy="1200329"/>
          </a:xfrm>
          <a:prstGeom prst="rect">
            <a:avLst/>
          </a:prstGeom>
        </p:spPr>
        <p:txBody>
          <a:bodyPr wrap="square">
            <a:spAutoFit/>
          </a:bodyPr>
          <a:lstStyle/>
          <a:p>
            <a:pPr algn="ctr"/>
            <a:r>
              <a:rPr lang="vi-VN" sz="2400" b="1" dirty="0">
                <a:solidFill>
                  <a:srgbClr val="000000"/>
                </a:solidFill>
                <a:latin typeface="Cambria" panose="02040503050406030204" pitchFamily="18" charset="0"/>
                <a:ea typeface="Cambria" panose="02040503050406030204" pitchFamily="18" charset="0"/>
              </a:rPr>
              <a:t>Đổi: 1 tạ = 100 kg  ;  1 tạ 40 kg = 140 kg</a:t>
            </a:r>
          </a:p>
          <a:p>
            <a:pPr algn="ctr"/>
            <a:r>
              <a:rPr lang="vi-VN" sz="2400" b="1" dirty="0">
                <a:solidFill>
                  <a:srgbClr val="000000"/>
                </a:solidFill>
                <a:latin typeface="Cambria" panose="02040503050406030204" pitchFamily="18" charset="0"/>
                <a:ea typeface="Cambria" panose="02040503050406030204" pitchFamily="18" charset="0"/>
              </a:rPr>
              <a:t>7 yến = 70 kg   ;  2 tạ = 200 kg</a:t>
            </a:r>
          </a:p>
          <a:p>
            <a:pPr algn="ctr"/>
            <a:r>
              <a:rPr lang="vi-VN" sz="2400" b="1" dirty="0">
                <a:solidFill>
                  <a:srgbClr val="000000"/>
                </a:solidFill>
                <a:latin typeface="Cambria" panose="02040503050406030204" pitchFamily="18" charset="0"/>
                <a:ea typeface="Cambria" panose="02040503050406030204" pitchFamily="18" charset="0"/>
              </a:rPr>
              <a:t>1 tạ 20 kg = 120 kg ;  1 tấn = 1 000 kg</a:t>
            </a:r>
          </a:p>
        </p:txBody>
      </p:sp>
      <p:pic>
        <p:nvPicPr>
          <p:cNvPr id="2" name="Picture 1"/>
          <p:cNvPicPr>
            <a:picLocks noChangeAspect="1"/>
          </p:cNvPicPr>
          <p:nvPr/>
        </p:nvPicPr>
        <p:blipFill>
          <a:blip r:embed="rId7"/>
          <a:stretch>
            <a:fillRect/>
          </a:stretch>
        </p:blipFill>
        <p:spPr>
          <a:xfrm>
            <a:off x="2861280" y="411749"/>
            <a:ext cx="2402032" cy="1670449"/>
          </a:xfrm>
          <a:prstGeom prst="rect">
            <a:avLst/>
          </a:prstGeom>
        </p:spPr>
      </p:pic>
      <p:sp>
        <p:nvSpPr>
          <p:cNvPr id="11" name="Freeform 10"/>
          <p:cNvSpPr/>
          <p:nvPr/>
        </p:nvSpPr>
        <p:spPr>
          <a:xfrm>
            <a:off x="7772807" y="792480"/>
            <a:ext cx="3006965" cy="2804160"/>
          </a:xfrm>
          <a:custGeom>
            <a:avLst/>
            <a:gdLst>
              <a:gd name="connsiteX0" fmla="*/ 2742793 w 3006965"/>
              <a:gd name="connsiteY0" fmla="*/ 2804160 h 2804160"/>
              <a:gd name="connsiteX1" fmla="*/ 2773273 w 3006965"/>
              <a:gd name="connsiteY1" fmla="*/ 1432560 h 2804160"/>
              <a:gd name="connsiteX2" fmla="*/ 243433 w 3006965"/>
              <a:gd name="connsiteY2" fmla="*/ 1295400 h 2804160"/>
              <a:gd name="connsiteX3" fmla="*/ 243433 w 3006965"/>
              <a:gd name="connsiteY3" fmla="*/ 0 h 2804160"/>
            </a:gdLst>
            <a:ahLst/>
            <a:cxnLst>
              <a:cxn ang="0">
                <a:pos x="connsiteX0" y="connsiteY0"/>
              </a:cxn>
              <a:cxn ang="0">
                <a:pos x="connsiteX1" y="connsiteY1"/>
              </a:cxn>
              <a:cxn ang="0">
                <a:pos x="connsiteX2" y="connsiteY2"/>
              </a:cxn>
              <a:cxn ang="0">
                <a:pos x="connsiteX3" y="connsiteY3"/>
              </a:cxn>
            </a:cxnLst>
            <a:rect l="l" t="t" r="r" b="b"/>
            <a:pathLst>
              <a:path w="3006965" h="2804160">
                <a:moveTo>
                  <a:pt x="2742793" y="2804160"/>
                </a:moveTo>
                <a:cubicBezTo>
                  <a:pt x="2966313" y="2244090"/>
                  <a:pt x="3189833" y="1684020"/>
                  <a:pt x="2773273" y="1432560"/>
                </a:cubicBezTo>
                <a:cubicBezTo>
                  <a:pt x="2356713" y="1181100"/>
                  <a:pt x="665073" y="1534160"/>
                  <a:pt x="243433" y="1295400"/>
                </a:cubicBezTo>
                <a:cubicBezTo>
                  <a:pt x="-178207" y="1056640"/>
                  <a:pt x="32613" y="528320"/>
                  <a:pt x="24343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18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0" grpId="0"/>
      <p:bldP spid="17" grpId="0" animBg="1"/>
      <p:bldP spid="1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3127" y="3117587"/>
            <a:ext cx="5482464" cy="309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473629" y="631409"/>
            <a:ext cx="8895411" cy="2677656"/>
          </a:xfrm>
          <a:prstGeom prst="rect">
            <a:avLst/>
          </a:prstGeom>
        </p:spPr>
        <p:txBody>
          <a:bodyPr wrap="square">
            <a:spAutoFit/>
          </a:bodyPr>
          <a:lstStyle/>
          <a:p>
            <a:pPr algn="ctr"/>
            <a:r>
              <a:rPr lang="vi-VN" sz="2800" b="1" dirty="0">
                <a:solidFill>
                  <a:srgbClr val="000000"/>
                </a:solidFill>
                <a:latin typeface="Cambria" panose="02040503050406030204" pitchFamily="18" charset="0"/>
                <a:ea typeface="Cambria" panose="02040503050406030204" pitchFamily="18" charset="0"/>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lang="vi-VN" sz="2800" b="1" dirty="0">
                <a:solidFill>
                  <a:srgbClr val="000000"/>
                </a:solidFill>
                <a:latin typeface="Cambria" panose="02040503050406030204" pitchFamily="18" charset="0"/>
                <a:ea typeface="Cambria" panose="02040503050406030204" pitchFamily="18" charset="0"/>
              </a:rPr>
            </a:br>
            <a:br>
              <a:rPr lang="vi-VN" sz="2800" b="1" dirty="0">
                <a:solidFill>
                  <a:srgbClr val="000000"/>
                </a:solidFill>
                <a:latin typeface="Cambria" panose="02040503050406030204" pitchFamily="18" charset="0"/>
                <a:ea typeface="Cambria" panose="02040503050406030204" pitchFamily="18" charset="0"/>
              </a:rPr>
            </a:br>
            <a:endParaRPr lang="en-US" sz="28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446119" y="366231"/>
            <a:ext cx="2481287" cy="16765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854" y="3239997"/>
            <a:ext cx="5064544" cy="34560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058396" y="914400"/>
            <a:ext cx="4148356" cy="2345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38099" y="1519425"/>
            <a:ext cx="78238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6766A65-AB59-44B3-F82A-2DEA307661EB}"/>
              </a:ext>
            </a:extLst>
          </p:cNvPr>
          <p:cNvSpPr txBox="1"/>
          <p:nvPr/>
        </p:nvSpPr>
        <p:spPr>
          <a:xfrm>
            <a:off x="1173451" y="532862"/>
            <a:ext cx="2179349"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Bài</a:t>
            </a:r>
            <a:r>
              <a:rPr kumimoji="0" lang="en-US" sz="4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 </a:t>
            </a:r>
            <a:r>
              <a:rPr kumimoji="0" lang="vi-VN" sz="4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4</a:t>
            </a:r>
            <a:endParaRPr kumimoji="0" lang="id-ID" sz="4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Pateglamt Script" panose="02000000000000000000" pitchFamily="2" charset="0"/>
              <a:ea typeface="+mn-ea"/>
              <a:cs typeface="#9Slide05 Bodega Script" pitchFamily="2" charset="0"/>
              <a:sym typeface="Arial"/>
            </a:endParaRPr>
          </a:p>
        </p:txBody>
      </p:sp>
      <p:sp>
        <p:nvSpPr>
          <p:cNvPr id="17" name="Google Shape;117;p2"/>
          <p:cNvSpPr/>
          <p:nvPr/>
        </p:nvSpPr>
        <p:spPr>
          <a:xfrm>
            <a:off x="496588" y="1383418"/>
            <a:ext cx="7458244" cy="173350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pic>
        <p:nvPicPr>
          <p:cNvPr id="20"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156" l="5000" r="100000">
                        <a14:foregroundMark x1="16719" y1="66250" x2="24844" y2="68750"/>
                        <a14:foregroundMark x1="54375" y1="60781" x2="51094" y2="67031"/>
                        <a14:foregroundMark x1="72969" y1="51406" x2="6671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7584385" y="2688545"/>
            <a:ext cx="4730508" cy="4730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40B217-09C6-4EB9-AF5E-36A5BE81A2FA}"/>
              </a:ext>
            </a:extLst>
          </p:cNvPr>
          <p:cNvSpPr txBox="1"/>
          <p:nvPr/>
        </p:nvSpPr>
        <p:spPr>
          <a:xfrm>
            <a:off x="792596" y="532862"/>
            <a:ext cx="6762734" cy="769441"/>
          </a:xfrm>
          <a:prstGeom prst="rect">
            <a:avLst/>
          </a:prstGeom>
          <a:noFill/>
        </p:spPr>
        <p:txBody>
          <a:bodyPr wrap="square" rtlCol="0">
            <a:spAutoFit/>
          </a:bodyPr>
          <a:lstStyle/>
          <a:p>
            <a:pPr algn="ctr"/>
            <a:r>
              <a:rPr lang="vi-VN" sz="44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CHIA SẺ</a:t>
            </a:r>
            <a:endParaRPr lang="en-US" sz="44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endParaRPr>
          </a:p>
        </p:txBody>
      </p:sp>
      <p:sp>
        <p:nvSpPr>
          <p:cNvPr id="4" name="Rectangle 3"/>
          <p:cNvSpPr/>
          <p:nvPr/>
        </p:nvSpPr>
        <p:spPr>
          <a:xfrm>
            <a:off x="2596827" y="3252181"/>
            <a:ext cx="2678362" cy="430887"/>
          </a:xfrm>
          <a:prstGeom prst="rect">
            <a:avLst/>
          </a:prstGeom>
        </p:spPr>
        <p:txBody>
          <a:bodyPr wrap="square">
            <a:spAutoFit/>
          </a:bodyPr>
          <a:lstStyle/>
          <a:p>
            <a:r>
              <a:rPr lang="vi-VN" sz="2200" b="1" i="1" dirty="0">
                <a:solidFill>
                  <a:schemeClr val="accent2">
                    <a:lumMod val="75000"/>
                  </a:schemeClr>
                </a:solidFill>
                <a:latin typeface="Cambria" panose="02040503050406030204" pitchFamily="18" charset="0"/>
                <a:ea typeface="Cambria" panose="02040503050406030204" pitchFamily="18" charset="0"/>
              </a:rPr>
              <a:t>Ta có 1 tạ = 100 kg</a:t>
            </a:r>
          </a:p>
        </p:txBody>
      </p:sp>
      <p:sp>
        <p:nvSpPr>
          <p:cNvPr id="6" name="Rectangle 5"/>
          <p:cNvSpPr/>
          <p:nvPr/>
        </p:nvSpPr>
        <p:spPr>
          <a:xfrm>
            <a:off x="456695" y="3644363"/>
            <a:ext cx="7498137" cy="1200329"/>
          </a:xfrm>
          <a:prstGeom prst="rect">
            <a:avLst/>
          </a:prstGeom>
        </p:spPr>
        <p:txBody>
          <a:bodyPr wrap="square">
            <a:spAutoFit/>
          </a:bodyPr>
          <a:lstStyle/>
          <a:p>
            <a:pPr algn="just"/>
            <a:r>
              <a:rPr lang="vi-VN" sz="2400" i="1" u="sng" dirty="0">
                <a:solidFill>
                  <a:srgbClr val="002060"/>
                </a:solidFill>
                <a:latin typeface="Cambria" panose="02040503050406030204" pitchFamily="18" charset="0"/>
                <a:ea typeface="Cambria" panose="02040503050406030204" pitchFamily="18" charset="0"/>
              </a:rPr>
              <a:t>Cách 1</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52 kg và 45 kg qua sông trước, sau đó người có cân nặng 45 kg quay trở lại đón người có cân nặng 50 kg sang sông.</a:t>
            </a:r>
          </a:p>
        </p:txBody>
      </p:sp>
      <p:sp>
        <p:nvSpPr>
          <p:cNvPr id="7" name="Rectangle 6"/>
          <p:cNvSpPr/>
          <p:nvPr/>
        </p:nvSpPr>
        <p:spPr>
          <a:xfrm>
            <a:off x="393094" y="4844692"/>
            <a:ext cx="7561738" cy="1200329"/>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a:t>
            </a:r>
            <a:r>
              <a:rPr lang="vi-VN" sz="2400" i="1" u="sng" dirty="0">
                <a:solidFill>
                  <a:srgbClr val="002060"/>
                </a:solidFill>
                <a:latin typeface="Cambria" panose="02040503050406030204" pitchFamily="18" charset="0"/>
                <a:ea typeface="Cambria" panose="02040503050406030204" pitchFamily="18" charset="0"/>
              </a:rPr>
              <a:t>Cách 2</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50 kg và 45 kg qua sông trước, sau đó người có cân nặng 45 kg quay trở lại đón người có cân nặng 52 kg sang sông.</a:t>
            </a:r>
          </a:p>
        </p:txBody>
      </p:sp>
    </p:spTree>
    <p:custDataLst>
      <p:tags r:id="rId1"/>
    </p:custDataLst>
    <p:extLst>
      <p:ext uri="{BB962C8B-B14F-4D97-AF65-F5344CB8AC3E}">
        <p14:creationId xmlns:p14="http://schemas.microsoft.com/office/powerpoint/2010/main" val="302387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0"/>
          <a:stretch>
            <a:fillRect/>
          </a:stretch>
        </p:blipFill>
        <p:spPr>
          <a:xfrm>
            <a:off x="2859573" y="1299513"/>
            <a:ext cx="6767147" cy="1786283"/>
          </a:xfrm>
          <a:prstGeom prst="rect">
            <a:avLst/>
          </a:prstGeom>
        </p:spPr>
      </p:pic>
      <p:sp>
        <p:nvSpPr>
          <p:cNvPr id="5" name="TextBox 4"/>
          <p:cNvSpPr txBox="1"/>
          <p:nvPr/>
        </p:nvSpPr>
        <p:spPr>
          <a:xfrm>
            <a:off x="3227473" y="3024981"/>
            <a:ext cx="6031346" cy="1477328"/>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Hãy tính tổng cân nặng của các thành viên trong gia đình em theo đơn vị tạ?</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8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7" name="Picture 6"/>
          <p:cNvPicPr>
            <a:picLocks noChangeAspect="1"/>
          </p:cNvPicPr>
          <p:nvPr/>
        </p:nvPicPr>
        <p:blipFill>
          <a:blip r:embed="rId11"/>
          <a:stretch>
            <a:fillRect/>
          </a:stretch>
        </p:blipFill>
        <p:spPr>
          <a:xfrm>
            <a:off x="3109589" y="1641325"/>
            <a:ext cx="6767147" cy="347502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0"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0" y="0"/>
            <a:ext cx="12192000" cy="1381760"/>
          </a:xfrm>
          <a:prstGeom prst="rect">
            <a:avLst/>
          </a:prstGeom>
        </p:spPr>
      </p:pic>
      <p:sp>
        <p:nvSpPr>
          <p:cNvPr id="3" name="Rectangle 2"/>
          <p:cNvSpPr/>
          <p:nvPr/>
        </p:nvSpPr>
        <p:spPr>
          <a:xfrm>
            <a:off x="1300222" y="833697"/>
            <a:ext cx="7795490" cy="5134547"/>
          </a:xfrm>
          <a:prstGeom prst="rect">
            <a:avLst/>
          </a:prstGeom>
        </p:spPr>
        <p:txBody>
          <a:bodyPr wrap="square">
            <a:spAutoFit/>
          </a:bodyPr>
          <a:lstStyle/>
          <a:p>
            <a:pPr algn="ctr">
              <a:lnSpc>
                <a:spcPct val="115000"/>
              </a:lnSpc>
              <a:spcAft>
                <a:spcPts val="0"/>
              </a:spcAft>
            </a:pPr>
            <a:r>
              <a:rPr lang="en-US" sz="2800" b="1" dirty="0">
                <a:solidFill>
                  <a:srgbClr val="FF0000"/>
                </a:solidFill>
                <a:latin typeface="Cambria" panose="02040503050406030204" pitchFamily="18" charset="0"/>
                <a:ea typeface="Cambria" panose="02040503050406030204" pitchFamily="18" charset="0"/>
              </a:rPr>
              <a:t>YÊU CẦU CẦN ĐẠT</a:t>
            </a:r>
            <a:endParaRPr lang="vi-VN" sz="2800" b="1" dirty="0">
              <a:solidFill>
                <a:srgbClr val="FF0000"/>
              </a:solidFill>
              <a:latin typeface="Cambria" panose="02040503050406030204" pitchFamily="18" charset="0"/>
              <a:ea typeface="Cambria" panose="02040503050406030204" pitchFamily="18" charset="0"/>
            </a:endParaRPr>
          </a:p>
          <a:p>
            <a:pPr algn="just"/>
            <a:r>
              <a:rPr lang="vi-VN" sz="2800" b="1" dirty="0">
                <a:latin typeface="Cambria" panose="02040503050406030204" pitchFamily="18" charset="0"/>
                <a:ea typeface="Cambria" panose="02040503050406030204" pitchFamily="18" charset="0"/>
              </a:rPr>
              <a:t>1. N</a:t>
            </a:r>
            <a:r>
              <a:rPr lang="en-US" sz="2800" b="1" dirty="0" err="1">
                <a:latin typeface="Cambria" panose="02040503050406030204" pitchFamily="18" charset="0"/>
                <a:ea typeface="Cambria" panose="02040503050406030204" pitchFamily="18" charset="0"/>
              </a:rPr>
              <a:t>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Yến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hệ</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giữa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vị</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a:t>
            </a:r>
            <a:r>
              <a:rPr lang="en-US" sz="2600" dirty="0">
                <a:latin typeface="Cambria" panose="02040503050406030204" pitchFamily="18" charset="0"/>
                <a:ea typeface="Cambria" panose="02040503050406030204" pitchFamily="18" charset="0"/>
              </a:rPr>
              <a:t> – </a:t>
            </a:r>
            <a:r>
              <a:rPr lang="en-US" sz="2600" dirty="0" err="1">
                <a:latin typeface="Cambria" panose="02040503050406030204" pitchFamily="18" charset="0"/>
                <a:ea typeface="Cambria" panose="02040503050406030204" pitchFamily="18" charset="0"/>
              </a:rPr>
              <a:t>lô</a:t>
            </a:r>
            <a:r>
              <a:rPr lang="en-US" sz="2600" dirty="0">
                <a:latin typeface="Cambria" panose="02040503050406030204" pitchFamily="18" charset="0"/>
                <a:ea typeface="Cambria" panose="02040503050406030204" pitchFamily="18" charset="0"/>
              </a:rPr>
              <a:t> – gam.</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hiện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trường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hợp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giản</a:t>
            </a:r>
            <a:r>
              <a:rPr lang="en-US" sz="2600" dirty="0">
                <a:latin typeface="Cambria" panose="02040503050406030204" pitchFamily="18" charset="0"/>
                <a:ea typeface="Cambria" panose="02040503050406030204" pitchFamily="18" charset="0"/>
              </a:rPr>
              <a:t>.</a:t>
            </a:r>
          </a:p>
          <a:p>
            <a:pPr algn="just"/>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số</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quan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lượng</a:t>
            </a:r>
            <a:r>
              <a:rPr lang="en-US" sz="2600" dirty="0">
                <a:latin typeface="Cambria" panose="02040503050406030204" pitchFamily="18" charset="0"/>
                <a:ea typeface="Cambria" panose="02040503050406030204" pitchFamily="18" charset="0"/>
              </a:rPr>
              <a:t>.  </a:t>
            </a:r>
          </a:p>
          <a:p>
            <a:pPr algn="just"/>
            <a:r>
              <a:rPr lang="vi-VN" sz="2800" b="1" dirty="0">
                <a:latin typeface="Cambria" panose="02040503050406030204" pitchFamily="18" charset="0"/>
                <a:ea typeface="Cambria" panose="02040503050406030204" pitchFamily="18" charset="0"/>
              </a:rPr>
              <a:t>2.</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năng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lực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duy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lập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luận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toán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vấn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hợp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tác</a:t>
            </a:r>
            <a:r>
              <a:rPr lang="en-US" sz="2600" dirty="0">
                <a:latin typeface="Cambria" panose="02040503050406030204" pitchFamily="18" charset="0"/>
                <a:ea typeface="Cambria" panose="02040503050406030204" pitchFamily="18" charset="0"/>
              </a:rPr>
              <a:t>.</a:t>
            </a:r>
          </a:p>
          <a:p>
            <a:pPr algn="just"/>
            <a:r>
              <a:rPr lang="vi-VN" sz="2800" b="1" dirty="0">
                <a:latin typeface="Cambria" panose="02040503050406030204" pitchFamily="18" charset="0"/>
                <a:ea typeface="Cambria" panose="02040503050406030204" pitchFamily="18" charset="0"/>
              </a:rPr>
              <a:t>3.</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chỉ</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trách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nhiệm</a:t>
            </a:r>
            <a:r>
              <a:rPr lang="en-US" sz="2600" dirty="0">
                <a:latin typeface="Cambria" panose="02040503050406030204" pitchFamily="18" charset="0"/>
                <a:ea typeface="Cambria" panose="02040503050406030204" pitchFamily="18" charset="0"/>
              </a:rPr>
              <a:t>.</a:t>
            </a:r>
          </a:p>
          <a:p>
            <a:pPr algn="ctr">
              <a:lnSpc>
                <a:spcPct val="115000"/>
              </a:lnSpc>
              <a:spcAft>
                <a:spcPts val="0"/>
              </a:spcAft>
            </a:pP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225964" y="1381760"/>
            <a:ext cx="7599702" cy="39025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9093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7"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8"/>
          <a:stretch>
            <a:fillRect/>
          </a:stretch>
        </p:blipFill>
        <p:spPr>
          <a:xfrm>
            <a:off x="5226756" y="7998"/>
            <a:ext cx="945737" cy="917771"/>
          </a:xfrm>
          <a:prstGeom prst="rect">
            <a:avLst/>
          </a:prstGeom>
        </p:spPr>
      </p:pic>
    </p:spTree>
    <p:extLst>
      <p:ext uri="{BB962C8B-B14F-4D97-AF65-F5344CB8AC3E}">
        <p14:creationId xmlns:p14="http://schemas.microsoft.com/office/powerpoint/2010/main" val="105825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16076" y="436073"/>
            <a:ext cx="9125851" cy="2049023"/>
            <a:chOff x="147964" y="147365"/>
            <a:chExt cx="13909355"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147964" y="433679"/>
              <a:ext cx="13622079" cy="8502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1 tấn = ...kg</a:t>
              </a:r>
              <a:endParaRPr kumimoji="0" lang="en-US"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6919772" y="3015777"/>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68165" y="3246577"/>
            <a:ext cx="4537107" cy="1129886"/>
            <a:chOff x="945769" y="2885360"/>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45769" y="2885360"/>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065514"/>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72721" cy="1129886"/>
            <a:chOff x="6830721" y="4714800"/>
            <a:chExt cx="4572721"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421378" y="4814611"/>
              <a:ext cx="39820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10 000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1"/>
          <a:stretch>
            <a:fillRect/>
          </a:stretch>
        </p:blipFill>
        <p:spPr>
          <a:xfrm>
            <a:off x="77469" y="-36695"/>
            <a:ext cx="2266242" cy="2636047"/>
          </a:xfrm>
          <a:prstGeom prst="rect">
            <a:avLst/>
          </a:prstGeom>
        </p:spPr>
      </p:pic>
      <p:pic>
        <p:nvPicPr>
          <p:cNvPr id="30" name="Picture 29">
            <a:hlinkClick r:id="rId12"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3"/>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881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35 yến</a:t>
              </a:r>
              <a:r>
                <a:rPr kumimoji="0" lang="vi-VN" altLang="en-US" sz="4400" b="1" i="0" u="none" strike="noStrike" kern="0" cap="none" spc="-150" normalizeH="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 ....kg</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350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142669"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prstClr val="black"/>
                  </a:solidFill>
                  <a:effectLst/>
                  <a:uLnTx/>
                  <a:uFillTx/>
                  <a:latin typeface="Cambria" panose="02040503050406030204" pitchFamily="18" charset="0"/>
                  <a:ea typeface="+mn-ea"/>
                  <a:cs typeface="+mn-cs"/>
                </a:rPr>
                <a:t>35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35 000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3 500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74030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508889" y="381223"/>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5917"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7 tấn 4 yến = ....yến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noProof="0" dirty="0">
                  <a:ln>
                    <a:noFill/>
                  </a:ln>
                  <a:solidFill>
                    <a:prstClr val="black"/>
                  </a:solidFill>
                  <a:effectLst/>
                  <a:uLnTx/>
                  <a:uFillTx/>
                  <a:latin typeface="Cambria" panose="02040503050406030204" pitchFamily="18" charset="0"/>
                  <a:ea typeface="+mn-ea"/>
                  <a:cs typeface="+mn-cs"/>
                </a:rPr>
                <a:t> 704</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470</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a:t>
              </a:r>
              <a:r>
                <a:rPr kumimoji="0" lang="vi-VN" sz="4400" b="1" i="0" u="none" strike="noStrike" kern="0" cap="none" spc="0" normalizeH="0" noProof="0" dirty="0">
                  <a:ln>
                    <a:noFill/>
                  </a:ln>
                  <a:solidFill>
                    <a:prstClr val="black"/>
                  </a:solidFill>
                  <a:effectLst/>
                  <a:uLnTx/>
                  <a:uFillTx/>
                  <a:latin typeface="Cambria" panose="02040503050406030204" pitchFamily="18" charset="0"/>
                  <a:ea typeface="+mn-ea"/>
                  <a:cs typeface="+mn-cs"/>
                </a:rPr>
                <a:t> 004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9042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390026" y="454323"/>
              <a:ext cx="11283592"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 bao gạo giống nhau cân </a:t>
              </a:r>
              <a:r>
                <a:rPr kumimoji="0" lang="vi-VN" altLang="en-US" sz="4000" b="1" i="0" u="none" strike="noStrike" kern="0" cap="none" spc="-15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được 235kg</a:t>
              </a: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Vậy 8 bao gạo như vậy cân nặng....kg?</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376</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47</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459" y="5028032"/>
            <a:ext cx="4571065" cy="1129886"/>
            <a:chOff x="947417" y="4872764"/>
            <a:chExt cx="4571065"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417" y="4988261"/>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1 175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9 400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5439704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2"/>
  <p:tag name="KSO_WM_UNIT_ISCONTENTSTITLE" val="0"/>
  <p:tag name="KSO_WM_UNIT_PRESET_TEXT" val="WPS极墨渐隐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0_1*a*1"/>
  <p:tag name="KSO_WM_TEMPLATE_CATEGORY" val="mixed"/>
  <p:tag name="KSO_WM_TEMPLATE_INDEX" val="20201880"/>
  <p:tag name="KSO_WM_UNIT_LAYERLEVEL" val="1"/>
  <p:tag name="KSO_WM_TAG_VERSION" val="1.0"/>
  <p:tag name="KSO_WM_BEAUTIFY_FLAG" val="#wm#"/>
  <p:tag name="KSO_WM_UNIT_TEXTBOXSTYLE_GUID" val="{5ee9567e-e5c2-40bc-bc67-270d49135a73}"/>
  <p:tag name="KSO_WM_UNIT_TEXTBOXSTYLE_TEMPLATEID" val="3133420"/>
  <p:tag name="KSO_WM_UNIT_TEXTBOXSTYLE_TYPE" val="4"/>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270</TotalTime>
  <Words>485</Words>
  <Application>Microsoft Office PowerPoint</Application>
  <PresentationFormat>Widescreen</PresentationFormat>
  <Paragraphs>68</Paragraphs>
  <Slides>18</Slides>
  <Notes>3</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18</vt:i4>
      </vt:variant>
    </vt:vector>
  </HeadingPairs>
  <TitlesOfParts>
    <vt:vector size="40" baseType="lpstr">
      <vt:lpstr>等线</vt:lpstr>
      <vt:lpstr>#9Slide05 Bodega Script</vt:lpstr>
      <vt:lpstr>#9Slide05 Pateglamt Script</vt:lpstr>
      <vt:lpstr>#9Slide07 HoneyCream</vt:lpstr>
      <vt:lpstr>Arial</vt:lpstr>
      <vt:lpstr>Calibri</vt:lpstr>
      <vt:lpstr>Calibri Light</vt:lpstr>
      <vt:lpstr>Cambria</vt:lpstr>
      <vt:lpstr>SVN-Newton</vt:lpstr>
      <vt:lpstr>Tahoma</vt:lpstr>
      <vt:lpstr>Times New Roman</vt:lpstr>
      <vt:lpstr>UTM Kabel KT</vt:lpstr>
      <vt:lpstr>字魂64号-萌趣软糖体</vt:lpstr>
      <vt:lpstr>思源黑体 CN Bold</vt:lpstr>
      <vt:lpstr>Office 主题</vt:lpstr>
      <vt:lpstr>Office Theme</vt:lpstr>
      <vt:lpstr>1_Office Theme</vt:lpstr>
      <vt:lpstr>2_Office Theme</vt:lpstr>
      <vt:lpstr>3_Office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MANG NON</cp:keywords>
  <dc:description>9Slide.vn</dc:description>
  <cp:lastModifiedBy>Hà Lê</cp:lastModifiedBy>
  <cp:revision>33</cp:revision>
  <dcterms:created xsi:type="dcterms:W3CDTF">2022-06-10T05:47:00Z</dcterms:created>
  <dcterms:modified xsi:type="dcterms:W3CDTF">2023-10-20T15:58:30Z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