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93" r:id="rId4"/>
    <p:sldId id="264" r:id="rId5"/>
    <p:sldId id="266" r:id="rId6"/>
    <p:sldId id="268" r:id="rId7"/>
    <p:sldId id="258" r:id="rId8"/>
    <p:sldId id="283" r:id="rId9"/>
    <p:sldId id="286" r:id="rId10"/>
    <p:sldId id="265" r:id="rId11"/>
    <p:sldId id="274" r:id="rId12"/>
    <p:sldId id="275" r:id="rId13"/>
    <p:sldId id="277" r:id="rId14"/>
    <p:sldId id="279" r:id="rId15"/>
    <p:sldId id="287" r:id="rId16"/>
    <p:sldId id="278" r:id="rId17"/>
    <p:sldId id="291" r:id="rId18"/>
    <p:sldId id="288" r:id="rId19"/>
    <p:sldId id="289" r:id="rId20"/>
    <p:sldId id="296" r:id="rId21"/>
    <p:sldId id="294" r:id="rId22"/>
    <p:sldId id="295" r:id="rId23"/>
    <p:sldId id="280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#9Slide05 Aphrodite Pro" panose="020B0604020202020204" charset="-93"/>
      <p:regular r:id="rId29"/>
    </p:embeddedFont>
    <p:embeddedFont>
      <p:font typeface="#9Slide07 Cadena" panose="020B0604020202020204" charset="-93"/>
      <p:bold r:id="rId30"/>
    </p:embeddedFont>
    <p:embeddedFont>
      <p:font typeface="#9Slide07 HoneyCream" panose="020B0604020202020204" charset="-93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99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9" autoAdjust="0"/>
    <p:restoredTop sz="79926" autoAdjust="0"/>
  </p:normalViewPr>
  <p:slideViewPr>
    <p:cSldViewPr snapToGrid="0">
      <p:cViewPr varScale="1">
        <p:scale>
          <a:sx n="56" d="100"/>
          <a:sy n="56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FD3C0-1AB6-477C-91B3-54699BAD500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E1595-70B0-4B71-A864-B496F366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3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xanh</a:t>
            </a:r>
          </a:p>
          <a:p>
            <a:pPr lvl="3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vách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nhòa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Hun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thung sâu</a:t>
            </a:r>
          </a:p>
          <a:p>
            <a:pPr lvl="3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băng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ngang lưng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1595-70B0-4B71-A864-B496F3662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3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xa xôi,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khăn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thốn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  <a:t> cao. </a:t>
            </a:r>
            <a:br>
              <a:rPr lang="vi-VN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1595-70B0-4B71-A864-B496F3662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9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2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7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493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159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5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4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1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4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8079F-260D-4F10-8B18-A6BBC705944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588C3-C41F-4CBD-9D72-D52AEE94AE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9482930" y="-5249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54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958814"/>
            <a:ext cx="4746492" cy="122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99161"/>
            <a:ext cx="8709757" cy="7909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488" y="-127306"/>
            <a:ext cx="1523956" cy="15088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091160" y="897073"/>
            <a:ext cx="2811439" cy="1142873"/>
            <a:chOff x="-856880" y="1054458"/>
            <a:chExt cx="2811439" cy="1142873"/>
          </a:xfrm>
        </p:grpSpPr>
        <p:sp>
          <p:nvSpPr>
            <p:cNvPr id="1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4</a:t>
              </a:r>
            </a:p>
          </p:txBody>
        </p:sp>
        <p:sp>
          <p:nvSpPr>
            <p:cNvPr id="15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54458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việt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4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3" y="678083"/>
            <a:ext cx="6666681" cy="51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>
            <a:extLst>
              <a:ext uri="{FF2B5EF4-FFF2-40B4-BE49-F238E27FC236}">
                <a16:creationId xmlns:a16="http://schemas.microsoft.com/office/drawing/2014/main" id="{E38B00C0-6DD7-4A4F-2A5C-717D3A45F457}"/>
              </a:ext>
            </a:extLst>
          </p:cNvPr>
          <p:cNvGrpSpPr/>
          <p:nvPr/>
        </p:nvGrpSpPr>
        <p:grpSpPr>
          <a:xfrm>
            <a:off x="2570422" y="433951"/>
            <a:ext cx="5132238" cy="1878494"/>
            <a:chOff x="4115793" y="1311628"/>
            <a:chExt cx="3914180" cy="1313308"/>
          </a:xfrm>
        </p:grpSpPr>
        <p:sp>
          <p:nvSpPr>
            <p:cNvPr id="6" name="圆角矩形 21">
              <a:extLst>
                <a:ext uri="{FF2B5EF4-FFF2-40B4-BE49-F238E27FC236}">
                  <a16:creationId xmlns:a16="http://schemas.microsoft.com/office/drawing/2014/main" id="{E159D424-AD02-4AE1-F0AA-C13F3C66A367}"/>
                </a:ext>
              </a:extLst>
            </p:cNvPr>
            <p:cNvSpPr/>
            <p:nvPr/>
          </p:nvSpPr>
          <p:spPr>
            <a:xfrm>
              <a:off x="5205094" y="1692703"/>
              <a:ext cx="2824879" cy="6914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1755" rtlCol="0" anchor="ctr"/>
            <a:lstStyle/>
            <a:p>
              <a:pPr algn="ctr"/>
              <a:endParaRPr lang="zh-CN" altLang="en-US" sz="4400" spc="150" dirty="0">
                <a:solidFill>
                  <a:srgbClr val="14A7A6"/>
                </a:solidFill>
                <a:uFillTx/>
                <a:latin typeface="雷盖体" panose="00000800000000000000" pitchFamily="2" charset="-122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41CBCE14-8CDA-8BB9-C3DC-F0F63283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93" y="1311628"/>
              <a:ext cx="1313308" cy="1313308"/>
            </a:xfrm>
            <a:prstGeom prst="rect">
              <a:avLst/>
            </a:prstGeom>
          </p:spPr>
        </p:pic>
      </p:grpSp>
      <p:sp>
        <p:nvSpPr>
          <p:cNvPr id="8" name="圆角矩形 9"/>
          <p:cNvSpPr/>
          <p:nvPr/>
        </p:nvSpPr>
        <p:spPr>
          <a:xfrm>
            <a:off x="1332853" y="2220263"/>
            <a:ext cx="8617057" cy="23052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38"/>
          <p:cNvSpPr txBox="1"/>
          <p:nvPr/>
        </p:nvSpPr>
        <p:spPr>
          <a:xfrm>
            <a:off x="3645080" y="869320"/>
            <a:ext cx="43434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Hoạt</a:t>
            </a:r>
            <a:r>
              <a:rPr lang="en-US" altLang="zh-CN" sz="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5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động</a:t>
            </a:r>
            <a:r>
              <a:rPr lang="en-US" altLang="zh-CN" sz="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2 </a:t>
            </a:r>
            <a:endParaRPr lang="zh-CN" altLang="en-US" sz="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0" name="文本框 38"/>
          <p:cNvSpPr txBox="1"/>
          <p:nvPr/>
        </p:nvSpPr>
        <p:spPr>
          <a:xfrm>
            <a:off x="1052731" y="2540310"/>
            <a:ext cx="8897179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TÌM HIỂU BÀI</a:t>
            </a:r>
            <a:endParaRPr lang="zh-CN" altLang="en-US" sz="7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9949910" y="-438085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58" y="3462391"/>
            <a:ext cx="5142042" cy="33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5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28367" y="0"/>
            <a:ext cx="12215885" cy="180340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56" y="4460692"/>
            <a:ext cx="2692400" cy="2692400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2182945" y="-2227501"/>
            <a:ext cx="3775166" cy="8230168"/>
          </a:xfrm>
          <a:prstGeom prst="rect">
            <a:avLst/>
          </a:prstGeom>
        </p:spPr>
      </p:pic>
      <p:pic>
        <p:nvPicPr>
          <p:cNvPr id="6" name="图片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8063999" y="-2056663"/>
            <a:ext cx="3311327" cy="72189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5918" y="1265865"/>
            <a:ext cx="11273137" cy="4253616"/>
            <a:chOff x="377553" y="-18922"/>
            <a:chExt cx="10674949" cy="3464258"/>
          </a:xfrm>
        </p:grpSpPr>
        <p:grpSp>
          <p:nvGrpSpPr>
            <p:cNvPr id="7" name="Group 6"/>
            <p:cNvGrpSpPr/>
            <p:nvPr/>
          </p:nvGrpSpPr>
          <p:grpSpPr>
            <a:xfrm>
              <a:off x="1180930" y="237092"/>
              <a:ext cx="9871572" cy="3208244"/>
              <a:chOff x="919673" y="197904"/>
              <a:chExt cx="9871572" cy="320824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Group 7"/>
              <p:cNvGrpSpPr/>
              <p:nvPr/>
            </p:nvGrpSpPr>
            <p:grpSpPr>
              <a:xfrm>
                <a:off x="919673" y="197904"/>
                <a:ext cx="9871572" cy="1877889"/>
                <a:chOff x="994238" y="364022"/>
                <a:chExt cx="9871572" cy="2169607"/>
              </a:xfrm>
            </p:grpSpPr>
            <p:sp>
              <p:nvSpPr>
                <p:cNvPr id="10" name="Rectangle: Rounded Corners 19"/>
                <p:cNvSpPr/>
                <p:nvPr/>
              </p:nvSpPr>
              <p:spPr>
                <a:xfrm>
                  <a:off x="1122370" y="529444"/>
                  <a:ext cx="9743440" cy="2004185"/>
                </a:xfrm>
                <a:prstGeom prst="roundRect">
                  <a:avLst/>
                </a:prstGeom>
                <a:solidFill>
                  <a:srgbClr val="CCCE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" name="Rectangle: Rounded Corners 1"/>
                <p:cNvSpPr/>
                <p:nvPr/>
              </p:nvSpPr>
              <p:spPr>
                <a:xfrm>
                  <a:off x="994238" y="364022"/>
                  <a:ext cx="9743440" cy="198850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1031216" y="223438"/>
                <a:ext cx="9180412" cy="318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1.Bài thơ viết về các bạn nhỏ ở đâu?</a:t>
                </a:r>
              </a:p>
              <a:p>
                <a:pPr algn="ctr"/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Những cảnh vật nào giúp em biết điều đó?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3" y="-18922"/>
              <a:ext cx="1324454" cy="1324454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214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3457" y="349925"/>
            <a:ext cx="11256489" cy="3445697"/>
            <a:chOff x="919673" y="197904"/>
            <a:chExt cx="9871572" cy="145347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9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1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60430" y="310053"/>
              <a:ext cx="9461926" cy="110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65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73720" y="112634"/>
            <a:ext cx="12215885" cy="180340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0" y="4508589"/>
            <a:ext cx="2692400" cy="2692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1260" y="887169"/>
            <a:ext cx="11360523" cy="4141942"/>
            <a:chOff x="377553" y="-700877"/>
            <a:chExt cx="12816031" cy="3594083"/>
          </a:xfrm>
        </p:grpSpPr>
        <p:grpSp>
          <p:nvGrpSpPr>
            <p:cNvPr id="8" name="Group 7"/>
            <p:cNvGrpSpPr/>
            <p:nvPr/>
          </p:nvGrpSpPr>
          <p:grpSpPr>
            <a:xfrm>
              <a:off x="1103022" y="-700877"/>
              <a:ext cx="12090562" cy="3594083"/>
              <a:chOff x="841765" y="-740065"/>
              <a:chExt cx="12090562" cy="3594083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0" name="Group 9"/>
              <p:cNvGrpSpPr/>
              <p:nvPr/>
            </p:nvGrpSpPr>
            <p:grpSpPr>
              <a:xfrm>
                <a:off x="841765" y="-740065"/>
                <a:ext cx="12090562" cy="3594083"/>
                <a:chOff x="916330" y="-719654"/>
                <a:chExt cx="12090562" cy="4152400"/>
              </a:xfrm>
            </p:grpSpPr>
            <p:sp>
              <p:nvSpPr>
                <p:cNvPr id="12" name="Rectangle: Rounded Corners 19"/>
                <p:cNvSpPr/>
                <p:nvPr/>
              </p:nvSpPr>
              <p:spPr>
                <a:xfrm>
                  <a:off x="1122370" y="529444"/>
                  <a:ext cx="9743440" cy="1393259"/>
                </a:xfrm>
                <a:prstGeom prst="roundRect">
                  <a:avLst/>
                </a:prstGeom>
                <a:solidFill>
                  <a:srgbClr val="CCCE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: Rounded Corners 1"/>
                <p:cNvSpPr/>
                <p:nvPr/>
              </p:nvSpPr>
              <p:spPr>
                <a:xfrm>
                  <a:off x="916330" y="-719654"/>
                  <a:ext cx="12090562" cy="41524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1440750" y="294131"/>
                <a:ext cx="10774942" cy="2350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3. Trên đường đi học, bạn nhỏ nghe thấy những âm thanh </a:t>
                </a:r>
                <a:r>
                  <a:rPr lang="vi-VN" sz="3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vi-VN" sz="3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vi-V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Theo em, những âm thanh đó đem lại cảm xúc gì cho bạn nhỏ? </a:t>
                </a:r>
                <a:endPara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3" y="-18922"/>
              <a:ext cx="1324454" cy="1324454"/>
            </a:xfrm>
            <a:prstGeom prst="rect">
              <a:avLst/>
            </a:prstGeom>
          </p:spPr>
        </p:pic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69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87" y="4820351"/>
            <a:ext cx="2692400" cy="2692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3006" y="79664"/>
            <a:ext cx="12008994" cy="1543127"/>
            <a:chOff x="183006" y="76123"/>
            <a:chExt cx="12008994" cy="1839425"/>
          </a:xfrm>
        </p:grpSpPr>
        <p:grpSp>
          <p:nvGrpSpPr>
            <p:cNvPr id="8" name="Group 7"/>
            <p:cNvGrpSpPr/>
            <p:nvPr/>
          </p:nvGrpSpPr>
          <p:grpSpPr>
            <a:xfrm>
              <a:off x="1180930" y="237092"/>
              <a:ext cx="11011070" cy="1678456"/>
              <a:chOff x="919673" y="197904"/>
              <a:chExt cx="11011070" cy="1678456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0" name="Group 9"/>
              <p:cNvGrpSpPr/>
              <p:nvPr/>
            </p:nvGrpSpPr>
            <p:grpSpPr>
              <a:xfrm>
                <a:off x="919673" y="197904"/>
                <a:ext cx="11011070" cy="1678456"/>
                <a:chOff x="994238" y="364022"/>
                <a:chExt cx="11011070" cy="1939194"/>
              </a:xfrm>
            </p:grpSpPr>
            <p:sp>
              <p:nvSpPr>
                <p:cNvPr id="12" name="Rectangle: Rounded Corners 19"/>
                <p:cNvSpPr/>
                <p:nvPr/>
              </p:nvSpPr>
              <p:spPr>
                <a:xfrm>
                  <a:off x="1122370" y="529443"/>
                  <a:ext cx="10882938" cy="1773773"/>
                </a:xfrm>
                <a:prstGeom prst="roundRect">
                  <a:avLst/>
                </a:prstGeom>
                <a:solidFill>
                  <a:srgbClr val="CCCE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" name="Rectangle: Rounded Corners 1"/>
                <p:cNvSpPr/>
                <p:nvPr/>
              </p:nvSpPr>
              <p:spPr>
                <a:xfrm>
                  <a:off x="994238" y="364022"/>
                  <a:ext cx="10882938" cy="183148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1047805" y="416809"/>
                <a:ext cx="10568501" cy="1430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Theo em, hai dòng thơ 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“Đường xa chân có mỏi/ </a:t>
                </a:r>
                <a:endParaRPr lang="en-US" sz="36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 vẫn gùi trên lưng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”</a:t>
                </a:r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thể hiện điều gì?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06" y="76123"/>
              <a:ext cx="1324454" cy="1746199"/>
            </a:xfrm>
            <a:prstGeom prst="rect">
              <a:avLst/>
            </a:prstGeom>
          </p:spPr>
        </p:pic>
      </p:grpSp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603944" y="1702455"/>
            <a:ext cx="4625309" cy="52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1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8">
            <a:extLst>
              <a:ext uri="{FF2B5EF4-FFF2-40B4-BE49-F238E27FC236}">
                <a16:creationId xmlns:a16="http://schemas.microsoft.com/office/drawing/2014/main" id="{EDBA7EFC-BD3E-9FB1-B44D-0CBFCB551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20" y="-1478613"/>
            <a:ext cx="10914927" cy="8784861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412837" y="1314839"/>
            <a:ext cx="5026538" cy="5733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1160" y="1873390"/>
            <a:ext cx="5545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Hằng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em đi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trên con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như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so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9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4187" y="2051404"/>
            <a:ext cx="12015257" cy="2212612"/>
            <a:chOff x="237186" y="241595"/>
            <a:chExt cx="10568501" cy="215366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9"/>
            <p:cNvGrpSpPr/>
            <p:nvPr/>
          </p:nvGrpSpPr>
          <p:grpSpPr>
            <a:xfrm>
              <a:off x="850279" y="241595"/>
              <a:ext cx="9342315" cy="1782640"/>
              <a:chOff x="924844" y="414500"/>
              <a:chExt cx="9342315" cy="2059563"/>
            </a:xfrm>
          </p:grpSpPr>
          <p:sp>
            <p:nvSpPr>
              <p:cNvPr id="12" name="Rectangle: Rounded Corners 19"/>
              <p:cNvSpPr/>
              <p:nvPr/>
            </p:nvSpPr>
            <p:spPr>
              <a:xfrm>
                <a:off x="924844" y="414500"/>
                <a:ext cx="9342315" cy="2059563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1100625" y="767186"/>
                <a:ext cx="9061652" cy="1364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37186" y="507926"/>
              <a:ext cx="10568501" cy="18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5. Chia sẻ e</a:t>
              </a:r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 thích hình ảnh thơ nào nhất? </a:t>
              </a:r>
            </a:p>
            <a:p>
              <a:pPr algn="ctr"/>
              <a: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br>
                <a:rPr lang="vi-VN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78883" y="412530"/>
            <a:ext cx="907370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0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adena" panose="02000503000000020004" pitchFamily="2" charset="0"/>
              </a:rPr>
              <a:t>Thảo luận nhóm đôi </a:t>
            </a:r>
            <a:endParaRPr lang="en-US" sz="70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3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87" y="4820351"/>
            <a:ext cx="2692400" cy="2692400"/>
          </a:xfrm>
          <a:prstGeom prst="rect">
            <a:avLst/>
          </a:prstGeom>
        </p:spPr>
      </p:pic>
      <p:sp>
        <p:nvSpPr>
          <p:cNvPr id="15" name="圆角矩形 53"/>
          <p:cNvSpPr/>
          <p:nvPr/>
        </p:nvSpPr>
        <p:spPr>
          <a:xfrm>
            <a:off x="3380198" y="2312205"/>
            <a:ext cx="7849456" cy="2909475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2592" y="2613045"/>
            <a:ext cx="74334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 em ở miền núi phải trải qua rất nhiều khó khăn để được đến lớp, được đi học là niềm vui, niềm mong ước của các bạn.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603944" y="1702455"/>
            <a:ext cx="4625309" cy="5276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1260" y="677521"/>
            <a:ext cx="4487126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110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Nội dung</a:t>
            </a:r>
            <a:endParaRPr lang="en-US" sz="110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>
            <a:extLst>
              <a:ext uri="{FF2B5EF4-FFF2-40B4-BE49-F238E27FC236}">
                <a16:creationId xmlns:a16="http://schemas.microsoft.com/office/drawing/2014/main" id="{E38B00C0-6DD7-4A4F-2A5C-717D3A45F457}"/>
              </a:ext>
            </a:extLst>
          </p:cNvPr>
          <p:cNvGrpSpPr/>
          <p:nvPr/>
        </p:nvGrpSpPr>
        <p:grpSpPr>
          <a:xfrm>
            <a:off x="2570422" y="433951"/>
            <a:ext cx="5132238" cy="1878494"/>
            <a:chOff x="4115793" y="1311628"/>
            <a:chExt cx="3914180" cy="1313308"/>
          </a:xfrm>
        </p:grpSpPr>
        <p:sp>
          <p:nvSpPr>
            <p:cNvPr id="6" name="圆角矩形 21">
              <a:extLst>
                <a:ext uri="{FF2B5EF4-FFF2-40B4-BE49-F238E27FC236}">
                  <a16:creationId xmlns:a16="http://schemas.microsoft.com/office/drawing/2014/main" id="{E159D424-AD02-4AE1-F0AA-C13F3C66A367}"/>
                </a:ext>
              </a:extLst>
            </p:cNvPr>
            <p:cNvSpPr/>
            <p:nvPr/>
          </p:nvSpPr>
          <p:spPr>
            <a:xfrm>
              <a:off x="5205094" y="1692703"/>
              <a:ext cx="2824879" cy="6914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175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15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雷盖体" panose="00000800000000000000" pitchFamily="2" charset="-122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41CBCE14-8CDA-8BB9-C3DC-F0F63283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93" y="1311628"/>
              <a:ext cx="1313308" cy="1313308"/>
            </a:xfrm>
            <a:prstGeom prst="rect">
              <a:avLst/>
            </a:prstGeom>
          </p:spPr>
        </p:pic>
      </p:grpSp>
      <p:sp>
        <p:nvSpPr>
          <p:cNvPr id="8" name="圆角矩形 9"/>
          <p:cNvSpPr/>
          <p:nvPr/>
        </p:nvSpPr>
        <p:spPr>
          <a:xfrm>
            <a:off x="1332853" y="2220263"/>
            <a:ext cx="8617057" cy="3754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文本框 38"/>
          <p:cNvSpPr txBox="1"/>
          <p:nvPr/>
        </p:nvSpPr>
        <p:spPr>
          <a:xfrm>
            <a:off x="3645079" y="869320"/>
            <a:ext cx="5395403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vi-VN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3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Aurora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0" name="文本框 38"/>
          <p:cNvSpPr txBox="1"/>
          <p:nvPr/>
        </p:nvSpPr>
        <p:spPr>
          <a:xfrm>
            <a:off x="804339" y="1807475"/>
            <a:ext cx="8897179" cy="37548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	</a:t>
            </a:r>
            <a:r>
              <a:rPr kumimoji="0" lang="vi-VN" altLang="zh-CN" sz="10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urora" panose="02040603050506020204" pitchFamily="18" charset="0"/>
                <a:ea typeface="思源黑体 CN Medium" panose="020B0600000000000000" pitchFamily="34" charset="-122"/>
                <a:cs typeface="+mn-cs"/>
              </a:rPr>
              <a:t>   diễn cảm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Aurora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58" y="3462391"/>
            <a:ext cx="5142042" cy="33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41300" y="88901"/>
            <a:ext cx="11950700" cy="6565900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5521" y="88901"/>
            <a:ext cx="4822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Gặt chữ trên non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51098" y="604382"/>
          <a:ext cx="9067800" cy="6037580"/>
        </p:xfrm>
        <a:graphic>
          <a:graphicData uri="http://schemas.openxmlformats.org/drawingml/2006/table">
            <a:tbl>
              <a:tblPr/>
              <a:tblGrid>
                <a:gridCol w="4533900">
                  <a:extLst>
                    <a:ext uri="{9D8B030D-6E8A-4147-A177-3AD203B41FA5}">
                      <a16:colId xmlns:a16="http://schemas.microsoft.com/office/drawing/2014/main" val="11044518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173707212"/>
                    </a:ext>
                  </a:extLst>
                </a:gridCol>
              </a:tblGrid>
              <a:tr h="529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 vừa tỉnh giấc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nhuộm hồng núi xanh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 trống rung vách đá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Giục đôi chân bước nhanh.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em nhòa bóng núi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 hút mấy thung sâu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 đưa theo tiếng sáo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đà trên tán lau.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 đi tìm cái chữ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 suối lại băng rừng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xa chân có mỏi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vẫn gùi trên lưng.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rơi xuống nương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 cho bông trĩu hạt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bay lên ngàn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ríu ran chim hát.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Càng đi chân càng vững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học ngang lưng đồi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 em như sao sáng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Gặt chữ trên đỉnh trời!</a:t>
                      </a:r>
                    </a:p>
                    <a:p>
                      <a:pPr algn="r" fontAlgn="t"/>
                      <a:r>
                        <a:rPr lang="vi-VN" sz="28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(Bích Ngọc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9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26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/>
          <p:cNvSpPr/>
          <p:nvPr/>
        </p:nvSpPr>
        <p:spPr>
          <a:xfrm>
            <a:off x="471638" y="160299"/>
            <a:ext cx="11311059" cy="6105747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4034" y="2270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144" y="0"/>
            <a:ext cx="2976046" cy="15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38"/>
          <p:cNvSpPr txBox="1"/>
          <p:nvPr/>
        </p:nvSpPr>
        <p:spPr>
          <a:xfrm>
            <a:off x="3429000" y="160299"/>
            <a:ext cx="66021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Yêu</a:t>
            </a:r>
            <a:r>
              <a:rPr lang="en-US" altLang="zh-CN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cầu</a:t>
            </a:r>
            <a:r>
              <a:rPr lang="en-US" altLang="zh-CN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cần</a:t>
            </a:r>
            <a:r>
              <a:rPr lang="en-US" altLang="zh-CN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đạt</a:t>
            </a:r>
            <a:endParaRPr lang="zh-CN" alt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357" y="792079"/>
            <a:ext cx="9819396" cy="5255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Kiến thức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Đọc đúng và diễn cảm bài thơ </a:t>
            </a:r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Gặt chữ trên non.</a:t>
            </a: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-Nhận biết được diễn biến cảm xúc của bạn nhỏ trên đường đi học.</a:t>
            </a: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Hiểu điều tác giả muốn nói qua bài thơ: Trẻ em ở miền núi phải trải qua rất nhiều khó khăn để được đến lớp, được đi học là niềm vui, niềm mong ước của các bạn.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19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9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9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9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19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tác; n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ăng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9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fr-FR" sz="19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fr-FR" sz="19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fr-FR" sz="19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fr-FR" sz="19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fr-FR" sz="19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fr-FR" sz="19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fr-FR" sz="19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9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Bồi dưỡng tinh thần vượt khó, trân trọng cố gắng của mọi người</a:t>
            </a:r>
            <a:r>
              <a:rPr lang="fr-FR" sz="19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24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162E3C4-3907-4CA6-B892-8A87AEA78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20" y="-1478613"/>
            <a:ext cx="10914927" cy="878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26A4FF-F424-4A75-B35E-A29BD0DCF8E5}"/>
              </a:ext>
            </a:extLst>
          </p:cNvPr>
          <p:cNvSpPr txBox="1"/>
          <p:nvPr/>
        </p:nvSpPr>
        <p:spPr>
          <a:xfrm>
            <a:off x="3709358" y="1483743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A0996ED0-E53F-4EAE-922F-B57A4F71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781" y="-1326213"/>
            <a:ext cx="12381781" cy="8784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B9EA70-648E-48DA-9E4E-82AB25771AFD}"/>
              </a:ext>
            </a:extLst>
          </p:cNvPr>
          <p:cNvSpPr txBox="1"/>
          <p:nvPr/>
        </p:nvSpPr>
        <p:spPr>
          <a:xfrm>
            <a:off x="2628214" y="2533810"/>
            <a:ext cx="6005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Giọng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thể</a:t>
            </a:r>
            <a:r>
              <a:rPr lang="en-US" sz="4000" b="1" dirty="0"/>
              <a:t> </a:t>
            </a:r>
            <a:r>
              <a:rPr lang="en-US" sz="4000" b="1" dirty="0" err="1"/>
              <a:t>hiện</a:t>
            </a:r>
            <a:r>
              <a:rPr lang="en-US" sz="4000" b="1" dirty="0"/>
              <a:t> </a:t>
            </a:r>
            <a:r>
              <a:rPr lang="en-US" sz="4000" b="1" dirty="0" err="1"/>
              <a:t>cảm</a:t>
            </a:r>
            <a:r>
              <a:rPr lang="en-US" sz="4000" b="1" dirty="0"/>
              <a:t> </a:t>
            </a:r>
            <a:r>
              <a:rPr lang="en-US" sz="4000" b="1" dirty="0" err="1"/>
              <a:t>xúc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đi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533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41300" y="88901"/>
            <a:ext cx="11950700" cy="6565900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5521" y="88901"/>
            <a:ext cx="4822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Gặt chữ trên non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73675"/>
              </p:ext>
            </p:extLst>
          </p:nvPr>
        </p:nvGraphicFramePr>
        <p:xfrm>
          <a:off x="1351098" y="604382"/>
          <a:ext cx="9067800" cy="6037580"/>
        </p:xfrm>
        <a:graphic>
          <a:graphicData uri="http://schemas.openxmlformats.org/drawingml/2006/table">
            <a:tbl>
              <a:tblPr/>
              <a:tblGrid>
                <a:gridCol w="4533900">
                  <a:extLst>
                    <a:ext uri="{9D8B030D-6E8A-4147-A177-3AD203B41FA5}">
                      <a16:colId xmlns:a16="http://schemas.microsoft.com/office/drawing/2014/main" val="11044518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173707212"/>
                    </a:ext>
                  </a:extLst>
                </a:gridCol>
              </a:tblGrid>
              <a:tr h="529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 vừa tỉnh giấc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nhuộm hồng núi xanh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 trống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rung vách đá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Giục đôi chân bước nhanh.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em nhòa bóng núi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 hút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mấy thung sâu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 đưa theo tiếng sáo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đà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tán lau.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 đi tìm cái chữ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suối lại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băng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rừng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xa chân có mỏi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vẫn gùi trên lưng.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rơi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 nương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 cho bông trĩu hạt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bay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 ngàn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ríu ran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chim hát.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Càng đi chân càng vững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học ngang lưng đồi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 em như sao sáng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Gặt chữ trên đỉnh trời!</a:t>
                      </a:r>
                    </a:p>
                    <a:p>
                      <a:pPr algn="r" fontAlgn="t"/>
                      <a:r>
                        <a:rPr lang="vi-VN" sz="28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(Bích Ngọc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9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21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41300" y="88901"/>
            <a:ext cx="11950700" cy="6565900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5521" y="88901"/>
            <a:ext cx="4822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Gặt chữ trên non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51098" y="604382"/>
          <a:ext cx="9067800" cy="6037580"/>
        </p:xfrm>
        <a:graphic>
          <a:graphicData uri="http://schemas.openxmlformats.org/drawingml/2006/table">
            <a:tbl>
              <a:tblPr/>
              <a:tblGrid>
                <a:gridCol w="4533900">
                  <a:extLst>
                    <a:ext uri="{9D8B030D-6E8A-4147-A177-3AD203B41FA5}">
                      <a16:colId xmlns:a16="http://schemas.microsoft.com/office/drawing/2014/main" val="11044518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173707212"/>
                    </a:ext>
                  </a:extLst>
                </a:gridCol>
              </a:tblGrid>
              <a:tr h="529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 vừa tỉnh giấc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nhuộm hồng núi xanh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 trống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rung vách đá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Giục đôi chân bước nhanh.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em nhòa bóng núi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 hút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mấy thung sâu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 đưa theo tiếng sáo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đà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tán lau.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 đi tìm cái chữ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suối lại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băng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rừng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xa chân có mỏi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vẫn gùi trên lưng.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rơi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 nương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 cho bông trĩu hạt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bay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 ngàn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ríu ran 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chim hát.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Càng đi chân càng vững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học ngang lưng đồi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 em như sao sáng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Gặt chữ trên đỉnh trời!</a:t>
                      </a:r>
                    </a:p>
                    <a:p>
                      <a:pPr algn="r" fontAlgn="t"/>
                      <a:r>
                        <a:rPr lang="vi-VN" sz="28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(Bích Ngọc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9832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F126C0-C495-44EC-9EDE-58F59E8305C0}"/>
              </a:ext>
            </a:extLst>
          </p:cNvPr>
          <p:cNvSpPr/>
          <p:nvPr/>
        </p:nvSpPr>
        <p:spPr>
          <a:xfrm>
            <a:off x="3019245" y="642899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11DB7-5A4A-49D3-AF0E-A8A3E1C87C96}"/>
              </a:ext>
            </a:extLst>
          </p:cNvPr>
          <p:cNvSpPr/>
          <p:nvPr/>
        </p:nvSpPr>
        <p:spPr>
          <a:xfrm>
            <a:off x="2288876" y="4920477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10719-5B1F-4D53-9B3D-75A71451833A}"/>
              </a:ext>
            </a:extLst>
          </p:cNvPr>
          <p:cNvSpPr/>
          <p:nvPr/>
        </p:nvSpPr>
        <p:spPr>
          <a:xfrm>
            <a:off x="2288876" y="4086053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584193-704D-4AC7-B8FC-06BD12A8FA3C}"/>
              </a:ext>
            </a:extLst>
          </p:cNvPr>
          <p:cNvSpPr/>
          <p:nvPr/>
        </p:nvSpPr>
        <p:spPr>
          <a:xfrm>
            <a:off x="2562045" y="3655265"/>
            <a:ext cx="2257244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A7EBD-40BB-4167-80C1-0663B8F3EFB4}"/>
              </a:ext>
            </a:extLst>
          </p:cNvPr>
          <p:cNvSpPr/>
          <p:nvPr/>
        </p:nvSpPr>
        <p:spPr>
          <a:xfrm>
            <a:off x="2728821" y="3238321"/>
            <a:ext cx="2257245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E3AF2-8C07-4D9B-BA38-B0C6B8FEB715}"/>
              </a:ext>
            </a:extLst>
          </p:cNvPr>
          <p:cNvSpPr/>
          <p:nvPr/>
        </p:nvSpPr>
        <p:spPr>
          <a:xfrm>
            <a:off x="2728822" y="2781688"/>
            <a:ext cx="22572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9E7070-B4CF-440C-84C0-240C4A142118}"/>
              </a:ext>
            </a:extLst>
          </p:cNvPr>
          <p:cNvSpPr/>
          <p:nvPr/>
        </p:nvSpPr>
        <p:spPr>
          <a:xfrm>
            <a:off x="7875917" y="1991817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043980-5A60-4C1D-8D20-0A0D3865F9E6}"/>
              </a:ext>
            </a:extLst>
          </p:cNvPr>
          <p:cNvSpPr/>
          <p:nvPr/>
        </p:nvSpPr>
        <p:spPr>
          <a:xfrm>
            <a:off x="7699232" y="1476336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C25AC-D57E-4973-BD27-F448B48D3FA9}"/>
              </a:ext>
            </a:extLst>
          </p:cNvPr>
          <p:cNvSpPr/>
          <p:nvPr/>
        </p:nvSpPr>
        <p:spPr>
          <a:xfrm>
            <a:off x="7231812" y="1084065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97658-89F9-439D-A875-F9872D18BA5E}"/>
              </a:ext>
            </a:extLst>
          </p:cNvPr>
          <p:cNvSpPr/>
          <p:nvPr/>
        </p:nvSpPr>
        <p:spPr>
          <a:xfrm>
            <a:off x="7649984" y="642899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8221A-4FAF-4A28-AD2B-D0818A2CB9F1}"/>
              </a:ext>
            </a:extLst>
          </p:cNvPr>
          <p:cNvSpPr/>
          <p:nvPr/>
        </p:nvSpPr>
        <p:spPr>
          <a:xfrm>
            <a:off x="7128294" y="2771835"/>
            <a:ext cx="2626536" cy="392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D655A8-4540-4571-909B-081063F1D364}"/>
              </a:ext>
            </a:extLst>
          </p:cNvPr>
          <p:cNvSpPr/>
          <p:nvPr/>
        </p:nvSpPr>
        <p:spPr>
          <a:xfrm>
            <a:off x="7231811" y="3263412"/>
            <a:ext cx="2257245" cy="35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B783E3-8020-4BC7-A673-17D3469598E9}"/>
              </a:ext>
            </a:extLst>
          </p:cNvPr>
          <p:cNvSpPr/>
          <p:nvPr/>
        </p:nvSpPr>
        <p:spPr>
          <a:xfrm>
            <a:off x="7128294" y="3632293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2CA880-D5CC-49B2-9BA0-2E6590A0A18D}"/>
              </a:ext>
            </a:extLst>
          </p:cNvPr>
          <p:cNvSpPr/>
          <p:nvPr/>
        </p:nvSpPr>
        <p:spPr>
          <a:xfrm>
            <a:off x="7176272" y="4094709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A8A4E7-BE26-489E-B07F-F34870BA6117}"/>
              </a:ext>
            </a:extLst>
          </p:cNvPr>
          <p:cNvSpPr/>
          <p:nvPr/>
        </p:nvSpPr>
        <p:spPr>
          <a:xfrm>
            <a:off x="2881220" y="5364007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54676E-61EA-4144-8521-4F36D39CFCF1}"/>
              </a:ext>
            </a:extLst>
          </p:cNvPr>
          <p:cNvSpPr/>
          <p:nvPr/>
        </p:nvSpPr>
        <p:spPr>
          <a:xfrm>
            <a:off x="2881220" y="5754901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30DD6D-61DF-4E66-99BB-E5D9F130F7F3}"/>
              </a:ext>
            </a:extLst>
          </p:cNvPr>
          <p:cNvSpPr/>
          <p:nvPr/>
        </p:nvSpPr>
        <p:spPr>
          <a:xfrm>
            <a:off x="2714443" y="6256110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5D163F-01E3-4228-9204-2B0F32F4352F}"/>
              </a:ext>
            </a:extLst>
          </p:cNvPr>
          <p:cNvSpPr/>
          <p:nvPr/>
        </p:nvSpPr>
        <p:spPr>
          <a:xfrm>
            <a:off x="3393058" y="1086760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D25169-AA4D-46A7-A506-D533FA2D54DB}"/>
              </a:ext>
            </a:extLst>
          </p:cNvPr>
          <p:cNvSpPr/>
          <p:nvPr/>
        </p:nvSpPr>
        <p:spPr>
          <a:xfrm>
            <a:off x="3393058" y="1914910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0B5BD3-15CC-4FA4-A080-2B86151CC8C7}"/>
              </a:ext>
            </a:extLst>
          </p:cNvPr>
          <p:cNvSpPr/>
          <p:nvPr/>
        </p:nvSpPr>
        <p:spPr>
          <a:xfrm>
            <a:off x="3171645" y="1551755"/>
            <a:ext cx="2104846" cy="39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22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4660962" y="2237183"/>
            <a:ext cx="3311327" cy="7218961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2" y="4356189"/>
            <a:ext cx="2692400" cy="2692400"/>
          </a:xfrm>
          <a:prstGeom prst="rect">
            <a:avLst/>
          </a:prstGeom>
        </p:spPr>
      </p:pic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EDBA7EFC-BD3E-9FB1-B44D-0CBFCB551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72" y="-1301932"/>
            <a:ext cx="8374744" cy="7678057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412837" y="1314839"/>
            <a:ext cx="5026538" cy="57337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8883" y="2093702"/>
            <a:ext cx="76940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 err="1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adena" panose="02000503000000020004" pitchFamily="2" charset="0"/>
              </a:rPr>
              <a:t>Tạm</a:t>
            </a:r>
            <a:r>
              <a:rPr lang="en-US" sz="96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adena" panose="02000503000000020004" pitchFamily="2" charset="0"/>
              </a:rPr>
              <a:t> </a:t>
            </a:r>
            <a:r>
              <a:rPr lang="en-US" sz="9600" dirty="0" err="1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adena" panose="02000503000000020004" pitchFamily="2" charset="0"/>
              </a:rPr>
              <a:t>biệt</a:t>
            </a:r>
            <a:endParaRPr lang="en-US" sz="96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  <a:latin typeface="#9Slide07 Cadena" panose="0200050300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9949910" y="-438085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59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145AF4-8DFF-4210-AC0E-DF3042C3B327}"/>
              </a:ext>
            </a:extLst>
          </p:cNvPr>
          <p:cNvSpPr/>
          <p:nvPr/>
        </p:nvSpPr>
        <p:spPr>
          <a:xfrm>
            <a:off x="0" y="748017"/>
            <a:ext cx="7964129" cy="116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"/>
              </a:spcBef>
              <a:spcAft>
                <a:spcPts val="100"/>
              </a:spcAft>
            </a:pP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tranh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nêu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100"/>
              </a:spcBef>
              <a:spcAft>
                <a:spcPts val="100"/>
              </a:spcAft>
            </a:pP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em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đi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vi-VN" sz="3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4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>
            <a:extLst>
              <a:ext uri="{FF2B5EF4-FFF2-40B4-BE49-F238E27FC236}">
                <a16:creationId xmlns:a16="http://schemas.microsoft.com/office/drawing/2014/main" id="{E38B00C0-6DD7-4A4F-2A5C-717D3A45F457}"/>
              </a:ext>
            </a:extLst>
          </p:cNvPr>
          <p:cNvGrpSpPr/>
          <p:nvPr/>
        </p:nvGrpSpPr>
        <p:grpSpPr>
          <a:xfrm>
            <a:off x="2570422" y="433951"/>
            <a:ext cx="5132238" cy="1878494"/>
            <a:chOff x="4115793" y="1311628"/>
            <a:chExt cx="3914180" cy="1313308"/>
          </a:xfrm>
        </p:grpSpPr>
        <p:sp>
          <p:nvSpPr>
            <p:cNvPr id="6" name="圆角矩形 21">
              <a:extLst>
                <a:ext uri="{FF2B5EF4-FFF2-40B4-BE49-F238E27FC236}">
                  <a16:creationId xmlns:a16="http://schemas.microsoft.com/office/drawing/2014/main" id="{E159D424-AD02-4AE1-F0AA-C13F3C66A367}"/>
                </a:ext>
              </a:extLst>
            </p:cNvPr>
            <p:cNvSpPr/>
            <p:nvPr/>
          </p:nvSpPr>
          <p:spPr>
            <a:xfrm>
              <a:off x="5205094" y="1692703"/>
              <a:ext cx="2824879" cy="6914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1755" rtlCol="0" anchor="ctr"/>
            <a:lstStyle/>
            <a:p>
              <a:pPr algn="ctr"/>
              <a:endParaRPr lang="zh-CN" altLang="en-US" sz="4400" spc="150" dirty="0">
                <a:solidFill>
                  <a:srgbClr val="14A7A6"/>
                </a:solidFill>
                <a:uFillTx/>
                <a:latin typeface="雷盖体" panose="00000800000000000000" pitchFamily="2" charset="-122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41CBCE14-8CDA-8BB9-C3DC-F0F63283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93" y="1311628"/>
              <a:ext cx="1313308" cy="1313308"/>
            </a:xfrm>
            <a:prstGeom prst="rect">
              <a:avLst/>
            </a:prstGeom>
          </p:spPr>
        </p:pic>
      </p:grpSp>
      <p:sp>
        <p:nvSpPr>
          <p:cNvPr id="8" name="圆角矩形 9"/>
          <p:cNvSpPr/>
          <p:nvPr/>
        </p:nvSpPr>
        <p:spPr>
          <a:xfrm>
            <a:off x="268602" y="2129057"/>
            <a:ext cx="8617057" cy="23052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38"/>
          <p:cNvSpPr txBox="1"/>
          <p:nvPr/>
        </p:nvSpPr>
        <p:spPr>
          <a:xfrm>
            <a:off x="3645080" y="869320"/>
            <a:ext cx="43434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Hoạt</a:t>
            </a:r>
            <a:r>
              <a:rPr lang="en-US" altLang="zh-CN" sz="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5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động</a:t>
            </a:r>
            <a:r>
              <a:rPr lang="en-US" altLang="zh-CN" sz="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1 </a:t>
            </a:r>
            <a:endParaRPr lang="zh-CN" altLang="en-US" sz="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0" name="文本框 38"/>
          <p:cNvSpPr txBox="1"/>
          <p:nvPr/>
        </p:nvSpPr>
        <p:spPr>
          <a:xfrm>
            <a:off x="856960" y="2747814"/>
            <a:ext cx="7131520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LUYỆN ĐỌC</a:t>
            </a:r>
            <a:endParaRPr lang="zh-CN" altLang="en-US" sz="7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9949910" y="-438085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758" y="2419628"/>
            <a:ext cx="7330159" cy="48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41300" y="88901"/>
            <a:ext cx="11773222" cy="6565900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26629" y="124184"/>
            <a:ext cx="4822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CC00"/>
                </a:solidFill>
                <a:effectLst/>
                <a:latin typeface="UTM Avo" panose="02040603050506020204" pitchFamily="18" charset="0"/>
              </a:rPr>
              <a:t>Gặt chữ trên non</a:t>
            </a:r>
            <a:endParaRPr lang="en-US" sz="3000" b="1" dirty="0">
              <a:solidFill>
                <a:srgbClr val="00CC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982" y="3480151"/>
            <a:ext cx="5143018" cy="337784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134572"/>
              </p:ext>
            </p:extLst>
          </p:nvPr>
        </p:nvGraphicFramePr>
        <p:xfrm>
          <a:off x="1003858" y="604382"/>
          <a:ext cx="9067800" cy="6037580"/>
        </p:xfrm>
        <a:graphic>
          <a:graphicData uri="http://schemas.openxmlformats.org/drawingml/2006/table">
            <a:tbl>
              <a:tblPr/>
              <a:tblGrid>
                <a:gridCol w="4533900">
                  <a:extLst>
                    <a:ext uri="{9D8B030D-6E8A-4147-A177-3AD203B41FA5}">
                      <a16:colId xmlns:a16="http://schemas.microsoft.com/office/drawing/2014/main" val="11044518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173707212"/>
                    </a:ext>
                  </a:extLst>
                </a:gridCol>
              </a:tblGrid>
              <a:tr h="529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 vừa tỉnh giấc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nhuộm hồng núi xanh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 trống rung vách đá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Giục đôi chân bước nhanh.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em nhòa bóng núi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 hút mấy thung sâu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 đưa theo tiếng sáo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đà trên tán lau.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 đi tìm cái chữ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 suối lại băng rừng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xa chân có mỏi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vẫn gùi trên lưng.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rơi xuống nương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 cho bông trĩu hạt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bay lên ngàn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ríu ran chim hát.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Càng đi chân càng vững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học ngang lưng đồi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 em như sao sáng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Gặt chữ trên đỉnh trời!</a:t>
                      </a:r>
                    </a:p>
                    <a:p>
                      <a:pPr algn="r" fontAlgn="t"/>
                      <a:r>
                        <a:rPr lang="vi-VN" sz="2800" b="0" i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(Bích Ngọc</a:t>
                      </a:r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9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06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4660962" y="2237183"/>
            <a:ext cx="3311327" cy="7218961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sp>
        <p:nvSpPr>
          <p:cNvPr id="14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2385133" y="656381"/>
            <a:ext cx="6866417" cy="4712014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 mấy khổ thơ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2326510" y="611784"/>
            <a:ext cx="6866417" cy="4712014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thơ có </a:t>
            </a:r>
          </a:p>
          <a:p>
            <a:pPr algn="ctr"/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 khổ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9949910" y="-438085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2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4660962" y="2237183"/>
            <a:ext cx="3311327" cy="7218961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2" y="4356189"/>
            <a:ext cx="2692400" cy="2692400"/>
          </a:xfrm>
          <a:prstGeom prst="rect">
            <a:avLst/>
          </a:prstGeom>
        </p:spPr>
      </p:pic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flipH="1">
            <a:off x="1110472" y="-1301932"/>
            <a:ext cx="8374744" cy="7678057"/>
            <a:chOff x="6544408" y="-943044"/>
            <a:chExt cx="5628630" cy="49750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EDBA7EFC-BD3E-9FB1-B44D-0CBFCB5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544408" y="-943044"/>
              <a:ext cx="5628630" cy="49750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12106" y="1016089"/>
              <a:ext cx="3737175" cy="101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Luyện</a:t>
              </a:r>
              <a:r>
                <a:rPr lang="en-US" sz="48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đọc</a:t>
              </a:r>
              <a:endParaRPr lang="vi-VN" sz="48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8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nối</a:t>
              </a:r>
              <a:r>
                <a:rPr lang="en-US" sz="48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tiếp</a:t>
              </a:r>
              <a:r>
                <a:rPr lang="vi-VN" sz="48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khổ thơ</a:t>
              </a:r>
              <a:endParaRPr lang="en-US" sz="48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412837" y="1314839"/>
            <a:ext cx="5026538" cy="5733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9949910" y="-438085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53159" y="581457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8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41300" y="88901"/>
            <a:ext cx="11950700" cy="6565900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5683" y="63223"/>
            <a:ext cx="4822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Gặt chữ trên non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711" y="3426106"/>
            <a:ext cx="5197289" cy="341349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759646"/>
              </p:ext>
            </p:extLst>
          </p:nvPr>
        </p:nvGraphicFramePr>
        <p:xfrm>
          <a:off x="888110" y="617221"/>
          <a:ext cx="9067800" cy="6037580"/>
        </p:xfrm>
        <a:graphic>
          <a:graphicData uri="http://schemas.openxmlformats.org/drawingml/2006/table">
            <a:tbl>
              <a:tblPr/>
              <a:tblGrid>
                <a:gridCol w="4533900">
                  <a:extLst>
                    <a:ext uri="{9D8B030D-6E8A-4147-A177-3AD203B41FA5}">
                      <a16:colId xmlns:a16="http://schemas.microsoft.com/office/drawing/2014/main" val="11044518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173707212"/>
                    </a:ext>
                  </a:extLst>
                </a:gridCol>
              </a:tblGrid>
              <a:tr h="529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 vừa tỉnh giấc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nhuộm hồng núi xanh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 trống rung vách đá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Giục đôi chân bước nhanh.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em nhòa bóng núi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Hun hút mấy thung sâu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 đưa theo tiếng sáo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đà trên tán lau.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 đi tìm cái chữ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 suối lại băng rừng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xa chân có mỏi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vẫn gùi trên lưng.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rơi xuống nương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 cho bông trĩu hạt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Cái chữ bay lên ngàn 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ríu ran chim hát.</a:t>
                      </a:r>
                    </a:p>
                    <a:p>
                      <a:pPr algn="just" fontAlgn="t"/>
                      <a:r>
                        <a:rPr lang="vi-VN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7030A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Càng đi chân càng vững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7030A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học ngang lưng đồi 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7030A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 em như sao sáng</a:t>
                      </a:r>
                    </a:p>
                    <a:p>
                      <a:pPr algn="just" fontAlgn="t"/>
                      <a:r>
                        <a:rPr lang="vi-VN" sz="2800" b="0" dirty="0">
                          <a:solidFill>
                            <a:srgbClr val="7030A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Gặt chữ trên đỉnh trời!</a:t>
                      </a:r>
                    </a:p>
                    <a:p>
                      <a:pPr algn="r" fontAlgn="t"/>
                      <a:r>
                        <a:rPr lang="vi-VN" sz="2800" b="0" i="1" dirty="0">
                          <a:solidFill>
                            <a:srgbClr val="7030A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(Bích Ngọc</a:t>
                      </a:r>
                      <a:r>
                        <a:rPr lang="vi-VN" sz="2800" b="0" dirty="0">
                          <a:solidFill>
                            <a:srgbClr val="7030A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9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16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4660962" y="2237183"/>
            <a:ext cx="3311327" cy="7218961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2" y="4356189"/>
            <a:ext cx="2692400" cy="2692400"/>
          </a:xfrm>
          <a:prstGeom prst="rect">
            <a:avLst/>
          </a:prstGeom>
        </p:spPr>
      </p:pic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5146" y="5372100"/>
            <a:ext cx="12258405" cy="148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16256" y="-196439"/>
            <a:ext cx="6279734" cy="3431889"/>
            <a:chOff x="2663918" y="-504882"/>
            <a:chExt cx="7118699" cy="38293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64295E-FA19-48CC-A97D-0B2DA47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2"/>
              <a:ext cx="5213164" cy="38293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82199" y="358446"/>
              <a:ext cx="5900418" cy="96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ngữ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59560" y="2142446"/>
            <a:ext cx="7218166" cy="101994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700" dirty="0">
                <a:latin typeface="Cambria" panose="02040503050406030204" pitchFamily="18" charset="0"/>
                <a:ea typeface="Cambria" panose="02040503050406030204" pitchFamily="18" charset="0"/>
              </a:rPr>
              <a:t>Gùi: đồ làm bằng mây tre để mang đồ đạc (trên lưng), dùng ở một số khu vực miền núi.</a:t>
            </a:r>
            <a:endParaRPr kumimoji="0" sz="27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81180" y="3571047"/>
            <a:ext cx="7289320" cy="10683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700" dirty="0">
                <a:latin typeface="Cambria" panose="02040503050406030204" pitchFamily="18" charset="0"/>
                <a:ea typeface="Cambria" panose="02040503050406030204" pitchFamily="18" charset="0"/>
              </a:rPr>
              <a:t>Thung (thung lũng): dải đất trũng, thấp giữa các sườn (dãy) núi.</a:t>
            </a:r>
            <a:endParaRPr kumimoji="0" sz="2700" b="1" i="0" u="none" strike="noStrike" kern="1200" cap="none" spc="0" normalizeH="0" baseline="0" noProof="0" dirty="0">
              <a:ln w="3175"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6" y="-377910"/>
            <a:ext cx="2829558" cy="2829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5042" y="854020"/>
            <a:ext cx="1799302" cy="238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5723" y="3275389"/>
            <a:ext cx="4682342" cy="3123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17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1233</Words>
  <Application>Microsoft Office PowerPoint</Application>
  <PresentationFormat>Widescreen</PresentationFormat>
  <Paragraphs>197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Cambria</vt:lpstr>
      <vt:lpstr>Calibri</vt:lpstr>
      <vt:lpstr>#9Slide07 Cadena</vt:lpstr>
      <vt:lpstr>微软雅黑</vt:lpstr>
      <vt:lpstr>UTM Aurora</vt:lpstr>
      <vt:lpstr>雷盖体</vt:lpstr>
      <vt:lpstr>Times New Roman</vt:lpstr>
      <vt:lpstr>Chango</vt:lpstr>
      <vt:lpstr>SVN-Newton</vt:lpstr>
      <vt:lpstr>#9Slide07 HoneyCream</vt:lpstr>
      <vt:lpstr>Arial</vt:lpstr>
      <vt:lpstr>UTM Avo</vt:lpstr>
      <vt:lpstr>inpin heiti</vt:lpstr>
      <vt:lpstr>#9Slide05 Aphrodite Pro</vt:lpstr>
      <vt:lpstr>Calibri Light</vt:lpstr>
      <vt:lpstr>等线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Măngnon</cp:keywords>
  <cp:lastModifiedBy>lan anh</cp:lastModifiedBy>
  <cp:revision>78</cp:revision>
  <dcterms:created xsi:type="dcterms:W3CDTF">2023-07-09T14:48:20Z</dcterms:created>
  <dcterms:modified xsi:type="dcterms:W3CDTF">2023-10-18T11:01:29Z</dcterms:modified>
  <cp:version>MNT37</cp:version>
</cp:coreProperties>
</file>