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Lst>
  <p:notesMasterIdLst>
    <p:notesMasterId r:id="rId21"/>
  </p:notesMasterIdLst>
  <p:sldIdLst>
    <p:sldId id="283" r:id="rId4"/>
    <p:sldId id="346" r:id="rId5"/>
    <p:sldId id="288" r:id="rId6"/>
    <p:sldId id="347" r:id="rId7"/>
    <p:sldId id="333" r:id="rId8"/>
    <p:sldId id="437" r:id="rId9"/>
    <p:sldId id="348" r:id="rId10"/>
    <p:sldId id="339" r:id="rId11"/>
    <p:sldId id="345" r:id="rId12"/>
    <p:sldId id="432" r:id="rId13"/>
    <p:sldId id="433" r:id="rId14"/>
    <p:sldId id="434" r:id="rId15"/>
    <p:sldId id="430" r:id="rId16"/>
    <p:sldId id="277" r:id="rId17"/>
    <p:sldId id="435" r:id="rId18"/>
    <p:sldId id="436" r:id="rId19"/>
    <p:sldId id="43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6059" autoAdjust="0"/>
    <p:restoredTop sz="92540" autoAdjust="0"/>
  </p:normalViewPr>
  <p:slideViewPr>
    <p:cSldViewPr snapToGrid="0">
      <p:cViewPr varScale="1">
        <p:scale>
          <a:sx n="63" d="100"/>
          <a:sy n="63" d="100"/>
        </p:scale>
        <p:origin x="38" y="2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10/19/2024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24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10/19/2024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10/19/2024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10/19/2024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017156332"/>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862335116"/>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252290670"/>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137346353"/>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636748458"/>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484628811"/>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10/19/2024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2075258837"/>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617620676"/>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2576162577"/>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72519486"/>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4163759901"/>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985396118"/>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773284296"/>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666193273"/>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995027761"/>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357117443"/>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10/19/2024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3838578175"/>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416893762"/>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3765845155"/>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94603072"/>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608939"/>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4253937674"/>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3352953087"/>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234057242"/>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49422491"/>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4599206"/>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10/19/2024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716025420"/>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24646445"/>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654310"/>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16806714"/>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10/19/2024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10/19/2024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10/19/2024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10/19/2024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10/19/2024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7.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6.sv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5.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E919BC0-0B07-5851-6FC6-C6456A0F8E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0A3E156-3E53-556F-39C1-FC3D63399D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05C7638-40AC-E8F7-D6B4-5AAA32E901E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2192000" cy="6858000"/>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381882" y="-6199817"/>
            <a:ext cx="1953604" cy="1953604"/>
          </a:xfrm>
          <a:prstGeom prst="rect">
            <a:avLst/>
          </a:prstGeom>
        </p:spPr>
      </p:pic>
    </p:spTree>
    <p:extLst>
      <p:ext uri="{BB962C8B-B14F-4D97-AF65-F5344CB8AC3E}">
        <p14:creationId xmlns:p14="http://schemas.microsoft.com/office/powerpoint/2010/main" val="19255056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Lst>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54.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5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38.png"/><Relationship Id="rId2" Type="http://schemas.openxmlformats.org/officeDocument/2006/relationships/tags" Target="../tags/tag2.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3.png"/><Relationship Id="rId5" Type="http://schemas.openxmlformats.org/officeDocument/2006/relationships/tags" Target="../tags/tag5.xml"/><Relationship Id="rId15" Type="http://schemas.openxmlformats.org/officeDocument/2006/relationships/image" Target="../media/image36.png"/><Relationship Id="rId10" Type="http://schemas.openxmlformats.org/officeDocument/2006/relationships/image" Target="../media/image32.emf"/><Relationship Id="rId19" Type="http://schemas.openxmlformats.org/officeDocument/2006/relationships/image" Target="../media/image40.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xml"/><Relationship Id="rId5" Type="http://schemas.openxmlformats.org/officeDocument/2006/relationships/image" Target="../media/image3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4"/>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2620584816"/>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6937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nói với các bạn trong lớp rằng: Người khuyết tật mang trong mình những khiếm khuyết nhất định, không được lành lặn như người bình thường. Họ phải chịu nhiều khó khăn, vất vả, thiệt thòi. Chúng ta nên trò chuyện, chia sẻ và cảm thông với hoàn cảnh của các bạn</a:t>
              </a:r>
            </a:p>
          </p:txBody>
        </p:sp>
      </p:grpSp>
      <p:pic>
        <p:nvPicPr>
          <p:cNvPr id="4" name="Picture 3">
            <a:extLst>
              <a:ext uri="{FF2B5EF4-FFF2-40B4-BE49-F238E27FC236}">
                <a16:creationId xmlns:a16="http://schemas.microsoft.com/office/drawing/2014/main" id="{B3F7909D-A94C-E879-44BC-BCB363CF24C0}"/>
              </a:ext>
            </a:extLst>
          </p:cNvPr>
          <p:cNvPicPr>
            <a:picLocks noChangeAspect="1"/>
          </p:cNvPicPr>
          <p:nvPr/>
        </p:nvPicPr>
        <p:blipFill>
          <a:blip r:embed="rId4"/>
          <a:stretch>
            <a:fillRect/>
          </a:stretch>
        </p:blipFill>
        <p:spPr>
          <a:xfrm>
            <a:off x="633412" y="2800350"/>
            <a:ext cx="5885447" cy="1524000"/>
          </a:xfrm>
          <a:prstGeom prst="rect">
            <a:avLst/>
          </a:prstGeom>
        </p:spPr>
      </p:pic>
    </p:spTree>
    <p:extLst>
      <p:ext uri="{BB962C8B-B14F-4D97-AF65-F5344CB8AC3E}">
        <p14:creationId xmlns:p14="http://schemas.microsoft.com/office/powerpoint/2010/main" val="3011562188"/>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2584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nên nói với anh trai rằng: anh cứ yên tâm, em sẽ hoà hợp được với các bạn nước ngoài vì em biết tôn trọng sự khác biệt của các bạn ấy</a:t>
              </a:r>
            </a:p>
          </p:txBody>
        </p:sp>
      </p:grpSp>
      <p:pic>
        <p:nvPicPr>
          <p:cNvPr id="3" name="Picture 2">
            <a:extLst>
              <a:ext uri="{FF2B5EF4-FFF2-40B4-BE49-F238E27FC236}">
                <a16:creationId xmlns:a16="http://schemas.microsoft.com/office/drawing/2014/main" id="{225EE033-03AB-C9EF-B29A-78135270AD64}"/>
              </a:ext>
            </a:extLst>
          </p:cNvPr>
          <p:cNvPicPr>
            <a:picLocks noChangeAspect="1"/>
          </p:cNvPicPr>
          <p:nvPr/>
        </p:nvPicPr>
        <p:blipFill>
          <a:blip r:embed="rId4"/>
          <a:stretch>
            <a:fillRect/>
          </a:stretch>
        </p:blipFill>
        <p:spPr>
          <a:xfrm>
            <a:off x="781050" y="3190875"/>
            <a:ext cx="5448300" cy="1314450"/>
          </a:xfrm>
          <a:prstGeom prst="rect">
            <a:avLst/>
          </a:prstGeom>
        </p:spPr>
      </p:pic>
    </p:spTree>
    <p:extLst>
      <p:ext uri="{BB962C8B-B14F-4D97-AF65-F5344CB8AC3E}">
        <p14:creationId xmlns:p14="http://schemas.microsoft.com/office/powerpoint/2010/main" val="1288425507"/>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7F0C07CA-7594-6834-55A9-0B160359298D}"/>
              </a:ext>
            </a:extLst>
          </p:cNvPr>
          <p:cNvPicPr>
            <a:picLocks noChangeAspect="1"/>
          </p:cNvPicPr>
          <p:nvPr/>
        </p:nvPicPr>
        <p:blipFill>
          <a:blip r:embed="rId4"/>
          <a:stretch>
            <a:fillRect/>
          </a:stretch>
        </p:blipFill>
        <p:spPr>
          <a:xfrm>
            <a:off x="2824065" y="3627798"/>
            <a:ext cx="6639119" cy="1926503"/>
          </a:xfrm>
          <a:prstGeom prst="rect">
            <a:avLst/>
          </a:prstGeom>
        </p:spPr>
      </p:pic>
    </p:spTree>
    <p:extLst>
      <p:ext uri="{BB962C8B-B14F-4D97-AF65-F5344CB8AC3E}">
        <p14:creationId xmlns:p14="http://schemas.microsoft.com/office/powerpoint/2010/main" val="2424484012"/>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619250" y="240805"/>
            <a:ext cx="931545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838518" y="2326772"/>
            <a:ext cx="5000682" cy="3046988"/>
          </a:xfrm>
          <a:prstGeom prst="rect">
            <a:avLst/>
          </a:prstGeom>
        </p:spPr>
        <p:txBody>
          <a:bodyPr wrap="square">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1. Em </a:t>
            </a:r>
            <a:r>
              <a:rPr lang="en-US" sz="3200" b="0" i="0" dirty="0" err="1">
                <a:solidFill>
                  <a:srgbClr val="000000"/>
                </a:solidFill>
                <a:effectLst/>
                <a:latin typeface="Cambria" panose="02040503050406030204" pitchFamily="18" charset="0"/>
                <a:ea typeface="Cambria" panose="02040503050406030204" pitchFamily="18" charset="0"/>
              </a:rPr>
              <a:t>hãy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video, </a:t>
            </a:r>
            <a:r>
              <a:rPr lang="en-US" sz="3200" b="0" i="0" dirty="0" err="1">
                <a:solidFill>
                  <a:srgbClr val="000000"/>
                </a:solidFill>
                <a:effectLst/>
                <a:latin typeface="Cambria" panose="02040503050406030204" pitchFamily="18" charset="0"/>
                <a:ea typeface="Cambria" panose="02040503050406030204" pitchFamily="18" charset="0"/>
              </a:rPr>
              <a:t>tranh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chủ</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a:solidFill>
                  <a:srgbClr val="000000"/>
                </a:solidFill>
                <a:effectLst/>
                <a:latin typeface="Cambria" panose="02040503050406030204" pitchFamily="18" charset="0"/>
                <a:ea typeface="Cambria" panose="02040503050406030204" pitchFamily="18" charset="0"/>
              </a:rPr>
              <a:t>“</a:t>
            </a:r>
            <a:r>
              <a:rPr lang="en-US" sz="3200" b="1" i="0" dirty="0" err="1">
                <a:solidFill>
                  <a:srgbClr val="000000"/>
                </a:solidFill>
                <a:effectLst/>
                <a:latin typeface="Cambria" panose="02040503050406030204" pitchFamily="18" charset="0"/>
                <a:ea typeface="Cambria" panose="02040503050406030204" pitchFamily="18" charset="0"/>
              </a:rPr>
              <a:t>Tôi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biệt</a:t>
            </a:r>
            <a:r>
              <a:rPr lang="en-US" sz="3200" b="1" i="0" dirty="0">
                <a:solidFill>
                  <a:srgbClr val="000000"/>
                </a:solidFill>
                <a:effectLst/>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thiệu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những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điểm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đặc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biệt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bản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Cuộc sống là một bức tranh muôn màu muôn vẻ, trong đó mỗi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con người lại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là một mảnh ghép riêng biệt, độc đáo mà không</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ai có thể thay thế. Từ đó, mỗi người trong chúng ta phải có</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trách nhiệm tôn trọng những sự khác biệt đó</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655384391"/>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E653BB-9924-2018-89E4-BC6D183EE299}"/>
              </a:ext>
            </a:extLst>
          </p:cNvPr>
          <p:cNvGrpSpPr/>
          <p:nvPr/>
        </p:nvGrpSpPr>
        <p:grpSpPr>
          <a:xfrm>
            <a:off x="733425" y="3612842"/>
            <a:ext cx="4179855" cy="2635558"/>
            <a:chOff x="3955420" y="4581371"/>
            <a:chExt cx="4179855" cy="2635558"/>
          </a:xfrm>
        </p:grpSpPr>
        <p:pic>
          <p:nvPicPr>
            <p:cNvPr id="3" name="Picture 2">
              <a:extLst>
                <a:ext uri="{FF2B5EF4-FFF2-40B4-BE49-F238E27FC236}">
                  <a16:creationId xmlns:a16="http://schemas.microsoft.com/office/drawing/2014/main" id="{963B4CE4-9D06-B479-ADDC-142F0EAB5241}"/>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4" name="Plaque 3">
              <a:extLst>
                <a:ext uri="{FF2B5EF4-FFF2-40B4-BE49-F238E27FC236}">
                  <a16:creationId xmlns:a16="http://schemas.microsoft.com/office/drawing/2014/main" id="{DF8AEBE5-2D45-6D10-87F0-526AE3F3CEC3}"/>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BDBF7AA-8837-825F-B5B9-F525944BE41C}"/>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Chia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sẻ</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
        <p:nvSpPr>
          <p:cNvPr id="6" name="Hình chữ nhật: Góc Tròn 12">
            <a:extLst>
              <a:ext uri="{FF2B5EF4-FFF2-40B4-BE49-F238E27FC236}">
                <a16:creationId xmlns:a16="http://schemas.microsoft.com/office/drawing/2014/main" id="{A9D58B69-4609-C939-D511-C8F2053AEAF0}"/>
              </a:ext>
            </a:extLst>
          </p:cNvPr>
          <p:cNvSpPr/>
          <p:nvPr/>
        </p:nvSpPr>
        <p:spPr>
          <a:xfrm>
            <a:off x="2019300" y="1543050"/>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Bạn nào trong lớp có đặc điểm khác biệt với em?</a:t>
            </a:r>
          </a:p>
        </p:txBody>
      </p:sp>
      <p:sp>
        <p:nvSpPr>
          <p:cNvPr id="7" name="Hình chữ nhật: Góc Tròn 12">
            <a:extLst>
              <a:ext uri="{FF2B5EF4-FFF2-40B4-BE49-F238E27FC236}">
                <a16:creationId xmlns:a16="http://schemas.microsoft.com/office/drawing/2014/main" id="{72E8308D-6764-3E81-3666-F1CA02974DBD}"/>
              </a:ext>
            </a:extLst>
          </p:cNvPr>
          <p:cNvSpPr/>
          <p:nvPr/>
        </p:nvSpPr>
        <p:spPr>
          <a:xfrm>
            <a:off x="4867275" y="3305175"/>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Em cảm thấy thế nào về điều đó?</a:t>
            </a:r>
          </a:p>
        </p:txBody>
      </p:sp>
    </p:spTree>
    <p:extLst>
      <p:ext uri="{BB962C8B-B14F-4D97-AF65-F5344CB8AC3E}">
        <p14:creationId xmlns:p14="http://schemas.microsoft.com/office/powerpoint/2010/main" val="2380699614"/>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Hoạt động học tập vừa qua cho thấy xung quanh bạn bè, người thân chúng ta ai cũng có những khác biệt thú vị. Những sự khác biệt ấy luôn cần được tôn trọng để cuộc sống chan hoà, đoàn kết, vui tươi trong tình thân thiết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265686720"/>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HVL  Bóng Mát Tâm Hồn Sự Tích Cầu Vòng_v720P">
            <a:hlinkClick r:id="" action="ppaction://media"/>
            <a:extLst>
              <a:ext uri="{FF2B5EF4-FFF2-40B4-BE49-F238E27FC236}">
                <a16:creationId xmlns:a16="http://schemas.microsoft.com/office/drawing/2014/main" id="{CBEFDDA2-4314-E086-B939-6FAAB06B4ECB}"/>
              </a:ext>
            </a:extLst>
          </p:cNvPr>
          <p:cNvPicPr>
            <a:picLocks noChangeAspect="1"/>
          </p:cNvPicPr>
          <p:nvPr>
            <a:videoFile r:link="rId1"/>
            <p:extLst>
              <p:ext uri="{DAA4B4D4-6D71-4841-9C94-3DE7FCFB9230}">
                <p14:media xmlns:p14="http://schemas.microsoft.com/office/powerpoint/2010/main" r:embed="rId2">
                  <p14:trim st="6720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9770135"/>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BF0D4FD-BF0C-3B0C-8FD2-D5F275E5E698}"/>
              </a:ext>
            </a:extLst>
          </p:cNvPr>
          <p:cNvSpPr/>
          <p:nvPr/>
        </p:nvSpPr>
        <p:spPr>
          <a:xfrm>
            <a:off x="2962274" y="1047750"/>
            <a:ext cx="7258051" cy="173355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Cambria" panose="02040503050406030204" pitchFamily="18" charset="0"/>
                <a:ea typeface="Cambria" panose="02040503050406030204" pitchFamily="18" charset="0"/>
              </a:rPr>
              <a:t>Câu chuyện cho chúng ta bài học gì?</a:t>
            </a:r>
            <a:endParaRPr lang="en-US" sz="3200" b="1" dirty="0">
              <a:latin typeface="Cambria" panose="02040503050406030204" pitchFamily="18" charset="0"/>
              <a:ea typeface="Cambria" panose="02040503050406030204" pitchFamily="18" charset="0"/>
            </a:endParaRPr>
          </a:p>
        </p:txBody>
      </p:sp>
      <p:pic>
        <p:nvPicPr>
          <p:cNvPr id="9" name="图片 20" descr="图片包含 游戏机, 食物&#10;&#10;描述已自动生成">
            <a:extLst>
              <a:ext uri="{FF2B5EF4-FFF2-40B4-BE49-F238E27FC236}">
                <a16:creationId xmlns:a16="http://schemas.microsoft.com/office/drawing/2014/main" id="{BBA58035-5ECC-F953-A59B-539511244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extLst>
      <p:ext uri="{BB962C8B-B14F-4D97-AF65-F5344CB8AC3E}">
        <p14:creationId xmlns:p14="http://schemas.microsoft.com/office/powerpoint/2010/main" val="3412640882"/>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E381E9-6AAD-55B6-D5DD-DC7E9C6CD2C8}"/>
              </a:ext>
            </a:extLst>
          </p:cNvPr>
          <p:cNvGrpSpPr/>
          <p:nvPr/>
        </p:nvGrpSpPr>
        <p:grpSpPr>
          <a:xfrm>
            <a:off x="121048" y="197527"/>
            <a:ext cx="12070952" cy="1974174"/>
            <a:chOff x="121048" y="0"/>
            <a:chExt cx="12070952" cy="3259015"/>
          </a:xfrm>
        </p:grpSpPr>
        <p:sp>
          <p:nvSpPr>
            <p:cNvPr id="4" name="任意多边形: 形状 2">
              <a:extLst>
                <a:ext uri="{FF2B5EF4-FFF2-40B4-BE49-F238E27FC236}">
                  <a16:creationId xmlns:a16="http://schemas.microsoft.com/office/drawing/2014/main" id="{09887F54-FBD9-CD82-BB35-72D4DD8697ED}"/>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id="{F3E56866-F5E3-BBA6-8A5A-5CA7BB229839}"/>
                </a:ext>
              </a:extLst>
            </p:cNvPr>
            <p:cNvSpPr txBox="1"/>
            <p:nvPr/>
          </p:nvSpPr>
          <p:spPr>
            <a:xfrm>
              <a:off x="352425" y="399699"/>
              <a:ext cx="11772899" cy="228638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vi-VN" sz="2800" b="1" dirty="0">
                  <a:solidFill>
                    <a:srgbClr val="FF0000"/>
                  </a:solidFill>
                  <a:latin typeface="Cambria" panose="02040503050406030204" pitchFamily="18" charset="0"/>
                  <a:ea typeface="Cambria" panose="02040503050406030204" pitchFamily="18" charset="0"/>
                </a:rPr>
                <a:t>Câu chuyện cho chúng ta thấy mỗi màu sắc đều có sự khác biệt và giá trị riêng biệt. Đồng thời, khi những sự riêng biệt ấy đứng chung với nhau sẽ tạo nên sự đa dạng và mang lại những điều thú vị của cuộc sống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80FF1250-1023-C8B0-6529-CDF1FF806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550" y="2847974"/>
            <a:ext cx="6381750" cy="3531235"/>
          </a:xfrm>
          <a:prstGeom prst="rect">
            <a:avLst/>
          </a:prstGeom>
        </p:spPr>
      </p:pic>
    </p:spTree>
    <p:extLst>
      <p:ext uri="{BB962C8B-B14F-4D97-AF65-F5344CB8AC3E}">
        <p14:creationId xmlns:p14="http://schemas.microsoft.com/office/powerpoint/2010/main" val="2107772678"/>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7" name="Picture 16">
            <a:extLst>
              <a:ext uri="{FF2B5EF4-FFF2-40B4-BE49-F238E27FC236}">
                <a16:creationId xmlns:a16="http://schemas.microsoft.com/office/drawing/2014/main" id="{BCC133D7-01BC-C320-D683-FAF402F7C584}"/>
              </a:ext>
            </a:extLst>
          </p:cNvPr>
          <p:cNvPicPr>
            <a:picLocks noChangeAspect="1"/>
          </p:cNvPicPr>
          <p:nvPr/>
        </p:nvPicPr>
        <p:blipFill>
          <a:blip r:embed="rId20"/>
          <a:stretch>
            <a:fillRect/>
          </a:stretch>
        </p:blipFill>
        <p:spPr>
          <a:xfrm>
            <a:off x="3967931" y="1448514"/>
            <a:ext cx="4237087" cy="1103472"/>
          </a:xfrm>
          <a:prstGeom prst="rect">
            <a:avLst/>
          </a:prstGeom>
        </p:spPr>
      </p:pic>
    </p:spTree>
    <p:extLst>
      <p:ext uri="{BB962C8B-B14F-4D97-AF65-F5344CB8AC3E}">
        <p14:creationId xmlns:p14="http://schemas.microsoft.com/office/powerpoint/2010/main" val="2116926692"/>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10651757" y="251516"/>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5">
            <a:alphaModFix/>
          </a:blip>
          <a:srcRect/>
          <a:stretch/>
        </p:blipFill>
        <p:spPr>
          <a:xfrm>
            <a:off x="1338139" y="5475802"/>
            <a:ext cx="861629" cy="976159"/>
          </a:xfrm>
          <a:prstGeom prst="rect">
            <a:avLst/>
          </a:prstGeom>
          <a:noFill/>
          <a:ln>
            <a:noFill/>
          </a:ln>
        </p:spPr>
      </p:pic>
      <p:sp>
        <p:nvSpPr>
          <p:cNvPr id="15" name="TextBox 14"/>
          <p:cNvSpPr txBox="1"/>
          <p:nvPr/>
        </p:nvSpPr>
        <p:spPr>
          <a:xfrm>
            <a:off x="3068053" y="922926"/>
            <a:ext cx="6112042" cy="769441"/>
          </a:xfrm>
          <a:prstGeom prst="rect">
            <a:avLst/>
          </a:prstGeom>
          <a:noFill/>
        </p:spPr>
        <p:txBody>
          <a:bodyPr wrap="square" rtlCol="0">
            <a:spAutoFit/>
          </a:bodyPr>
          <a:lstStyle/>
          <a:p>
            <a:pPr algn="ctr"/>
            <a:r>
              <a:rPr lang="en-US" sz="4400" b="1">
                <a:solidFill>
                  <a:srgbClr val="FF0000"/>
                </a:solidFill>
              </a:rPr>
              <a:t>YÊU CẦU CẦN ĐẠT</a:t>
            </a:r>
          </a:p>
        </p:txBody>
      </p:sp>
      <p:sp>
        <p:nvSpPr>
          <p:cNvPr id="19" name="Rectangle 18"/>
          <p:cNvSpPr/>
          <p:nvPr/>
        </p:nvSpPr>
        <p:spPr>
          <a:xfrm>
            <a:off x="938463" y="1820735"/>
            <a:ext cx="10189060" cy="3244158"/>
          </a:xfrm>
          <a:prstGeom prst="rect">
            <a:avLst/>
          </a:prstGeom>
        </p:spPr>
        <p:txBody>
          <a:bodyPr wrap="square">
            <a:spAutoFit/>
          </a:bodyPr>
          <a:lstStyle/>
          <a:p>
            <a:pPr algn="just">
              <a:lnSpc>
                <a:spcPct val="150000"/>
              </a:lnSpc>
            </a:pPr>
            <a:r>
              <a:rPr lang="vi-VN" sz="2800"/>
              <a:t>- Kể được một số biểu hiện tôn trọng sự khác biệt (vế đặc điểm cá nhân; giới tính, hoàn cảnh, dân tộc,...) của người khác.</a:t>
            </a:r>
          </a:p>
          <a:p>
            <a:pPr algn="just">
              <a:lnSpc>
                <a:spcPct val="150000"/>
              </a:lnSpc>
            </a:pPr>
            <a:r>
              <a:rPr lang="vi-VN" sz="2800"/>
              <a:t>- Biết vì sao phải tôn trọng sự khác biệt giữa mọi người.</a:t>
            </a:r>
          </a:p>
          <a:p>
            <a:pPr algn="just">
              <a:lnSpc>
                <a:spcPct val="150000"/>
              </a:lnSpc>
            </a:pPr>
            <a:r>
              <a:rPr lang="vi-VN" sz="2800"/>
              <a:t>- Thể hiện được bằng lời nói, hành động, thái độ tôn trọng sự khác biệt của người khác.</a:t>
            </a:r>
          </a:p>
        </p:txBody>
      </p:sp>
    </p:spTree>
    <p:extLst>
      <p:ext uri="{BB962C8B-B14F-4D97-AF65-F5344CB8AC3E}">
        <p14:creationId xmlns:p14="http://schemas.microsoft.com/office/powerpoint/2010/main" val="3321109096"/>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D93CDDEA-F188-C166-1848-70A90B069D57}"/>
              </a:ext>
            </a:extLst>
          </p:cNvPr>
          <p:cNvPicPr>
            <a:picLocks noChangeAspect="1"/>
          </p:cNvPicPr>
          <p:nvPr/>
        </p:nvPicPr>
        <p:blipFill>
          <a:blip r:embed="rId4"/>
          <a:stretch>
            <a:fillRect/>
          </a:stretch>
        </p:blipFill>
        <p:spPr>
          <a:xfrm>
            <a:off x="2938365" y="3906691"/>
            <a:ext cx="6639119" cy="1902117"/>
          </a:xfrm>
          <a:prstGeom prst="rect">
            <a:avLst/>
          </a:prstGeom>
        </p:spPr>
      </p:pic>
    </p:spTree>
    <p:extLst>
      <p:ext uri="{BB962C8B-B14F-4D97-AF65-F5344CB8AC3E}">
        <p14:creationId xmlns:p14="http://schemas.microsoft.com/office/powerpoint/2010/main" val="3830338772"/>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2502298" y="168952"/>
            <a:ext cx="7946627" cy="964524"/>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0" y="377371"/>
              <a:ext cx="11658599" cy="213188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4.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AA51AD88-2494-C547-D1DC-254FD96F0664}"/>
              </a:ext>
            </a:extLst>
          </p:cNvPr>
          <p:cNvPicPr>
            <a:picLocks noChangeAspect="1"/>
          </p:cNvPicPr>
          <p:nvPr/>
        </p:nvPicPr>
        <p:blipFill>
          <a:blip r:embed="rId2"/>
          <a:stretch>
            <a:fillRect/>
          </a:stretch>
        </p:blipFill>
        <p:spPr>
          <a:xfrm>
            <a:off x="2967037" y="1414462"/>
            <a:ext cx="6738938" cy="5286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 name="Group 3">
            <a:extLst>
              <a:ext uri="{FF2B5EF4-FFF2-40B4-BE49-F238E27FC236}">
                <a16:creationId xmlns:a16="http://schemas.microsoft.com/office/drawing/2014/main" id="{99A3E0A5-2AA4-9587-E5AE-14C91980B4B4}"/>
              </a:ext>
            </a:extLst>
          </p:cNvPr>
          <p:cNvGrpSpPr/>
          <p:nvPr/>
        </p:nvGrpSpPr>
        <p:grpSpPr>
          <a:xfrm>
            <a:off x="511354" y="4501389"/>
            <a:ext cx="4278451" cy="2175001"/>
            <a:chOff x="892354" y="3758439"/>
            <a:chExt cx="4278451" cy="2175001"/>
          </a:xfrm>
        </p:grpSpPr>
        <p:pic>
          <p:nvPicPr>
            <p:cNvPr id="8" name="Picture 9">
              <a:extLst>
                <a:ext uri="{FF2B5EF4-FFF2-40B4-BE49-F238E27FC236}">
                  <a16:creationId xmlns:a16="http://schemas.microsoft.com/office/drawing/2014/main" id="{CA01DB4E-330F-2663-E779-B61FE05230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4E1F0DC3-09F9-A19E-2073-B2416758BEB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393910293"/>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877050" y="733426"/>
            <a:ext cx="4991100"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4077026"/>
              <a:ext cx="4342360" cy="1763982"/>
            </a:xfrm>
            <a:prstGeom prst="rect">
              <a:avLst/>
            </a:prstGeom>
            <a:noFill/>
          </p:spPr>
          <p:txBody>
            <a:bodyPr wrap="square" rtlCol="0">
              <a:spAutoFit/>
            </a:bodyPr>
            <a:lstStyle/>
            <a:p>
              <a:pPr marL="0" marR="0" algn="just">
                <a:spcBef>
                  <a:spcPts val="0"/>
                </a:spcBef>
                <a:spcAft>
                  <a:spcPts val="0"/>
                </a:spcAft>
              </a:pPr>
              <a:r>
                <a:rPr lang="vi-VN" sz="4000" b="1" i="0" u="none" strike="noStrike" dirty="0">
                  <a:solidFill>
                    <a:srgbClr val="FF0000"/>
                  </a:solidFill>
                  <a:effectLst/>
                  <a:latin typeface="Calibri" panose="020F0502020204030204" pitchFamily="34" charset="0"/>
                  <a:cs typeface="Calibri" panose="020F0502020204030204" pitchFamily="34" charset="0"/>
                </a:rPr>
                <a:t>Em sẽ nói chuyện với Ba, để bạn hiểu và tôn trọng sở thích của mình.</a:t>
              </a:r>
            </a:p>
          </p:txBody>
        </p:sp>
      </p:grpSp>
      <p:pic>
        <p:nvPicPr>
          <p:cNvPr id="3" name="Picture 2">
            <a:extLst>
              <a:ext uri="{FF2B5EF4-FFF2-40B4-BE49-F238E27FC236}">
                <a16:creationId xmlns:a16="http://schemas.microsoft.com/office/drawing/2014/main" id="{9236A511-D5CA-2096-39D3-1D27CBB6E8CC}"/>
              </a:ext>
            </a:extLst>
          </p:cNvPr>
          <p:cNvPicPr>
            <a:picLocks noChangeAspect="1"/>
          </p:cNvPicPr>
          <p:nvPr/>
        </p:nvPicPr>
        <p:blipFill>
          <a:blip r:embed="rId4"/>
          <a:stretch>
            <a:fillRect/>
          </a:stretch>
        </p:blipFill>
        <p:spPr>
          <a:xfrm>
            <a:off x="670282" y="2724150"/>
            <a:ext cx="5863868" cy="178117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284</TotalTime>
  <Words>593</Words>
  <Application>Microsoft Office PowerPoint</Application>
  <PresentationFormat>Widescreen</PresentationFormat>
  <Paragraphs>23</Paragraphs>
  <Slides>17</Slides>
  <Notes>2</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17</vt:i4>
      </vt:variant>
    </vt:vector>
  </HeadingPairs>
  <TitlesOfParts>
    <vt:vector size="31" baseType="lpstr">
      <vt:lpstr>#9Slide07 HoneyCream</vt:lpstr>
      <vt:lpstr>Arial</vt:lpstr>
      <vt:lpstr>Calibri</vt:lpstr>
      <vt:lpstr>Cambria</vt:lpstr>
      <vt:lpstr>Poppins Light</vt:lpstr>
      <vt:lpstr>Quicksand</vt:lpstr>
      <vt:lpstr>SVN-Newton</vt:lpstr>
      <vt:lpstr>Times New Roman</vt:lpstr>
      <vt:lpstr>UTM Aquarelle</vt:lpstr>
      <vt:lpstr>UTM Avo</vt:lpstr>
      <vt:lpstr>字魂59号-创粗黑</vt:lpstr>
      <vt:lpstr>1_Office Theme</vt:lpstr>
      <vt:lpstr>2_Office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thaom</dc:creator>
  <dc:description>9Slide.vn</dc:description>
  <cp:lastModifiedBy>Thao Dao Thi Thu</cp:lastModifiedBy>
  <cp:revision>21</cp:revision>
  <dcterms:created xsi:type="dcterms:W3CDTF">2024-07-24T07:23:08Z</dcterms:created>
  <dcterms:modified xsi:type="dcterms:W3CDTF">2024-10-19T15:07:28Z</dcterms:modified>
  <cp:category>9Slide.vn</cp:category>
</cp:coreProperties>
</file>