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2"/>
  </p:notesMasterIdLst>
  <p:sldIdLst>
    <p:sldId id="257" r:id="rId2"/>
    <p:sldId id="286" r:id="rId3"/>
    <p:sldId id="258" r:id="rId4"/>
    <p:sldId id="259" r:id="rId5"/>
    <p:sldId id="260" r:id="rId6"/>
    <p:sldId id="261" r:id="rId7"/>
    <p:sldId id="262" r:id="rId8"/>
    <p:sldId id="263" r:id="rId9"/>
    <p:sldId id="264" r:id="rId10"/>
    <p:sldId id="265" r:id="rId11"/>
    <p:sldId id="266" r:id="rId12"/>
    <p:sldId id="267" r:id="rId13"/>
    <p:sldId id="268" r:id="rId14"/>
    <p:sldId id="287"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8" r:id="rId29"/>
    <p:sldId id="282" r:id="rId30"/>
    <p:sldId id="283" r:id="rId31"/>
  </p:sldIdLst>
  <p:sldSz cx="12192000" cy="6858000"/>
  <p:notesSz cx="6858000" cy="9144000"/>
  <p:embeddedFontLst>
    <p:embeddedFont>
      <p:font typeface="Microsoft YaHei" panose="020B0503020204020204" pitchFamily="34" charset="-122"/>
      <p:regular r:id="rId33"/>
      <p:bold r:id="rId34"/>
    </p:embeddedFont>
    <p:embeddedFont>
      <p:font typeface="Calibri" panose="020F0502020204030204" pitchFamily="34" charset="0"/>
      <p:regular r:id="rId35"/>
      <p:bold r:id="rId36"/>
      <p:italic r:id="rId37"/>
      <p:boldItalic r:id="rId38"/>
    </p:embeddedFont>
    <p:embeddedFont>
      <p:font typeface="#9Slide03 Arima Madurai ExtraBo" panose="020B0604020202020204" charset="-93"/>
      <p:bold r:id="rId39"/>
    </p:embeddedFont>
    <p:embeddedFont>
      <p:font typeface="Cambria" panose="02040503050406030204" pitchFamily="18" charset="0"/>
      <p:regular r:id="rId40"/>
      <p:bold r:id="rId41"/>
      <p:italic r:id="rId42"/>
      <p:boldItalic r:id="rId43"/>
    </p:embeddedFont>
    <p:embeddedFont>
      <p:font typeface="等线" panose="020B0604020202020204" charset="0"/>
      <p:regular r:id="rId44"/>
      <p:bold r:id="rId45"/>
    </p:embeddedFont>
    <p:embeddedFont>
      <p:font typeface="UTM Centur" panose="02040603050506020204" pitchFamily="18" charset="0"/>
      <p:regular r:id="rId46"/>
      <p:bold r:id="rId47"/>
      <p:italic r:id="rId48"/>
      <p:boldItalic r:id="rId49"/>
    </p:embeddedFont>
    <p:embeddedFont>
      <p:font typeface="#9Slide07 HoneyCream" panose="020B0604020202020204" charset="-93"/>
      <p:regular r:id="rId50"/>
    </p:embeddedFont>
    <p:embeddedFont>
      <p:font typeface="UTM Duepuntozero" panose="02040603050506020204" pitchFamily="18"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0A1AB-27A6-46DB-8CDF-AC4CB8626029}"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B4A8A-D9D2-4774-8448-762F6F8AE1AC}" type="slidenum">
              <a:rPr lang="en-US" smtClean="0"/>
              <a:t>‹#›</a:t>
            </a:fld>
            <a:endParaRPr lang="en-US"/>
          </a:p>
        </p:txBody>
      </p:sp>
    </p:spTree>
    <p:extLst>
      <p:ext uri="{BB962C8B-B14F-4D97-AF65-F5344CB8AC3E}">
        <p14:creationId xmlns:p14="http://schemas.microsoft.com/office/powerpoint/2010/main" val="301344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1465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3710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00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0248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243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1584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01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33970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4" name="图片 3"/>
          <p:cNvPicPr>
            <a:picLocks noChangeAspect="1"/>
          </p:cNvPicPr>
          <p:nvPr userDrawn="1"/>
        </p:nvPicPr>
        <p:blipFill rotWithShape="1">
          <a:blip r:embed="rId3"/>
          <a:srcRect l="40850" t="7222" r="7067" b="14722"/>
          <a:stretch/>
        </p:blipFill>
        <p:spPr>
          <a:xfrm rot="14540938">
            <a:off x="8766024" y="11724"/>
            <a:ext cx="1982188" cy="1881739"/>
          </a:xfrm>
          <a:prstGeom prst="teardrop">
            <a:avLst/>
          </a:prstGeom>
        </p:spPr>
      </p:pic>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254256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pic>
        <p:nvPicPr>
          <p:cNvPr id="7" name="Picture 6">
            <a:extLst>
              <a:ext uri="{FF2B5EF4-FFF2-40B4-BE49-F238E27FC236}">
                <a16:creationId xmlns:a16="http://schemas.microsoft.com/office/drawing/2014/main" id="{CF7123EE-C62C-4B81-932E-FD785DD2C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8" name="Picture 7">
            <a:extLst>
              <a:ext uri="{FF2B5EF4-FFF2-40B4-BE49-F238E27FC236}">
                <a16:creationId xmlns:a16="http://schemas.microsoft.com/office/drawing/2014/main" id="{1AA41CD8-0B29-4E70-83B7-FFEF21784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9" name="Picture 8">
            <a:extLst>
              <a:ext uri="{FF2B5EF4-FFF2-40B4-BE49-F238E27FC236}">
                <a16:creationId xmlns:a16="http://schemas.microsoft.com/office/drawing/2014/main" id="{393A9AFA-2307-4D7D-AC1F-49D1FC638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0" name="Picture 9">
            <a:extLst>
              <a:ext uri="{FF2B5EF4-FFF2-40B4-BE49-F238E27FC236}">
                <a16:creationId xmlns:a16="http://schemas.microsoft.com/office/drawing/2014/main" id="{47A391FB-4D97-4193-B59E-DA33960917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922922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720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820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628261-940E-418E-9D7E-87AEE8FBC64B}" type="datetimeFigureOut">
              <a:rPr kumimoji="0" lang="vi-VN"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27/09/2023</a:t>
            </a:fld>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D2FC11-E6C3-42FB-BE0F-EA92CB58407F}" type="slidenum">
              <a:rPr kumimoji="0" lang="vi-VN"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22040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1153783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图文框 6">
            <a:extLst>
              <a:ext uri="{FF2B5EF4-FFF2-40B4-BE49-F238E27FC236}">
                <a16:creationId xmlns:a16="http://schemas.microsoft.com/office/drawing/2014/main" id="{EB860E48-C92F-4211-BC95-B79D308CF20D}"/>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2" name="图片 7">
            <a:extLst>
              <a:ext uri="{FF2B5EF4-FFF2-40B4-BE49-F238E27FC236}">
                <a16:creationId xmlns:a16="http://schemas.microsoft.com/office/drawing/2014/main" id="{78874060-8E29-45EC-A816-4B5547A4F7EC}"/>
              </a:ext>
            </a:extLst>
          </p:cNvPr>
          <p:cNvPicPr>
            <a:picLocks noChangeAspect="1"/>
          </p:cNvPicPr>
          <p:nvPr userDrawn="1"/>
        </p:nvPicPr>
        <p:blipFill>
          <a:blip r:embed="rId2"/>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3" name="图片 8">
            <a:extLst>
              <a:ext uri="{FF2B5EF4-FFF2-40B4-BE49-F238E27FC236}">
                <a16:creationId xmlns:a16="http://schemas.microsoft.com/office/drawing/2014/main" id="{C94A973E-C8AE-421A-BD0A-4F821A6CD133}"/>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789899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5592DAD-D856-48DB-823B-B67FA884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8" name="Picture 7">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9" name="Picture 8">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0" name="Picture 9">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3590127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338B36F-D5B9-4013-A64E-E76B4E42DB48}"/>
              </a:ext>
            </a:extLst>
          </p:cNvPr>
          <p:cNvGrpSpPr/>
          <p:nvPr userDrawn="1"/>
        </p:nvGrpSpPr>
        <p:grpSpPr>
          <a:xfrm>
            <a:off x="0" y="0"/>
            <a:ext cx="12192000" cy="6858000"/>
            <a:chOff x="0" y="0"/>
            <a:chExt cx="12192000" cy="6858000"/>
          </a:xfrm>
        </p:grpSpPr>
        <p:pic>
          <p:nvPicPr>
            <p:cNvPr id="3" name="Picture 2" descr="A picture containing background pattern&#10;&#10;Description automatically generated">
              <a:extLst>
                <a:ext uri="{FF2B5EF4-FFF2-40B4-BE49-F238E27FC236}">
                  <a16:creationId xmlns:a16="http://schemas.microsoft.com/office/drawing/2014/main" id="{91E1E12E-EDE8-4573-9F28-B2E519691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4B9B10F-5259-4CB6-9E4D-72F9574EA31F}"/>
                </a:ext>
              </a:extLst>
            </p:cNvPr>
            <p:cNvSpPr/>
            <p:nvPr userDrawn="1"/>
          </p:nvSpPr>
          <p:spPr>
            <a:xfrm>
              <a:off x="5410200" y="6083300"/>
              <a:ext cx="1498600" cy="584200"/>
            </a:xfrm>
            <a:prstGeom prst="rect">
              <a:avLst/>
            </a:prstGeom>
            <a:solidFill>
              <a:srgbClr val="F0A3C3"/>
            </a:solidFill>
            <a:ln>
              <a:solidFill>
                <a:srgbClr val="F0A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9" name="Picture 8">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0" name="Picture 9">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1" name="Picture 10">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2" name="Picture 11">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474903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7" name="Picture 6">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8" name="Picture 7">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9" name="Picture 8">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40838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5" name="图文框 6">
            <a:extLst>
              <a:ext uri="{FF2B5EF4-FFF2-40B4-BE49-F238E27FC236}">
                <a16:creationId xmlns:a16="http://schemas.microsoft.com/office/drawing/2014/main" id="{37222E41-4B38-46D2-84BB-1F05C3849F6C}"/>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pic>
        <p:nvPicPr>
          <p:cNvPr id="3" name="图片 7">
            <a:extLst>
              <a:ext uri="{FF2B5EF4-FFF2-40B4-BE49-F238E27FC236}">
                <a16:creationId xmlns:a16="http://schemas.microsoft.com/office/drawing/2014/main" id="{0BA3D50F-CC80-4F5B-B51E-7D1884D27834}"/>
              </a:ext>
            </a:extLst>
          </p:cNvPr>
          <p:cNvPicPr>
            <a:picLocks noChangeAspect="1"/>
          </p:cNvPicPr>
          <p:nvPr userDrawn="1"/>
        </p:nvPicPr>
        <p:blipFill>
          <a:blip r:embed="rId2"/>
          <a:srcRect l="21709" t="28104"/>
          <a:stretch>
            <a:fillRect/>
          </a:stretch>
        </p:blipFill>
        <p:spPr>
          <a:xfrm rot="464828" flipV="1">
            <a:off x="-148638" y="5111624"/>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4" name="图片 8">
            <a:extLst>
              <a:ext uri="{FF2B5EF4-FFF2-40B4-BE49-F238E27FC236}">
                <a16:creationId xmlns:a16="http://schemas.microsoft.com/office/drawing/2014/main" id="{F7A1D87E-969D-4B0E-AD89-70060ABB26B7}"/>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10" name="Picture 9">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105255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4" name="图文框 6">
            <a:extLst>
              <a:ext uri="{FF2B5EF4-FFF2-40B4-BE49-F238E27FC236}">
                <a16:creationId xmlns:a16="http://schemas.microsoft.com/office/drawing/2014/main" id="{89CC1AFE-07C7-4EE1-B4B2-69116D841501}"/>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613100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pic>
        <p:nvPicPr>
          <p:cNvPr id="3" name="图片 7">
            <a:extLst>
              <a:ext uri="{FF2B5EF4-FFF2-40B4-BE49-F238E27FC236}">
                <a16:creationId xmlns:a16="http://schemas.microsoft.com/office/drawing/2014/main" id="{4C47E4C6-B78F-439C-BBDD-EEFAE8E88379}"/>
              </a:ext>
            </a:extLst>
          </p:cNvPr>
          <p:cNvPicPr>
            <a:picLocks noChangeAspect="1"/>
          </p:cNvPicPr>
          <p:nvPr userDrawn="1"/>
        </p:nvPicPr>
        <p:blipFill>
          <a:blip r:embed="rId2"/>
          <a:srcRect l="21709" t="28104"/>
          <a:stretch>
            <a:fillRect/>
          </a:stretch>
        </p:blipFill>
        <p:spPr>
          <a:xfrm rot="464828" flipV="1">
            <a:off x="-148638" y="5111624"/>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4" name="图片 8">
            <a:extLst>
              <a:ext uri="{FF2B5EF4-FFF2-40B4-BE49-F238E27FC236}">
                <a16:creationId xmlns:a16="http://schemas.microsoft.com/office/drawing/2014/main" id="{5CD13D1B-F8EF-4988-9001-B90002E3B440}"/>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9" name="Picture 8">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0" name="Picture 9">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1" name="Picture 10">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2" name="Picture 11">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223135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DED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7123EE-C62C-4B81-932E-FD785DD2C88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6" name="Picture 5">
            <a:extLst>
              <a:ext uri="{FF2B5EF4-FFF2-40B4-BE49-F238E27FC236}">
                <a16:creationId xmlns:a16="http://schemas.microsoft.com/office/drawing/2014/main" id="{1AA41CD8-0B29-4E70-83B7-FFEF21784CA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7" name="Picture 6">
            <a:extLst>
              <a:ext uri="{FF2B5EF4-FFF2-40B4-BE49-F238E27FC236}">
                <a16:creationId xmlns:a16="http://schemas.microsoft.com/office/drawing/2014/main" id="{393A9AFA-2307-4D7D-AC1F-49D1FC63855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8" name="Picture 7">
            <a:extLst>
              <a:ext uri="{FF2B5EF4-FFF2-40B4-BE49-F238E27FC236}">
                <a16:creationId xmlns:a16="http://schemas.microsoft.com/office/drawing/2014/main" id="{47A391FB-4D97-4193-B59E-DA33960917A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893867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3" Type="http://schemas.openxmlformats.org/officeDocument/2006/relationships/image" Target="../media/image14.png"/><Relationship Id="rId3" Type="http://schemas.openxmlformats.org/officeDocument/2006/relationships/image" Target="../media/image10.svg"/><Relationship Id="rId12"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13.svg"/><Relationship Id="rId15" Type="http://schemas.openxmlformats.org/officeDocument/2006/relationships/image" Target="../media/image28.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13" Type="http://schemas.openxmlformats.org/officeDocument/2006/relationships/image" Target="../media/image14.png"/><Relationship Id="rId3" Type="http://schemas.openxmlformats.org/officeDocument/2006/relationships/image" Target="../media/image10.svg"/><Relationship Id="rId12"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13.svg"/><Relationship Id="rId15" Type="http://schemas.openxmlformats.org/officeDocument/2006/relationships/image" Target="../media/image28.png"/><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13" Type="http://schemas.openxmlformats.org/officeDocument/2006/relationships/image" Target="../media/image14.png"/><Relationship Id="rId3" Type="http://schemas.openxmlformats.org/officeDocument/2006/relationships/image" Target="../media/image10.svg"/><Relationship Id="rId12"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13.svg"/><Relationship Id="rId15" Type="http://schemas.openxmlformats.org/officeDocument/2006/relationships/image" Target="../media/image28.pn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13" Type="http://schemas.openxmlformats.org/officeDocument/2006/relationships/image" Target="../media/image14.png"/><Relationship Id="rId3" Type="http://schemas.openxmlformats.org/officeDocument/2006/relationships/image" Target="../media/image10.svg"/><Relationship Id="rId12"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13.svg"/><Relationship Id="rId15" Type="http://schemas.openxmlformats.org/officeDocument/2006/relationships/image" Target="../media/image28.png"/><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13" Type="http://schemas.openxmlformats.org/officeDocument/2006/relationships/image" Target="../media/image14.png"/><Relationship Id="rId3" Type="http://schemas.openxmlformats.org/officeDocument/2006/relationships/image" Target="../media/image10.svg"/><Relationship Id="rId12"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13.svg"/><Relationship Id="rId15" Type="http://schemas.openxmlformats.org/officeDocument/2006/relationships/image" Target="../media/image28.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33.png"/><Relationship Id="rId1" Type="http://schemas.openxmlformats.org/officeDocument/2006/relationships/slideLayout" Target="../slideLayouts/slideLayout13.xml"/><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33.png"/><Relationship Id="rId1" Type="http://schemas.openxmlformats.org/officeDocument/2006/relationships/slideLayout" Target="../slideLayouts/slideLayout13.xml"/><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9.xml"/><Relationship Id="rId5" Type="http://schemas.openxmlformats.org/officeDocument/2006/relationships/image" Target="../media/image29.sv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hyperlink" Target="https://www.facebook.com/groups/629898828017053"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hyperlink" Target="https://www.facebook.com/groups/629898828017053"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hyperlink" Target="https://www.youtube.com/watch?v=SwjvlJCelN0"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hyperlink" Target="https://www.facebook.com/groups/629898828017053" TargetMode="External"/><Relationship Id="rId5" Type="http://schemas.openxmlformats.org/officeDocument/2006/relationships/image" Target="../media/image15.png"/><Relationship Id="rId10" Type="http://schemas.openxmlformats.org/officeDocument/2006/relationships/image" Target="../media/image1.png"/><Relationship Id="rId4" Type="http://schemas.openxmlformats.org/officeDocument/2006/relationships/image" Target="../media/image10.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www.facebook.com/groups/629898828017053"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8030" y="-103632"/>
            <a:ext cx="1743218" cy="1743218"/>
          </a:xfrm>
          <a:prstGeom prst="rect">
            <a:avLst/>
          </a:prstGeom>
        </p:spPr>
      </p:pic>
      <p:pic>
        <p:nvPicPr>
          <p:cNvPr id="6" name="Picture 5"/>
          <p:cNvPicPr>
            <a:picLocks noChangeAspect="1"/>
          </p:cNvPicPr>
          <p:nvPr/>
        </p:nvPicPr>
        <p:blipFill>
          <a:blip r:embed="rId3"/>
          <a:stretch>
            <a:fillRect/>
          </a:stretch>
        </p:blipFill>
        <p:spPr>
          <a:xfrm>
            <a:off x="435364" y="170476"/>
            <a:ext cx="11522439" cy="4889416"/>
          </a:xfrm>
          <a:prstGeom prst="rect">
            <a:avLst/>
          </a:prstGeom>
        </p:spPr>
      </p:pic>
    </p:spTree>
    <p:extLst>
      <p:ext uri="{BB962C8B-B14F-4D97-AF65-F5344CB8AC3E}">
        <p14:creationId xmlns:p14="http://schemas.microsoft.com/office/powerpoint/2010/main" val="2700997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34547" y="2023588"/>
            <a:ext cx="373120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được mẹ tặng cuốn sách có nhan đề "100 câu chuyện cổ tích hay nhất thế giới". Đối với em, thú vị nhất trong cuốn sách là câu chuyện "Cô bé Lọ Lem".</a:t>
            </a:r>
          </a:p>
        </p:txBody>
      </p:sp>
      <p:sp>
        <p:nvSpPr>
          <p:cNvPr id="13" name="Rectangle 12"/>
          <p:cNvSpPr/>
          <p:nvPr/>
        </p:nvSpPr>
        <p:spPr>
          <a:xfrm>
            <a:off x="7464139" y="2719786"/>
            <a:ext cx="341976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nhất</a:t>
            </a:r>
            <a:r>
              <a:rPr kumimoji="0" lang="en-US" sz="4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4150021" y="5848748"/>
            <a:ext cx="4129467" cy="851297"/>
          </a:xfrm>
          <a:prstGeom prst="roundRect">
            <a:avLst/>
          </a:prstGeom>
          <a:solidFill>
            <a:schemeClr val="bg2">
              <a:lumMod val="25000"/>
            </a:schemeClr>
          </a:solidFill>
          <a:ln w="76200">
            <a:solidFill>
              <a:schemeClr val="bg1"/>
            </a:solidFill>
          </a:ln>
        </p:spPr>
        <p:txBody>
          <a:bodyPr wrap="none" rtlCol="0">
            <a:spAutoFit/>
          </a:bodyPr>
          <a:lstStyle/>
          <a:p>
            <a:r>
              <a:rPr lang="en-US" sz="4400" dirty="0" smtClean="0">
                <a:solidFill>
                  <a:schemeClr val="bg1"/>
                </a:solidFill>
                <a:latin typeface="Cambria" panose="02040503050406030204" pitchFamily="18" charset="0"/>
                <a:ea typeface="Cambria" panose="02040503050406030204" pitchFamily="18" charset="0"/>
              </a:rPr>
              <a:t>1 – </a:t>
            </a:r>
            <a:r>
              <a:rPr lang="en-US" sz="4400" dirty="0" err="1" smtClean="0">
                <a:solidFill>
                  <a:schemeClr val="bg1"/>
                </a:solidFill>
                <a:latin typeface="Cambria" panose="02040503050406030204" pitchFamily="18" charset="0"/>
                <a:ea typeface="Cambria" panose="02040503050406030204" pitchFamily="18" charset="0"/>
              </a:rPr>
              <a:t>Phần</a:t>
            </a:r>
            <a:r>
              <a:rPr lang="en-US" sz="4400" dirty="0" smtClean="0">
                <a:solidFill>
                  <a:schemeClr val="bg1"/>
                </a:solidFill>
                <a:latin typeface="Cambria" panose="02040503050406030204" pitchFamily="18" charset="0"/>
                <a:ea typeface="Cambria" panose="02040503050406030204" pitchFamily="18" charset="0"/>
              </a:rPr>
              <a:t> </a:t>
            </a:r>
            <a:r>
              <a:rPr lang="en-US" sz="4400" dirty="0" err="1" smtClean="0">
                <a:solidFill>
                  <a:schemeClr val="bg1"/>
                </a:solidFill>
                <a:latin typeface="Cambria" panose="02040503050406030204" pitchFamily="18" charset="0"/>
                <a:ea typeface="Cambria" panose="02040503050406030204" pitchFamily="18" charset="0"/>
              </a:rPr>
              <a:t>mở</a:t>
            </a:r>
            <a:r>
              <a:rPr lang="en-US" sz="4400" dirty="0" smtClean="0">
                <a:solidFill>
                  <a:schemeClr val="bg1"/>
                </a:solidFill>
                <a:latin typeface="Cambria" panose="02040503050406030204" pitchFamily="18" charset="0"/>
                <a:ea typeface="Cambria" panose="02040503050406030204" pitchFamily="18" charset="0"/>
              </a:rPr>
              <a:t> </a:t>
            </a:r>
            <a:r>
              <a:rPr lang="en-US" sz="4400" dirty="0" err="1" smtClean="0">
                <a:solidFill>
                  <a:schemeClr val="bg1"/>
                </a:solidFill>
                <a:latin typeface="Cambria" panose="02040503050406030204" pitchFamily="18" charset="0"/>
                <a:ea typeface="Cambria" panose="02040503050406030204" pitchFamily="18" charset="0"/>
              </a:rPr>
              <a:t>bài</a:t>
            </a:r>
            <a:endParaRPr lang="en-US" sz="4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5969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44583" y="1885736"/>
            <a:ext cx="3731202"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1"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Chuyện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kể rằng</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lâu lắm rồi, ở một đất nước xa xôi, có cô bé xinh đẹp tên là Lọ </a:t>
            </a:r>
            <a:r>
              <a:rPr kumimoji="0" lang="vi-VN" sz="32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Lem.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đến </a:t>
            </a:r>
            <a:r>
              <a:rPr kumimoji="0" lang="vi-VN" sz="3200" b="1"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họ sống bên nhau hạnh phúc đến cuối đời.</a:t>
            </a:r>
          </a:p>
        </p:txBody>
      </p:sp>
      <p:sp>
        <p:nvSpPr>
          <p:cNvPr id="13" name="Rectangle 12"/>
          <p:cNvSpPr/>
          <p:nvPr/>
        </p:nvSpPr>
        <p:spPr>
          <a:xfrm>
            <a:off x="7464139" y="2719786"/>
            <a:ext cx="341976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Thuật lại nội dung câu chuyện</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3712689" y="5884545"/>
            <a:ext cx="4376764" cy="851297"/>
          </a:xfrm>
          <a:prstGeom prst="roundRect">
            <a:avLst/>
          </a:prstGeom>
          <a:solidFill>
            <a:srgbClr val="002060"/>
          </a:solidFill>
          <a:ln w="76200">
            <a:solidFill>
              <a:schemeClr val="bg1"/>
            </a:solidFill>
          </a:ln>
        </p:spPr>
        <p:txBody>
          <a:bodyPr wrap="none" rtlCol="0">
            <a:spAutoFit/>
          </a:bodyPr>
          <a:lstStyle/>
          <a:p>
            <a:r>
              <a:rPr lang="en-US" sz="4400" dirty="0" smtClean="0">
                <a:solidFill>
                  <a:schemeClr val="bg1"/>
                </a:solidFill>
                <a:latin typeface="Cambria" panose="02040503050406030204" pitchFamily="18" charset="0"/>
                <a:ea typeface="Cambria" panose="02040503050406030204" pitchFamily="18" charset="0"/>
              </a:rPr>
              <a:t>2 – </a:t>
            </a:r>
            <a:r>
              <a:rPr lang="en-US" sz="4400" dirty="0" err="1" smtClean="0">
                <a:solidFill>
                  <a:schemeClr val="bg1"/>
                </a:solidFill>
                <a:latin typeface="Cambria" panose="02040503050406030204" pitchFamily="18" charset="0"/>
                <a:ea typeface="Cambria" panose="02040503050406030204" pitchFamily="18" charset="0"/>
              </a:rPr>
              <a:t>Phần</a:t>
            </a:r>
            <a:r>
              <a:rPr lang="en-US" sz="4400" dirty="0" smtClean="0">
                <a:solidFill>
                  <a:schemeClr val="bg1"/>
                </a:solidFill>
                <a:latin typeface="Cambria" panose="02040503050406030204" pitchFamily="18" charset="0"/>
                <a:ea typeface="Cambria" panose="02040503050406030204" pitchFamily="18" charset="0"/>
              </a:rPr>
              <a:t> </a:t>
            </a:r>
            <a:r>
              <a:rPr lang="en-US" sz="4400" dirty="0" err="1" smtClean="0">
                <a:solidFill>
                  <a:schemeClr val="bg1"/>
                </a:solidFill>
                <a:latin typeface="Cambria" panose="02040503050406030204" pitchFamily="18" charset="0"/>
                <a:ea typeface="Cambria" panose="02040503050406030204" pitchFamily="18" charset="0"/>
              </a:rPr>
              <a:t>thân</a:t>
            </a:r>
            <a:r>
              <a:rPr lang="en-US" sz="4400" dirty="0" smtClean="0">
                <a:solidFill>
                  <a:schemeClr val="bg1"/>
                </a:solidFill>
                <a:latin typeface="Cambria" panose="02040503050406030204" pitchFamily="18" charset="0"/>
                <a:ea typeface="Cambria" panose="02040503050406030204" pitchFamily="18" charset="0"/>
              </a:rPr>
              <a:t> </a:t>
            </a:r>
            <a:r>
              <a:rPr lang="en-US" sz="4400" dirty="0" err="1" smtClean="0">
                <a:solidFill>
                  <a:schemeClr val="bg1"/>
                </a:solidFill>
                <a:latin typeface="Cambria" panose="02040503050406030204" pitchFamily="18" charset="0"/>
                <a:ea typeface="Cambria" panose="02040503050406030204" pitchFamily="18" charset="0"/>
              </a:rPr>
              <a:t>bài</a:t>
            </a:r>
            <a:endParaRPr lang="en-US" sz="4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8995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44583" y="1885736"/>
            <a:ext cx="3731202"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rất thích câu chuyện này vì cái kết thật có hậu. "Cô bé Lọ Lem" xứng đáng là một trong những câu chuyện cổ tích hay nhất thế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giới.</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3" name="Rectangle 12"/>
          <p:cNvSpPr/>
          <p:nvPr/>
        </p:nvSpPr>
        <p:spPr>
          <a:xfrm>
            <a:off x="7482075" y="2425857"/>
            <a:ext cx="3419761"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Nêu cảm xúc, suy nghĩ về câu chuyện</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4150021" y="5848748"/>
            <a:ext cx="4071101" cy="851297"/>
          </a:xfrm>
          <a:prstGeom prst="roundRect">
            <a:avLst/>
          </a:prstGeom>
          <a:solidFill>
            <a:srgbClr val="FFC000"/>
          </a:solidFill>
          <a:ln w="76200">
            <a:solidFill>
              <a:schemeClr val="bg1"/>
            </a:solidFill>
          </a:ln>
        </p:spPr>
        <p:txBody>
          <a:bodyPr wrap="none" rtlCol="0">
            <a:spAutoFit/>
          </a:bodyPr>
          <a:lstStyle/>
          <a:p>
            <a:r>
              <a:rPr lang="en-US" sz="4400" dirty="0" smtClean="0">
                <a:solidFill>
                  <a:sysClr val="windowText" lastClr="000000"/>
                </a:solidFill>
                <a:latin typeface="Cambria" panose="02040503050406030204" pitchFamily="18" charset="0"/>
                <a:ea typeface="Cambria" panose="02040503050406030204" pitchFamily="18" charset="0"/>
              </a:rPr>
              <a:t>3 – </a:t>
            </a:r>
            <a:r>
              <a:rPr lang="en-US" sz="4400" dirty="0" err="1" smtClean="0">
                <a:solidFill>
                  <a:sysClr val="windowText" lastClr="000000"/>
                </a:solidFill>
                <a:latin typeface="Cambria" panose="02040503050406030204" pitchFamily="18" charset="0"/>
                <a:ea typeface="Cambria" panose="02040503050406030204" pitchFamily="18" charset="0"/>
              </a:rPr>
              <a:t>Phần</a:t>
            </a:r>
            <a:r>
              <a:rPr lang="en-US" sz="4400" dirty="0" smtClean="0">
                <a:solidFill>
                  <a:sysClr val="windowText" lastClr="000000"/>
                </a:solidFill>
                <a:latin typeface="Cambria" panose="02040503050406030204" pitchFamily="18" charset="0"/>
                <a:ea typeface="Cambria" panose="02040503050406030204" pitchFamily="18" charset="0"/>
              </a:rPr>
              <a:t> </a:t>
            </a:r>
            <a:r>
              <a:rPr lang="en-US" sz="4400" dirty="0" err="1" smtClean="0">
                <a:solidFill>
                  <a:sysClr val="windowText" lastClr="000000"/>
                </a:solidFill>
                <a:latin typeface="Cambria" panose="02040503050406030204" pitchFamily="18" charset="0"/>
                <a:ea typeface="Cambria" panose="02040503050406030204" pitchFamily="18" charset="0"/>
              </a:rPr>
              <a:t>kết</a:t>
            </a:r>
            <a:r>
              <a:rPr lang="en-US" sz="4400" dirty="0" smtClean="0">
                <a:solidFill>
                  <a:sysClr val="windowText" lastClr="000000"/>
                </a:solidFill>
                <a:latin typeface="Cambria" panose="02040503050406030204" pitchFamily="18" charset="0"/>
                <a:ea typeface="Cambria" panose="02040503050406030204" pitchFamily="18" charset="0"/>
              </a:rPr>
              <a:t> </a:t>
            </a:r>
            <a:r>
              <a:rPr lang="en-US" sz="4400" dirty="0" err="1" smtClean="0">
                <a:solidFill>
                  <a:sysClr val="windowText" lastClr="000000"/>
                </a:solidFill>
                <a:latin typeface="Cambria" panose="02040503050406030204" pitchFamily="18" charset="0"/>
                <a:ea typeface="Cambria" panose="02040503050406030204" pitchFamily="18" charset="0"/>
              </a:rPr>
              <a:t>bài</a:t>
            </a:r>
            <a:endParaRPr lang="en-US" sz="44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5573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296671" y="37927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Picture 5"/>
          <p:cNvPicPr>
            <a:picLocks noChangeAspect="1"/>
          </p:cNvPicPr>
          <p:nvPr/>
        </p:nvPicPr>
        <p:blipFill rotWithShape="1">
          <a:blip r:embed="rId4"/>
          <a:srcRect t="1270"/>
          <a:stretch/>
        </p:blipFill>
        <p:spPr>
          <a:xfrm>
            <a:off x="750593" y="1892808"/>
            <a:ext cx="8539099" cy="417880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804" y="2338261"/>
            <a:ext cx="3011487" cy="4930002"/>
          </a:xfrm>
          <a:prstGeom prst="rect">
            <a:avLst/>
          </a:prstGeom>
        </p:spPr>
      </p:pic>
    </p:spTree>
    <p:extLst>
      <p:ext uri="{BB962C8B-B14F-4D97-AF65-F5344CB8AC3E}">
        <p14:creationId xmlns:p14="http://schemas.microsoft.com/office/powerpoint/2010/main" val="181105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2804" y="2338261"/>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468432" y="1517587"/>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1:</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1104900" y="3347844"/>
            <a:ext cx="8191904"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Khi mẹ Lọ Lem mất.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 Bố Lọ Lem lấy vợ mới. Người vợ mới có hai cô con riêng</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74704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448722" y="4064651"/>
            <a:ext cx="5719072" cy="2373176"/>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94057" y="2238617"/>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468432" y="1517587"/>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2:</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304800" y="3347844"/>
            <a:ext cx="899200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Khi bố Lọ Lem qua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Diễn biến:</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902363" y="4397710"/>
            <a:ext cx="5103879"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Cuộc</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cô</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càng</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khổ</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560470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3:</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a:t>
            </a: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Khi vua tổ chức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Diễn biến:</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493261" y="3874411"/>
            <a:ext cx="7941257"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Mẹ</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kế</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hai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cô</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con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gái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dự</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hội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bắt</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Lọ</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Lem</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nhà</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nhặt</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đậu</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lẫn</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đống</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Lọ</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Lem</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khóc</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nức</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nở</a:t>
            </a:r>
            <a:r>
              <a:rPr kumimoji="0" lang="en-US" sz="40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8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795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4:</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a:t>
            </a: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Khi Lọ Lem khóc vì không được đi dự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Diễn biến:</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448721" y="3708902"/>
            <a:ext cx="7941257" cy="23237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bà tiên xuất hiện giúp cô nhặt đậu, hoá phép cho cô váy dạ hội và đôi giày thuỷ tinh tuyệt đẹp. Bà còn biến quả bí ngô thành cỗ xe ngựa đưa Lọ Lem đi dự hội. Bà dặn Lọ Lem phải về trước 12 giờ đêm, nếu không mọi phép thuật sẽ tan biến</a:t>
            </a:r>
            <a:r>
              <a:rPr kumimoji="0" lang="vi-VN" sz="29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29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0782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5:</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a:t>
            </a: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Khi Lọ Lem đi dự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Diễn biến:</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448721" y="3708902"/>
            <a:ext cx="7941257"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Lọ </a:t>
            </a:r>
            <a:r>
              <a:rPr kumimoji="0" lang="vi-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Lem xinh đẹp đến mức hoàng tử chỉ khiêu vũ với mình cô. Đến 12 giờ, vì vội ra về, Lọ Lem làm rơi một chiếc giày</a:t>
            </a:r>
            <a:r>
              <a:rPr kumimoji="0" lang="vi-VN" sz="40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54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64653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5:</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a:t>
            </a:r>
            <a:r>
              <a:rPr kumimoji="0" lang="vi-VN" sz="36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Khi hoàng tử sai người đi tìm chủ nhân chiếc giày.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Diễn biến:</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485398" y="3839947"/>
            <a:ext cx="7941257"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Hai </a:t>
            </a:r>
            <a:r>
              <a:rPr kumimoji="0" lang="vi-VN" sz="33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cô chị cũng ướm thử giày nhưng không vừa. Tới lượt Lọ Lem thì vừa như in. Hoàng tử vui mừng đón cô về cung. Từ đó, họ sống bên nhau hạnh phúc đến cuối đời</a:t>
            </a:r>
            <a:r>
              <a:rPr kumimoji="0" lang="vi-VN" sz="33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33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219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650" y="476706"/>
            <a:ext cx="10494732" cy="5815841"/>
          </a:xfrm>
          <a:prstGeom prst="rect">
            <a:avLst/>
          </a:prstGeom>
        </p:spPr>
      </p:pic>
      <p:sp>
        <p:nvSpPr>
          <p:cNvPr id="7" name="Rectangle 6"/>
          <p:cNvSpPr/>
          <p:nvPr/>
        </p:nvSpPr>
        <p:spPr>
          <a:xfrm>
            <a:off x="1347216" y="1392449"/>
            <a:ext cx="9753600" cy="2499146"/>
          </a:xfrm>
          <a:prstGeom prst="rect">
            <a:avLst/>
          </a:prstGeom>
        </p:spPr>
        <p:txBody>
          <a:bodyPr wrap="square">
            <a:spAutoFit/>
          </a:bodyPr>
          <a:lstStyle/>
          <a:p>
            <a:pPr algn="ctr">
              <a:lnSpc>
                <a:spcPct val="115000"/>
              </a:lnSpc>
              <a:spcAft>
                <a:spcPts val="0"/>
              </a:spcAft>
            </a:pPr>
            <a:r>
              <a:rPr lang="en-US" sz="4000" b="1" dirty="0" smtClean="0">
                <a:solidFill>
                  <a:schemeClr val="accent1">
                    <a:lumMod val="75000"/>
                  </a:schemeClr>
                </a:solidFill>
                <a:latin typeface="Cambria" panose="02040503050406030204" pitchFamily="18" charset="0"/>
                <a:ea typeface="Cambria" panose="02040503050406030204" pitchFamily="18" charset="0"/>
              </a:rPr>
              <a:t>YÊU CẦU CẦN ĐẠT</a:t>
            </a:r>
          </a:p>
          <a:p>
            <a:pPr>
              <a:lnSpc>
                <a:spcPct val="115000"/>
              </a:lnSpc>
              <a:spcAft>
                <a:spcPts val="0"/>
              </a:spcAft>
            </a:pP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a:t>
            </a:r>
          </a:p>
          <a:p>
            <a:pPr>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Nắm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giữa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đoạn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4997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123233" y="495533"/>
            <a:ext cx="11874499" cy="1432375"/>
            <a:chOff x="7090779" y="706679"/>
            <a:chExt cx="5835517"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90779" y="706679"/>
              <a:ext cx="5835517"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4730074"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c. Câu chuyện được kể lại theo cách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 name="Group 16"/>
          <p:cNvGrpSpPr/>
          <p:nvPr/>
        </p:nvGrpSpPr>
        <p:grpSpPr>
          <a:xfrm>
            <a:off x="1075502" y="1928325"/>
            <a:ext cx="4728719" cy="1900919"/>
            <a:chOff x="1911857" y="2048781"/>
            <a:chExt cx="4728719" cy="1900919"/>
          </a:xfrm>
        </p:grpSpPr>
        <p:pic>
          <p:nvPicPr>
            <p:cNvPr id="8"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857" y="2048781"/>
              <a:ext cx="4728719" cy="1900919"/>
            </a:xfrm>
            <a:prstGeom prst="rect">
              <a:avLst/>
            </a:prstGeom>
          </p:spPr>
        </p:pic>
        <p:sp>
          <p:nvSpPr>
            <p:cNvPr id="11" name="TextBox 10"/>
            <p:cNvSpPr txBox="1"/>
            <p:nvPr/>
          </p:nvSpPr>
          <p:spPr>
            <a:xfrm>
              <a:off x="2260600" y="2396380"/>
              <a:ext cx="40847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 sự việc diễn ra trong câu chuyện</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grpSp>
        <p:nvGrpSpPr>
          <p:cNvPr id="18" name="Group 17"/>
          <p:cNvGrpSpPr/>
          <p:nvPr/>
        </p:nvGrpSpPr>
        <p:grpSpPr>
          <a:xfrm>
            <a:off x="6389400" y="2456061"/>
            <a:ext cx="5106417" cy="2802619"/>
            <a:chOff x="6614901" y="2048781"/>
            <a:chExt cx="5106417" cy="2802619"/>
          </a:xfrm>
        </p:grpSpPr>
        <p:pic>
          <p:nvPicPr>
            <p:cNvPr id="12"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4901" y="2048781"/>
              <a:ext cx="5106417" cy="2802619"/>
            </a:xfrm>
            <a:prstGeom prst="rect">
              <a:avLst/>
            </a:prstGeom>
          </p:spPr>
        </p:pic>
        <p:sp>
          <p:nvSpPr>
            <p:cNvPr id="13" name="TextBox 12"/>
            <p:cNvSpPr txBox="1"/>
            <p:nvPr/>
          </p:nvSpPr>
          <p:spPr>
            <a:xfrm>
              <a:off x="6779146" y="2533631"/>
              <a:ext cx="483338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 đặc điểm của nhân vật chính (ngoại hình, hành động, lời nói,...)</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grpSp>
        <p:nvGrpSpPr>
          <p:cNvPr id="16" name="Group 15"/>
          <p:cNvGrpSpPr/>
          <p:nvPr/>
        </p:nvGrpSpPr>
        <p:grpSpPr>
          <a:xfrm>
            <a:off x="1126378" y="4187571"/>
            <a:ext cx="4810369" cy="2142219"/>
            <a:chOff x="1844430" y="2201181"/>
            <a:chExt cx="4810369" cy="2142219"/>
          </a:xfrm>
        </p:grpSpPr>
        <p:pic>
          <p:nvPicPr>
            <p:cNvPr id="14"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4430" y="2201181"/>
              <a:ext cx="4810369" cy="2142219"/>
            </a:xfrm>
            <a:prstGeom prst="rect">
              <a:avLst/>
            </a:prstGeom>
          </p:spPr>
        </p:pic>
        <p:sp>
          <p:nvSpPr>
            <p:cNvPr id="15" name="TextBox 14"/>
            <p:cNvSpPr txBox="1"/>
            <p:nvPr/>
          </p:nvSpPr>
          <p:spPr>
            <a:xfrm>
              <a:off x="2207215" y="2395800"/>
              <a:ext cx="408479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Tập trung vào một chi tiết mà người viết thích nhất.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C4783B1A-0590-4FC3-AD95-C0A83F697D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7812" y="2726038"/>
            <a:ext cx="1406703" cy="1199843"/>
          </a:xfrm>
          <a:prstGeom prst="rect">
            <a:avLst/>
          </a:prstGeom>
        </p:spPr>
      </p:pic>
    </p:spTree>
    <p:extLst>
      <p:ext uri="{BB962C8B-B14F-4D97-AF65-F5344CB8AC3E}">
        <p14:creationId xmlns:p14="http://schemas.microsoft.com/office/powerpoint/2010/main" val="3973396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685800" y="355833"/>
            <a:ext cx="11506200" cy="1432375"/>
            <a:chOff x="5731344" y="706679"/>
            <a:chExt cx="6823976"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31344" y="706679"/>
              <a:ext cx="6823976"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6256626" y="1162929"/>
              <a:ext cx="5504659"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d. Những từ ngữ in đậm có tác dụng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4"/>
          <a:stretch>
            <a:fillRect/>
          </a:stretch>
        </p:blipFill>
        <p:spPr>
          <a:xfrm>
            <a:off x="368300" y="1464063"/>
            <a:ext cx="8813800" cy="4957763"/>
          </a:xfrm>
          <a:prstGeom prst="rect">
            <a:avLst/>
          </a:prstGeom>
        </p:spPr>
      </p:pic>
      <p:sp>
        <p:nvSpPr>
          <p:cNvPr id="12" name="Rectangle 11">
            <a:extLst>
              <a:ext uri="{FF2B5EF4-FFF2-40B4-BE49-F238E27FC236}">
                <a16:creationId xmlns:a16="http://schemas.microsoft.com/office/drawing/2014/main" id="{9E79FEE6-83E9-4D1C-9A0E-5D12D47712E7}"/>
              </a:ext>
            </a:extLst>
          </p:cNvPr>
          <p:cNvSpPr/>
          <p:nvPr/>
        </p:nvSpPr>
        <p:spPr>
          <a:xfrm>
            <a:off x="9182100" y="2254793"/>
            <a:ext cx="2566204" cy="3066507"/>
          </a:xfrm>
          <a:prstGeom prst="rect">
            <a:avLst/>
          </a:prstGeom>
          <a:solidFill>
            <a:schemeClr val="accent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rPr>
              <a:t>Liên kết chặt chẽ mạch viết của bài văn.</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6409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412602" y="495532"/>
            <a:ext cx="11093597" cy="1777767"/>
            <a:chOff x="5569317" y="882632"/>
            <a:chExt cx="6579274" cy="2239116"/>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69317" y="882632"/>
              <a:ext cx="6579274" cy="2239116"/>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6047686" y="1168746"/>
              <a:ext cx="5626676" cy="1666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Bài 2: Trao đổi về những điểm cần lưu ý khi viết bài văn kể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文本框 13">
            <a:extLst>
              <a:ext uri="{FF2B5EF4-FFF2-40B4-BE49-F238E27FC236}">
                <a16:creationId xmlns:a16="http://schemas.microsoft.com/office/drawing/2014/main" id="{4CA78468-F089-3C1F-1997-425997EA041C}"/>
              </a:ext>
            </a:extLst>
          </p:cNvPr>
          <p:cNvSpPr txBox="1"/>
          <p:nvPr/>
        </p:nvSpPr>
        <p:spPr>
          <a:xfrm>
            <a:off x="2226126" y="3511654"/>
            <a:ext cx="683745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Trình tự của các sự việc</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105号-简雅黑" panose="00000500000000000000" pitchFamily="2" charset="-122"/>
              <a:cs typeface="Calibri" panose="020F0502020204030204" pitchFamily="34" charset="0"/>
            </a:endParaRPr>
          </a:p>
        </p:txBody>
      </p:sp>
      <p:sp>
        <p:nvSpPr>
          <p:cNvPr id="19" name="文本框 14">
            <a:extLst>
              <a:ext uri="{FF2B5EF4-FFF2-40B4-BE49-F238E27FC236}">
                <a16:creationId xmlns:a16="http://schemas.microsoft.com/office/drawing/2014/main" id="{294C0BE7-9925-07B0-7C6D-91094A5BE435}"/>
              </a:ext>
            </a:extLst>
          </p:cNvPr>
          <p:cNvSpPr txBox="1"/>
          <p:nvPr/>
        </p:nvSpPr>
        <p:spPr>
          <a:xfrm>
            <a:off x="2252648" y="2457610"/>
            <a:ext cx="681093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 cục bài văn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7A02D65E-DE61-E7B0-81F2-AE740AE358EB}"/>
              </a:ext>
            </a:extLst>
          </p:cNvPr>
          <p:cNvSpPr txBox="1"/>
          <p:nvPr/>
        </p:nvSpPr>
        <p:spPr>
          <a:xfrm>
            <a:off x="2252648" y="4766729"/>
            <a:ext cx="935729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 ngữ dẫn dắt và kết nối các sự việc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226901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340839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4663472"/>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875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 calcmode="lin" valueType="num">
                                      <p:cBhvr>
                                        <p:cTn id="9" dur="250" fill="hold"/>
                                        <p:tgtEl>
                                          <p:spTgt spid="21"/>
                                        </p:tgtEl>
                                        <p:attrNameLst>
                                          <p:attrName>style.rotation</p:attrName>
                                        </p:attrNameLst>
                                      </p:cBhvr>
                                      <p:tavLst>
                                        <p:tav tm="0">
                                          <p:val>
                                            <p:fltVal val="360"/>
                                          </p:val>
                                        </p:tav>
                                        <p:tav tm="100000">
                                          <p:val>
                                            <p:fltVal val="0"/>
                                          </p:val>
                                        </p:tav>
                                      </p:tavLst>
                                    </p:anim>
                                    <p:animEffect transition="in" filter="fade">
                                      <p:cBhvr>
                                        <p:cTn id="10" dur="250"/>
                                        <p:tgtEl>
                                          <p:spTgt spid="21"/>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250"/>
                                        <p:tgtEl>
                                          <p:spTgt spid="19"/>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250" fill="hold"/>
                                        <p:tgtEl>
                                          <p:spTgt spid="22"/>
                                        </p:tgtEl>
                                        <p:attrNameLst>
                                          <p:attrName>ppt_w</p:attrName>
                                        </p:attrNameLst>
                                      </p:cBhvr>
                                      <p:tavLst>
                                        <p:tav tm="0">
                                          <p:val>
                                            <p:fltVal val="0"/>
                                          </p:val>
                                        </p:tav>
                                        <p:tav tm="100000">
                                          <p:val>
                                            <p:strVal val="#ppt_w"/>
                                          </p:val>
                                        </p:tav>
                                      </p:tavLst>
                                    </p:anim>
                                    <p:anim calcmode="lin" valueType="num">
                                      <p:cBhvr>
                                        <p:cTn id="19" dur="250" fill="hold"/>
                                        <p:tgtEl>
                                          <p:spTgt spid="22"/>
                                        </p:tgtEl>
                                        <p:attrNameLst>
                                          <p:attrName>ppt_h</p:attrName>
                                        </p:attrNameLst>
                                      </p:cBhvr>
                                      <p:tavLst>
                                        <p:tav tm="0">
                                          <p:val>
                                            <p:fltVal val="0"/>
                                          </p:val>
                                        </p:tav>
                                        <p:tav tm="100000">
                                          <p:val>
                                            <p:strVal val="#ppt_h"/>
                                          </p:val>
                                        </p:tav>
                                      </p:tavLst>
                                    </p:anim>
                                    <p:anim calcmode="lin" valueType="num">
                                      <p:cBhvr>
                                        <p:cTn id="20" dur="250" fill="hold"/>
                                        <p:tgtEl>
                                          <p:spTgt spid="22"/>
                                        </p:tgtEl>
                                        <p:attrNameLst>
                                          <p:attrName>style.rotation</p:attrName>
                                        </p:attrNameLst>
                                      </p:cBhvr>
                                      <p:tavLst>
                                        <p:tav tm="0">
                                          <p:val>
                                            <p:fltVal val="360"/>
                                          </p:val>
                                        </p:tav>
                                        <p:tav tm="100000">
                                          <p:val>
                                            <p:fltVal val="0"/>
                                          </p:val>
                                        </p:tav>
                                      </p:tavLst>
                                    </p:anim>
                                    <p:animEffect transition="in" filter="fade">
                                      <p:cBhvr>
                                        <p:cTn id="21" dur="250"/>
                                        <p:tgtEl>
                                          <p:spTgt spid="22"/>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250"/>
                                        <p:tgtEl>
                                          <p:spTgt spid="18"/>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250" fill="hold"/>
                                        <p:tgtEl>
                                          <p:spTgt spid="23"/>
                                        </p:tgtEl>
                                        <p:attrNameLst>
                                          <p:attrName>ppt_w</p:attrName>
                                        </p:attrNameLst>
                                      </p:cBhvr>
                                      <p:tavLst>
                                        <p:tav tm="0">
                                          <p:val>
                                            <p:fltVal val="0"/>
                                          </p:val>
                                        </p:tav>
                                        <p:tav tm="100000">
                                          <p:val>
                                            <p:strVal val="#ppt_w"/>
                                          </p:val>
                                        </p:tav>
                                      </p:tavLst>
                                    </p:anim>
                                    <p:anim calcmode="lin" valueType="num">
                                      <p:cBhvr>
                                        <p:cTn id="30" dur="250" fill="hold"/>
                                        <p:tgtEl>
                                          <p:spTgt spid="23"/>
                                        </p:tgtEl>
                                        <p:attrNameLst>
                                          <p:attrName>ppt_h</p:attrName>
                                        </p:attrNameLst>
                                      </p:cBhvr>
                                      <p:tavLst>
                                        <p:tav tm="0">
                                          <p:val>
                                            <p:fltVal val="0"/>
                                          </p:val>
                                        </p:tav>
                                        <p:tav tm="100000">
                                          <p:val>
                                            <p:strVal val="#ppt_h"/>
                                          </p:val>
                                        </p:tav>
                                      </p:tavLst>
                                    </p:anim>
                                    <p:anim calcmode="lin" valueType="num">
                                      <p:cBhvr>
                                        <p:cTn id="31" dur="250" fill="hold"/>
                                        <p:tgtEl>
                                          <p:spTgt spid="23"/>
                                        </p:tgtEl>
                                        <p:attrNameLst>
                                          <p:attrName>style.rotation</p:attrName>
                                        </p:attrNameLst>
                                      </p:cBhvr>
                                      <p:tavLst>
                                        <p:tav tm="0">
                                          <p:val>
                                            <p:fltVal val="360"/>
                                          </p:val>
                                        </p:tav>
                                        <p:tav tm="100000">
                                          <p:val>
                                            <p:fltVal val="0"/>
                                          </p:val>
                                        </p:tav>
                                      </p:tavLst>
                                    </p:anim>
                                    <p:animEffect transition="in" filter="fade">
                                      <p:cBhvr>
                                        <p:cTn id="32" dur="250"/>
                                        <p:tgtEl>
                                          <p:spTgt spid="23"/>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a:extLst>
              <a:ext uri="{FF2B5EF4-FFF2-40B4-BE49-F238E27FC236}">
                <a16:creationId xmlns:a16="http://schemas.microsoft.com/office/drawing/2014/main" id="{225B0B40-D7BA-4C24-B611-23D2D09C9D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567" y="1770926"/>
            <a:ext cx="4810975" cy="5087073"/>
          </a:xfrm>
          <a:prstGeom prst="rect">
            <a:avLst/>
          </a:prstGeom>
        </p:spPr>
      </p:pic>
      <p:pic>
        <p:nvPicPr>
          <p:cNvPr id="11" name="Picture 2">
            <a:extLst>
              <a:ext uri="{FF2B5EF4-FFF2-40B4-BE49-F238E27FC236}">
                <a16:creationId xmlns:a16="http://schemas.microsoft.com/office/drawing/2014/main" id="{9908232B-FAD9-4659-85E4-BABF69743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49117" y="5346000"/>
            <a:ext cx="1701266" cy="1512000"/>
          </a:xfrm>
          <a:prstGeom prst="rect">
            <a:avLst/>
          </a:prstGeom>
        </p:spPr>
      </p:pic>
      <p:pic>
        <p:nvPicPr>
          <p:cNvPr id="12" name="Picture 3">
            <a:extLst>
              <a:ext uri="{FF2B5EF4-FFF2-40B4-BE49-F238E27FC236}">
                <a16:creationId xmlns:a16="http://schemas.microsoft.com/office/drawing/2014/main" id="{DF9301E6-4457-47A5-B8D0-39F2E509F6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935642" y="1014925"/>
            <a:ext cx="1701266" cy="1512000"/>
          </a:xfrm>
          <a:prstGeom prst="rect">
            <a:avLst/>
          </a:prstGeom>
        </p:spPr>
      </p:pic>
      <p:pic>
        <p:nvPicPr>
          <p:cNvPr id="16" name="Picture 15" descr="A toy doll in a blue dress&#10;&#10;Description automatically generated with low confidence">
            <a:extLst>
              <a:ext uri="{FF2B5EF4-FFF2-40B4-BE49-F238E27FC236}">
                <a16:creationId xmlns:a16="http://schemas.microsoft.com/office/drawing/2014/main" id="{DF46E5B8-9789-4834-8B74-F18FF838A6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2514" y="876609"/>
            <a:ext cx="3067498" cy="5031617"/>
          </a:xfrm>
          <a:prstGeom prst="rect">
            <a:avLst/>
          </a:prstGeom>
        </p:spPr>
      </p:pic>
      <p:sp>
        <p:nvSpPr>
          <p:cNvPr id="2" name="Rectangle 1">
            <a:extLst>
              <a:ext uri="{FF2B5EF4-FFF2-40B4-BE49-F238E27FC236}">
                <a16:creationId xmlns:a16="http://schemas.microsoft.com/office/drawing/2014/main" id="{DCA0AEAE-2E2C-4A28-A867-2C71E83D4A14}"/>
              </a:ext>
            </a:extLst>
          </p:cNvPr>
          <p:cNvSpPr/>
          <p:nvPr/>
        </p:nvSpPr>
        <p:spPr>
          <a:xfrm>
            <a:off x="4974543" y="368960"/>
            <a:ext cx="6879316" cy="6046917"/>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Rectangle 2"/>
          <p:cNvSpPr/>
          <p:nvPr/>
        </p:nvSpPr>
        <p:spPr>
          <a:xfrm>
            <a:off x="5099581" y="637817"/>
            <a:ext cx="6629239"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 cục của bài văn: có 3 phần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Mở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Giới thiệu về câu chuyện (tên câu chuyện, lí do biết câu chuyện hoặc nêu ấn tượng về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Thân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Kể lại câu chuyện theo trình tự diễn ra các sự việc (chú ý sử dụng từ ngữ kết nối các sự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Kết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Nêu suy nghĩ, cảm xúc về câu chuyện, mong muốn sau khi đọc câu chuyện hoặc bài học rút ra từ câu chuyện</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6906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a:extLst>
              <a:ext uri="{FF2B5EF4-FFF2-40B4-BE49-F238E27FC236}">
                <a16:creationId xmlns:a16="http://schemas.microsoft.com/office/drawing/2014/main" id="{225B0B40-D7BA-4C24-B611-23D2D09C9D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567" y="982602"/>
            <a:ext cx="5556514" cy="5875398"/>
          </a:xfrm>
          <a:prstGeom prst="rect">
            <a:avLst/>
          </a:prstGeom>
        </p:spPr>
      </p:pic>
      <p:pic>
        <p:nvPicPr>
          <p:cNvPr id="11" name="Picture 2">
            <a:extLst>
              <a:ext uri="{FF2B5EF4-FFF2-40B4-BE49-F238E27FC236}">
                <a16:creationId xmlns:a16="http://schemas.microsoft.com/office/drawing/2014/main" id="{9908232B-FAD9-4659-85E4-BABF69743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49117" y="5346000"/>
            <a:ext cx="1701266" cy="1512000"/>
          </a:xfrm>
          <a:prstGeom prst="rect">
            <a:avLst/>
          </a:prstGeom>
        </p:spPr>
      </p:pic>
      <p:pic>
        <p:nvPicPr>
          <p:cNvPr id="12" name="Picture 3">
            <a:extLst>
              <a:ext uri="{FF2B5EF4-FFF2-40B4-BE49-F238E27FC236}">
                <a16:creationId xmlns:a16="http://schemas.microsoft.com/office/drawing/2014/main" id="{DF9301E6-4457-47A5-B8D0-39F2E509F6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124138" y="1384261"/>
            <a:ext cx="1701266" cy="1512000"/>
          </a:xfrm>
          <a:prstGeom prst="rect">
            <a:avLst/>
          </a:prstGeom>
        </p:spPr>
      </p:pic>
      <p:sp>
        <p:nvSpPr>
          <p:cNvPr id="2" name="Rectangle 1">
            <a:extLst>
              <a:ext uri="{FF2B5EF4-FFF2-40B4-BE49-F238E27FC236}">
                <a16:creationId xmlns:a16="http://schemas.microsoft.com/office/drawing/2014/main" id="{DCA0AEAE-2E2C-4A28-A867-2C71E83D4A14}"/>
              </a:ext>
            </a:extLst>
          </p:cNvPr>
          <p:cNvSpPr/>
          <p:nvPr/>
        </p:nvSpPr>
        <p:spPr>
          <a:xfrm>
            <a:off x="6230613" y="368960"/>
            <a:ext cx="5719072" cy="5568853"/>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pic>
        <p:nvPicPr>
          <p:cNvPr id="4" name="Picture 3" descr="A picture containing shape&#10;&#10;Description automatically generated">
            <a:extLst>
              <a:ext uri="{FF2B5EF4-FFF2-40B4-BE49-F238E27FC236}">
                <a16:creationId xmlns:a16="http://schemas.microsoft.com/office/drawing/2014/main" id="{6A61BC83-284D-4732-B0FB-DF9FB4250198}"/>
              </a:ext>
            </a:extLst>
          </p:cNvPr>
          <p:cNvPicPr>
            <a:picLocks noChangeAspect="1"/>
          </p:cNvPicPr>
          <p:nvPr/>
        </p:nvPicPr>
        <p:blipFill>
          <a:blip r:embed="rId10">
            <a:clrChange>
              <a:clrFrom>
                <a:srgbClr val="FDFDFD">
                  <a:alpha val="99608"/>
                </a:srgbClr>
              </a:clrFrom>
              <a:clrTo>
                <a:srgbClr val="FDFDFD">
                  <a:alpha val="0"/>
                </a:srgbClr>
              </a:clrTo>
            </a:clrChange>
            <a:extLst>
              <a:ext uri="{28A0092B-C50C-407E-A947-70E740481C1C}">
                <a14:useLocalDpi xmlns:a14="http://schemas.microsoft.com/office/drawing/2010/main" val="0"/>
              </a:ext>
            </a:extLst>
          </a:blip>
          <a:stretch>
            <a:fillRect/>
          </a:stretch>
        </p:blipFill>
        <p:spPr>
          <a:xfrm>
            <a:off x="-346965" y="1017592"/>
            <a:ext cx="6656325" cy="5084408"/>
          </a:xfrm>
          <a:prstGeom prst="rect">
            <a:avLst/>
          </a:prstGeom>
        </p:spPr>
      </p:pic>
      <p:sp>
        <p:nvSpPr>
          <p:cNvPr id="3" name="Rectangle 2"/>
          <p:cNvSpPr/>
          <p:nvPr/>
        </p:nvSpPr>
        <p:spPr>
          <a:xfrm>
            <a:off x="6355611" y="601298"/>
            <a:ext cx="5542287"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Trình</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của</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các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sự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việc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Trình</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bày</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sắp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xếp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việc</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trình</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tự</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lý</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b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6355611" y="2927382"/>
            <a:ext cx="5542287"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Từ</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ngữ</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dẫn</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dắt</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và</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kết</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nối</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các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sự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việc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phú</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chuyện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6" name="Straight Connector 15"/>
          <p:cNvCxnSpPr/>
          <p:nvPr/>
        </p:nvCxnSpPr>
        <p:spPr>
          <a:xfrm>
            <a:off x="6434358" y="2743200"/>
            <a:ext cx="546354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34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9838"/>
            <a:ext cx="13072533" cy="7297838"/>
          </a:xfrm>
          <a:prstGeom prst="rect">
            <a:avLst/>
          </a:prstGeom>
        </p:spPr>
      </p:pic>
      <p:pic>
        <p:nvPicPr>
          <p:cNvPr id="12" name="Picture 11">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824892" y="851061"/>
            <a:ext cx="4218798" cy="2554445"/>
          </a:xfrm>
          <a:prstGeom prst="rect">
            <a:avLst/>
          </a:prstGeom>
        </p:spPr>
      </p:pic>
      <p:sp>
        <p:nvSpPr>
          <p:cNvPr id="3" name="Rectangle 2"/>
          <p:cNvSpPr/>
          <p:nvPr/>
        </p:nvSpPr>
        <p:spPr>
          <a:xfrm>
            <a:off x="4445000" y="717730"/>
            <a:ext cx="7747000" cy="567847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Bài văn kể lại một câu chuyện thường gồm </a:t>
            </a:r>
            <a:r>
              <a:rPr kumimoji="0" lang="vi-VN" sz="3300" b="1" i="0" u="none" strike="noStrike" kern="1200" cap="none" spc="0" normalizeH="0" baseline="0" noProof="0" dirty="0" smtClean="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3 phần</a:t>
            </a:r>
            <a:r>
              <a:rPr kumimoji="0" lang="vi-VN" sz="3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smtClean="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Mở bài: </a:t>
            </a:r>
            <a:r>
              <a:rPr kumimoji="0" lang="vi-VN" sz="3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Giới thiệu về câu chuyện (tên câu chuyện, lí do biết câu chuyện hoặc nêu ấn tượng về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smtClean="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Thân bài: </a:t>
            </a:r>
            <a:r>
              <a:rPr kumimoji="0" lang="vi-VN" sz="3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Kể lại câu chuyện theo trình tự diễn ra các sự việc (chú ý sử dụng từ ngữ kết nối các sự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smtClean="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Kết bài: </a:t>
            </a:r>
            <a:r>
              <a:rPr kumimoji="0" lang="vi-VN" sz="3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Nêu suy nghĩ, cảm xúc về câu chuyện, mong muốn sau khi đọc câu chuyện hoặc bài học rút ra từ câu chuyện.</a:t>
            </a:r>
            <a:endPar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8632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1" y="2453028"/>
            <a:ext cx="10143849" cy="3084172"/>
          </a:xfrm>
          <a:prstGeom prst="rect">
            <a:avLst/>
          </a:prstGeom>
        </p:spPr>
      </p:pic>
    </p:spTree>
    <p:extLst>
      <p:ext uri="{BB962C8B-B14F-4D97-AF65-F5344CB8AC3E}">
        <p14:creationId xmlns:p14="http://schemas.microsoft.com/office/powerpoint/2010/main" val="4176151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567D8948-5544-4870-AD00-108E05B50E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5214" y="0"/>
            <a:ext cx="11401785" cy="2819400"/>
          </a:xfrm>
          <a:prstGeom prst="rect">
            <a:avLst/>
          </a:prstGeom>
        </p:spPr>
      </p:pic>
      <p:sp>
        <p:nvSpPr>
          <p:cNvPr id="9" name="TextBox 8">
            <a:extLst>
              <a:ext uri="{FF2B5EF4-FFF2-40B4-BE49-F238E27FC236}">
                <a16:creationId xmlns:a16="http://schemas.microsoft.com/office/drawing/2014/main" id="{8B1330DC-A141-48CD-B460-76020A827FDB}"/>
              </a:ext>
            </a:extLst>
          </p:cNvPr>
          <p:cNvSpPr txBox="1"/>
          <p:nvPr/>
        </p:nvSpPr>
        <p:spPr>
          <a:xfrm>
            <a:off x="749895" y="633919"/>
            <a:ext cx="106420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Hãy tìm một câu chuyện mà em đã đọc và </a:t>
            </a:r>
            <a:endPar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xác định bố cục của nó nhé!</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Tóm tắt truyện Sọ Dừa hay ngắn gọn | VFO.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 y="2959554"/>
            <a:ext cx="5356225" cy="32062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8" name="Picture 4" descr="Danh sách các bài soạn Cô bé bán Diêm hay nhấ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6296" y="1957358"/>
            <a:ext cx="3179279" cy="3179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a:extLst>
              <a:ext uri="{FF2B5EF4-FFF2-40B4-BE49-F238E27FC236}">
                <a16:creationId xmlns:a16="http://schemas.microsoft.com/office/drawing/2014/main" id="{CF643CC4-EDBA-40BC-8BCE-27E547E4D8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8"/>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0" name="Picture 9">
            <a:extLst>
              <a:ext uri="{FF2B5EF4-FFF2-40B4-BE49-F238E27FC236}">
                <a16:creationId xmlns:a16="http://schemas.microsoft.com/office/drawing/2014/main" id="{CF7123EE-C62C-4B81-932E-FD785DD2C8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802555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650" y="476706"/>
            <a:ext cx="10494732" cy="5815841"/>
          </a:xfrm>
          <a:prstGeom prst="rect">
            <a:avLst/>
          </a:prstGeom>
        </p:spPr>
      </p:pic>
      <p:sp>
        <p:nvSpPr>
          <p:cNvPr id="7" name="Rectangle 6"/>
          <p:cNvSpPr/>
          <p:nvPr/>
        </p:nvSpPr>
        <p:spPr>
          <a:xfrm>
            <a:off x="1347216" y="1392449"/>
            <a:ext cx="9753600" cy="2499146"/>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0886C">
                    <a:lumMod val="75000"/>
                  </a:srgbClr>
                </a:solidFill>
                <a:effectLst/>
                <a:uLnTx/>
                <a:uFillTx/>
                <a:latin typeface="Cambria" panose="02040503050406030204" pitchFamily="18" charset="0"/>
                <a:ea typeface="Cambria" panose="02040503050406030204" pitchFamily="18" charset="0"/>
                <a:cs typeface="+mn-cs"/>
              </a:rPr>
              <a:t>YÊU CẦU CẦN ĐẠT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nối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giữa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24894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a:extLst>
              <a:ext uri="{FF2B5EF4-FFF2-40B4-BE49-F238E27FC236}">
                <a16:creationId xmlns:a16="http://schemas.microsoft.com/office/drawing/2014/main" id="{12C09516-78F6-4FCA-9C5F-1CFBA891489D}"/>
              </a:ext>
            </a:extLst>
          </p:cNvPr>
          <p:cNvPicPr>
            <a:picLocks noChangeAspect="1"/>
          </p:cNvPicPr>
          <p:nvPr/>
        </p:nvPicPr>
        <p:blipFill>
          <a:blip r:embed="rId2"/>
          <a:srcRect/>
          <a:stretch>
            <a:fillRect/>
          </a:stretch>
        </p:blipFill>
        <p:spPr>
          <a:xfrm>
            <a:off x="5214651" y="1050927"/>
            <a:ext cx="6896104" cy="5402033"/>
          </a:xfrm>
          <a:prstGeom prst="rect">
            <a:avLst/>
          </a:prstGeom>
        </p:spPr>
      </p:pic>
      <p:sp>
        <p:nvSpPr>
          <p:cNvPr id="6" name="文本框 6">
            <a:extLst>
              <a:ext uri="{FF2B5EF4-FFF2-40B4-BE49-F238E27FC236}">
                <a16:creationId xmlns:a16="http://schemas.microsoft.com/office/drawing/2014/main" id="{B38F5BE0-1184-4E06-8C34-B5BCA6AE1192}"/>
              </a:ext>
            </a:extLst>
          </p:cNvPr>
          <p:cNvSpPr txBox="1"/>
          <p:nvPr/>
        </p:nvSpPr>
        <p:spPr>
          <a:xfrm>
            <a:off x="2217401" y="347378"/>
            <a:ext cx="659610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smtClean="0">
                <a:solidFill>
                  <a:srgbClr val="FF0000"/>
                </a:solidFill>
                <a:ea typeface="汉仪喵魂体W" panose="00020600040101010101" pitchFamily="18" charset="-122"/>
              </a:rPr>
              <a:t>ĐỊNH HƯỚNG HỌC TẬP</a:t>
            </a:r>
            <a:endParaRPr kumimoji="0" lang="zh-CN" altLang="en-US" sz="4400" b="1" i="0" u="none" strike="noStrike" kern="1200" cap="none" spc="0" normalizeH="0" baseline="0" noProof="0" dirty="0">
              <a:ln>
                <a:noFill/>
              </a:ln>
              <a:solidFill>
                <a:srgbClr val="FF0000"/>
              </a:solidFill>
              <a:effectLst/>
              <a:uLnTx/>
              <a:uFillTx/>
              <a:ea typeface="汉仪喵魂体W" panose="00020600040101010101" pitchFamily="18" charset="-122"/>
            </a:endParaRPr>
          </a:p>
        </p:txBody>
      </p:sp>
      <p:pic>
        <p:nvPicPr>
          <p:cNvPr id="7" name="Picture 6" descr="A close up of a doll&#10;&#10;Description automatically generated with medium confidence">
            <a:extLst>
              <a:ext uri="{FF2B5EF4-FFF2-40B4-BE49-F238E27FC236}">
                <a16:creationId xmlns:a16="http://schemas.microsoft.com/office/drawing/2014/main" id="{E6375569-DF65-4552-A6CA-1B483FA1B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115" y="2545409"/>
            <a:ext cx="2634342" cy="4312591"/>
          </a:xfrm>
          <a:prstGeom prst="rect">
            <a:avLst/>
          </a:prstGeom>
        </p:spPr>
      </p:pic>
      <p:grpSp>
        <p:nvGrpSpPr>
          <p:cNvPr id="11" name="Group 10">
            <a:extLst>
              <a:ext uri="{FF2B5EF4-FFF2-40B4-BE49-F238E27FC236}">
                <a16:creationId xmlns:a16="http://schemas.microsoft.com/office/drawing/2014/main" id="{B0C498C7-47AF-4929-B53B-B37F8B9787EE}"/>
              </a:ext>
            </a:extLst>
          </p:cNvPr>
          <p:cNvGrpSpPr/>
          <p:nvPr/>
        </p:nvGrpSpPr>
        <p:grpSpPr>
          <a:xfrm>
            <a:off x="5926386" y="2300764"/>
            <a:ext cx="5012911" cy="2968251"/>
            <a:chOff x="5926386" y="2300764"/>
            <a:chExt cx="5012911" cy="2968251"/>
          </a:xfrm>
        </p:grpSpPr>
        <p:sp>
          <p:nvSpPr>
            <p:cNvPr id="8" name="TextBox 7">
              <a:extLst>
                <a:ext uri="{FF2B5EF4-FFF2-40B4-BE49-F238E27FC236}">
                  <a16:creationId xmlns:a16="http://schemas.microsoft.com/office/drawing/2014/main" id="{4D015270-8AA4-4BAD-8527-A104B0C1316F}"/>
                </a:ext>
              </a:extLst>
            </p:cNvPr>
            <p:cNvSpPr txBox="1"/>
            <p:nvPr/>
          </p:nvSpPr>
          <p:spPr>
            <a:xfrm>
              <a:off x="5926386" y="2300764"/>
              <a:ext cx="5012911" cy="1909305"/>
            </a:xfrm>
            <a:prstGeom prst="rect">
              <a:avLst/>
            </a:prstGeom>
            <a:noFill/>
          </p:spPr>
          <p:txBody>
            <a:bodyPr wrap="none" rtlCol="0">
              <a:spAutoFit/>
            </a:bodyPr>
            <a:lstStyle/>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dirty="0" err="1">
                  <a:ln>
                    <a:noFill/>
                  </a:ln>
                  <a:solidFill>
                    <a:prstClr val="black"/>
                  </a:solidFill>
                  <a:effectLst/>
                  <a:uLnTx/>
                  <a:uFillTx/>
                  <a:latin typeface="Arial"/>
                  <a:ea typeface="微软雅黑"/>
                  <a:cs typeface="+mn-cs"/>
                </a:rPr>
                <a:t>Làm</a:t>
              </a:r>
              <a:r>
                <a:rPr kumimoji="0" lang="en-US" sz="3200" b="1" i="0" u="none" strike="noStrike" kern="1200" cap="none" spc="0" normalizeH="0" baseline="0" noProof="0" dirty="0">
                  <a:ln>
                    <a:noFill/>
                  </a:ln>
                  <a:solidFill>
                    <a:prstClr val="black"/>
                  </a:solidFill>
                  <a:effectLst/>
                  <a:uLnTx/>
                  <a:uFillTx/>
                  <a:latin typeface="Arial"/>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Arial"/>
                  <a:ea typeface="微软雅黑"/>
                  <a:cs typeface="+mn-cs"/>
                </a:rPr>
                <a:t>bài</a:t>
              </a:r>
              <a:r>
                <a:rPr kumimoji="0" lang="en-US" sz="3200" b="1" i="0" u="none" strike="noStrike" kern="1200" cap="none" spc="0" normalizeH="0" baseline="0" noProof="0" dirty="0">
                  <a:ln>
                    <a:noFill/>
                  </a:ln>
                  <a:solidFill>
                    <a:prstClr val="black"/>
                  </a:solidFill>
                  <a:effectLst/>
                  <a:uLnTx/>
                  <a:uFillTx/>
                  <a:latin typeface="Arial"/>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Arial"/>
                  <a:ea typeface="微软雅黑"/>
                  <a:cs typeface="+mn-cs"/>
                </a:rPr>
                <a:t>tập</a:t>
              </a:r>
              <a:r>
                <a:rPr kumimoji="0" lang="en-US" sz="3200" b="1" i="0" u="none" strike="noStrike" kern="1200" cap="none" spc="0" normalizeH="0" baseline="0" noProof="0" dirty="0">
                  <a:ln>
                    <a:noFill/>
                  </a:ln>
                  <a:solidFill>
                    <a:prstClr val="black"/>
                  </a:solidFill>
                  <a:effectLst/>
                  <a:uLnTx/>
                  <a:uFillTx/>
                  <a:latin typeface="Arial"/>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Arial"/>
                  <a:ea typeface="微软雅黑"/>
                  <a:cs typeface="+mn-cs"/>
                </a:rPr>
                <a:t>vào</a:t>
              </a:r>
              <a:r>
                <a:rPr kumimoji="0" lang="en-US" sz="3200" b="1" i="0" u="none" strike="noStrike" kern="1200" cap="none" spc="0" normalizeH="0" baseline="0" noProof="0" dirty="0">
                  <a:ln>
                    <a:noFill/>
                  </a:ln>
                  <a:solidFill>
                    <a:prstClr val="black"/>
                  </a:solidFill>
                  <a:effectLst/>
                  <a:uLnTx/>
                  <a:uFillTx/>
                  <a:latin typeface="Arial"/>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Arial"/>
                  <a:ea typeface="微软雅黑"/>
                  <a:cs typeface="+mn-cs"/>
                </a:rPr>
                <a:t>vở</a:t>
              </a:r>
              <a:r>
                <a:rPr kumimoji="0" lang="en-US" sz="3200" b="1" i="0" u="none" strike="noStrike" kern="1200" cap="none" spc="0" normalizeH="0" baseline="0" noProof="0" dirty="0">
                  <a:ln>
                    <a:noFill/>
                  </a:ln>
                  <a:solidFill>
                    <a:prstClr val="black"/>
                  </a:solidFill>
                  <a:effectLst/>
                  <a:uLnTx/>
                  <a:uFillTx/>
                  <a:latin typeface="Arial"/>
                  <a:ea typeface="微软雅黑"/>
                  <a:cs typeface="+mn-cs"/>
                </a:rPr>
                <a:t> TV</a:t>
              </a:r>
            </a:p>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dirty="0" err="1">
                  <a:ln>
                    <a:noFill/>
                  </a:ln>
                  <a:solidFill>
                    <a:prstClr val="black"/>
                  </a:solidFill>
                  <a:effectLst/>
                  <a:uLnTx/>
                  <a:uFillTx/>
                  <a:latin typeface="Arial"/>
                  <a:ea typeface="微软雅黑"/>
                  <a:cs typeface="+mn-cs"/>
                </a:rPr>
                <a:t>Chuẩn</a:t>
              </a:r>
              <a:r>
                <a:rPr kumimoji="0" lang="en-US" sz="3200" b="1" i="0" u="none" strike="noStrike" kern="1200" cap="none" spc="0" normalizeH="0" baseline="0" noProof="0" dirty="0">
                  <a:ln>
                    <a:noFill/>
                  </a:ln>
                  <a:solidFill>
                    <a:prstClr val="black"/>
                  </a:solidFill>
                  <a:effectLst/>
                  <a:uLnTx/>
                  <a:uFillTx/>
                  <a:latin typeface="Arial"/>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Arial"/>
                  <a:ea typeface="微软雅黑"/>
                  <a:cs typeface="+mn-cs"/>
                </a:rPr>
                <a:t>bị</a:t>
              </a:r>
              <a:r>
                <a:rPr kumimoji="0" lang="en-US" sz="3200" b="1" i="0" u="none" strike="noStrike" kern="1200" cap="none" spc="0" normalizeH="0" baseline="0" noProof="0" dirty="0">
                  <a:ln>
                    <a:noFill/>
                  </a:ln>
                  <a:solidFill>
                    <a:prstClr val="black"/>
                  </a:solidFill>
                  <a:effectLst/>
                  <a:uLnTx/>
                  <a:uFillTx/>
                  <a:latin typeface="Arial"/>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Arial"/>
                  <a:ea typeface="微软雅黑"/>
                  <a:cs typeface="+mn-cs"/>
                </a:rPr>
                <a:t>bài</a:t>
              </a:r>
              <a:r>
                <a:rPr kumimoji="0" lang="en-US" sz="3200" b="1" i="0" u="none" strike="noStrike" kern="1200" cap="none" spc="0" normalizeH="0" baseline="0" noProof="0" dirty="0">
                  <a:ln>
                    <a:noFill/>
                  </a:ln>
                  <a:solidFill>
                    <a:prstClr val="black"/>
                  </a:solidFill>
                  <a:effectLst/>
                  <a:uLnTx/>
                  <a:uFillTx/>
                  <a:latin typeface="Arial"/>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Arial"/>
                  <a:ea typeface="微软雅黑"/>
                  <a:cs typeface="+mn-cs"/>
                </a:rPr>
                <a:t>tiếp</a:t>
              </a:r>
              <a:r>
                <a:rPr kumimoji="0" lang="en-US" sz="3200" b="1" i="0" u="none" strike="noStrike" kern="1200" cap="none" spc="0" normalizeH="0" baseline="0" noProof="0" dirty="0">
                  <a:ln>
                    <a:noFill/>
                  </a:ln>
                  <a:solidFill>
                    <a:prstClr val="black"/>
                  </a:solidFill>
                  <a:effectLst/>
                  <a:uLnTx/>
                  <a:uFillTx/>
                  <a:latin typeface="Arial"/>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Arial"/>
                  <a:ea typeface="微软雅黑"/>
                  <a:cs typeface="+mn-cs"/>
                </a:rPr>
                <a:t>theo</a:t>
              </a:r>
              <a:endParaRPr kumimoji="0" lang="en-US" sz="320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10" name="Picture 19">
              <a:extLst>
                <a:ext uri="{FF2B5EF4-FFF2-40B4-BE49-F238E27FC236}">
                  <a16:creationId xmlns:a16="http://schemas.microsoft.com/office/drawing/2014/main" id="{460EE561-CB9D-42E1-AFC7-D6AA4F48D0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84028" y="4210069"/>
              <a:ext cx="1058946" cy="1058946"/>
            </a:xfrm>
            <a:prstGeom prst="rect">
              <a:avLst/>
            </a:prstGeom>
          </p:spPr>
        </p:pic>
      </p:grpSp>
    </p:spTree>
    <p:extLst>
      <p:ext uri="{BB962C8B-B14F-4D97-AF65-F5344CB8AC3E}">
        <p14:creationId xmlns:p14="http://schemas.microsoft.com/office/powerpoint/2010/main" val="155589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05" y="2363622"/>
            <a:ext cx="11185735" cy="3059278"/>
          </a:xfrm>
          <a:prstGeom prst="rect">
            <a:avLst/>
          </a:prstGeom>
        </p:spPr>
      </p:pic>
      <p:pic>
        <p:nvPicPr>
          <p:cNvPr id="3" name="Picture 2">
            <a:extLst>
              <a:ext uri="{FF2B5EF4-FFF2-40B4-BE49-F238E27FC236}">
                <a16:creationId xmlns:a16="http://schemas.microsoft.com/office/drawing/2014/main" id="{CF643CC4-EDBA-40BC-8BCE-27E547E4D8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6" name="Picture 5">
            <a:extLst>
              <a:ext uri="{FF2B5EF4-FFF2-40B4-BE49-F238E27FC236}">
                <a16:creationId xmlns:a16="http://schemas.microsoft.com/office/drawing/2014/main" id="{CF7123EE-C62C-4B81-932E-FD785DD2C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7" name="Picture 6">
            <a:extLst>
              <a:ext uri="{FF2B5EF4-FFF2-40B4-BE49-F238E27FC236}">
                <a16:creationId xmlns:a16="http://schemas.microsoft.com/office/drawing/2014/main" id="{1AA41CD8-0B29-4E70-83B7-FFEF21784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8" name="Picture 7">
            <a:extLst>
              <a:ext uri="{FF2B5EF4-FFF2-40B4-BE49-F238E27FC236}">
                <a16:creationId xmlns:a16="http://schemas.microsoft.com/office/drawing/2014/main" id="{393A9AFA-2307-4D7D-AC1F-49D1FC638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9" name="Picture 8">
            <a:extLst>
              <a:ext uri="{FF2B5EF4-FFF2-40B4-BE49-F238E27FC236}">
                <a16:creationId xmlns:a16="http://schemas.microsoft.com/office/drawing/2014/main" id="{47A391FB-4D97-4193-B59E-DA33960917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9477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6B04A3-8D5E-4B03-84C0-904BF0B71465}"/>
              </a:ext>
            </a:extLst>
          </p:cNvPr>
          <p:cNvSpPr txBox="1"/>
          <p:nvPr/>
        </p:nvSpPr>
        <p:spPr>
          <a:xfrm>
            <a:off x="11199917" y="0"/>
            <a:ext cx="1051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886C">
                    <a:lumMod val="40000"/>
                    <a:lumOff val="60000"/>
                  </a:srgbClr>
                </a:solidFill>
                <a:effectLst/>
                <a:uLnTx/>
                <a:uFillTx/>
                <a:latin typeface="UTM Centur" panose="02040603050506020204" pitchFamily="18" charset="0"/>
                <a:ea typeface="微软雅黑"/>
                <a:cs typeface="+mn-cs"/>
              </a:rPr>
              <a:t>KTUTS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517" y="2726332"/>
            <a:ext cx="10058400" cy="2269203"/>
          </a:xfrm>
          <a:prstGeom prst="rect">
            <a:avLst/>
          </a:prstGeom>
        </p:spPr>
      </p:pic>
    </p:spTree>
    <p:extLst>
      <p:ext uri="{BB962C8B-B14F-4D97-AF65-F5344CB8AC3E}">
        <p14:creationId xmlns:p14="http://schemas.microsoft.com/office/powerpoint/2010/main" val="224668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 Ram Sam Sam - Best SONGS For KIDS _ Kids Funny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54"/>
            <a:ext cx="12192000" cy="6858000"/>
          </a:xfrm>
          <a:prstGeom prst="rect">
            <a:avLst/>
          </a:prstGeom>
        </p:spPr>
      </p:pic>
      <p:sp>
        <p:nvSpPr>
          <p:cNvPr id="4" name="Rectangle 3"/>
          <p:cNvSpPr/>
          <p:nvPr/>
        </p:nvSpPr>
        <p:spPr>
          <a:xfrm>
            <a:off x="2438400" y="-369332"/>
            <a:ext cx="9271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微软雅黑"/>
                <a:cs typeface="+mn-cs"/>
                <a:hlinkClick r:id="rId5"/>
              </a:rPr>
              <a:t>A Ram Sam </a:t>
            </a:r>
            <a:r>
              <a:rPr kumimoji="0" lang="en-US" sz="1800" b="0" i="0" u="none" strike="noStrike" kern="1200" cap="none" spc="0" normalizeH="0" baseline="0" noProof="0" dirty="0" err="1">
                <a:ln>
                  <a:noFill/>
                </a:ln>
                <a:solidFill>
                  <a:prstClr val="black"/>
                </a:solidFill>
                <a:effectLst/>
                <a:uLnTx/>
                <a:uFillTx/>
                <a:latin typeface="Arial"/>
                <a:ea typeface="微软雅黑"/>
                <a:cs typeface="+mn-cs"/>
                <a:hlinkClick r:id="rId5"/>
              </a:rPr>
              <a:t>Sam</a:t>
            </a:r>
            <a:r>
              <a:rPr kumimoji="0" lang="en-US" sz="1800" b="0" i="0" u="none" strike="noStrike" kern="1200" cap="none" spc="0" normalizeH="0" baseline="0" noProof="0" dirty="0">
                <a:ln>
                  <a:noFill/>
                </a:ln>
                <a:solidFill>
                  <a:prstClr val="black"/>
                </a:solidFill>
                <a:effectLst/>
                <a:uLnTx/>
                <a:uFillTx/>
                <a:latin typeface="Arial"/>
                <a:ea typeface="微软雅黑"/>
                <a:cs typeface="+mn-cs"/>
                <a:hlinkClick r:id="rId5"/>
              </a:rPr>
              <a:t> - Best SONGS For KIDS | Kids Funny Songs - YouTube</a:t>
            </a: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CF643CC4-EDBA-40BC-8BCE-27E547E4D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148173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01" y="2560724"/>
            <a:ext cx="10622230" cy="3116175"/>
          </a:xfrm>
          <a:prstGeom prst="rect">
            <a:avLst/>
          </a:prstGeom>
        </p:spPr>
      </p:pic>
    </p:spTree>
    <p:extLst>
      <p:ext uri="{BB962C8B-B14F-4D97-AF65-F5344CB8AC3E}">
        <p14:creationId xmlns:p14="http://schemas.microsoft.com/office/powerpoint/2010/main" val="1833438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100396" y="340224"/>
            <a:ext cx="12520995" cy="1432375"/>
            <a:chOff x="6667662" y="48566"/>
            <a:chExt cx="7425821"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67662" y="48566"/>
              <a:ext cx="7425821"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205054" cy="8140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vi-VN" sz="36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Đọc bài văn dưới đây và thực hiện yêu cầu</a:t>
              </a:r>
              <a:r>
                <a:rPr kumimoji="0" lang="en-US" sz="36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2D5D7A83-AC70-C067-6FA0-663315A371BE}"/>
              </a:ext>
            </a:extLst>
          </p:cNvPr>
          <p:cNvGrpSpPr/>
          <p:nvPr/>
        </p:nvGrpSpPr>
        <p:grpSpPr>
          <a:xfrm>
            <a:off x="608399" y="1723802"/>
            <a:ext cx="11228001" cy="1077218"/>
            <a:chOff x="4761306" y="2781124"/>
            <a:chExt cx="6856696" cy="1077218"/>
          </a:xfrm>
        </p:grpSpPr>
        <p:pic>
          <p:nvPicPr>
            <p:cNvPr id="29" name="Picture 28">
              <a:extLst>
                <a:ext uri="{FF2B5EF4-FFF2-40B4-BE49-F238E27FC236}">
                  <a16:creationId xmlns:a16="http://schemas.microsoft.com/office/drawing/2014/main" id="{1AADE275-AFCF-9B8B-B0F7-1A41BB6297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1306" y="2992475"/>
              <a:ext cx="395472" cy="675900"/>
            </a:xfrm>
            <a:prstGeom prst="rect">
              <a:avLst/>
            </a:prstGeom>
          </p:spPr>
        </p:pic>
        <p:sp>
          <p:nvSpPr>
            <p:cNvPr id="32" name="TextBox 31">
              <a:extLst>
                <a:ext uri="{FF2B5EF4-FFF2-40B4-BE49-F238E27FC236}">
                  <a16:creationId xmlns:a16="http://schemas.microsoft.com/office/drawing/2014/main" id="{A254C5A4-7C91-F0D7-5218-6E90CC499156}"/>
                </a:ext>
              </a:extLst>
            </p:cNvPr>
            <p:cNvSpPr txBox="1"/>
            <p:nvPr/>
          </p:nvSpPr>
          <p:spPr>
            <a:xfrm>
              <a:off x="5201196" y="2781124"/>
              <a:ext cx="641680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Tìm phần mở bài, thân bài, kết bài của bài văn trên và nêu nội dung chính của mỗi phần.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3" name="Group 32">
            <a:extLst>
              <a:ext uri="{FF2B5EF4-FFF2-40B4-BE49-F238E27FC236}">
                <a16:creationId xmlns:a16="http://schemas.microsoft.com/office/drawing/2014/main" id="{FF3932B3-DADA-5D28-F4E8-3D4DB62DF17F}"/>
              </a:ext>
            </a:extLst>
          </p:cNvPr>
          <p:cNvGrpSpPr/>
          <p:nvPr/>
        </p:nvGrpSpPr>
        <p:grpSpPr>
          <a:xfrm>
            <a:off x="2928790" y="2704104"/>
            <a:ext cx="8907610" cy="1569660"/>
            <a:chOff x="4707750" y="4039485"/>
            <a:chExt cx="7403697" cy="1569660"/>
          </a:xfrm>
        </p:grpSpPr>
        <p:pic>
          <p:nvPicPr>
            <p:cNvPr id="34" name="Picture 33">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07750" y="4072507"/>
              <a:ext cx="493446" cy="664171"/>
            </a:xfrm>
            <a:prstGeom prst="rect">
              <a:avLst/>
            </a:prstGeom>
          </p:spPr>
        </p:pic>
        <p:sp>
          <p:nvSpPr>
            <p:cNvPr id="36" name="TextBox 35">
              <a:extLst>
                <a:ext uri="{FF2B5EF4-FFF2-40B4-BE49-F238E27FC236}">
                  <a16:creationId xmlns:a16="http://schemas.microsoft.com/office/drawing/2014/main" id="{E9CF8224-C915-F68D-C223-175883445C05}"/>
                </a:ext>
              </a:extLst>
            </p:cNvPr>
            <p:cNvSpPr txBox="1"/>
            <p:nvPr/>
          </p:nvSpPr>
          <p:spPr>
            <a:xfrm>
              <a:off x="5201196" y="4039485"/>
              <a:ext cx="6910251"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Dựa vào câu chuyện được kể trong phần thân bài, nói tiếp diễn biến của các sự việc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0" name="Picture 39">
            <a:extLst>
              <a:ext uri="{FF2B5EF4-FFF2-40B4-BE49-F238E27FC236}">
                <a16:creationId xmlns:a16="http://schemas.microsoft.com/office/drawing/2014/main" id="{D7EE4DCA-09E4-1124-0982-2A2C468DB7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763" t="4762"/>
          <a:stretch/>
        </p:blipFill>
        <p:spPr>
          <a:xfrm>
            <a:off x="73098" y="3047627"/>
            <a:ext cx="1962999" cy="2824103"/>
          </a:xfrm>
          <a:prstGeom prst="rect">
            <a:avLst/>
          </a:prstGeom>
        </p:spPr>
      </p:pic>
      <p:pic>
        <p:nvPicPr>
          <p:cNvPr id="41" name="Picture 40">
            <a:extLst>
              <a:ext uri="{FF2B5EF4-FFF2-40B4-BE49-F238E27FC236}">
                <a16:creationId xmlns:a16="http://schemas.microsoft.com/office/drawing/2014/main" id="{34DF1616-169F-2369-5C66-57280660F4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71" t="2222" r="56803" b="9620"/>
          <a:stretch/>
        </p:blipFill>
        <p:spPr>
          <a:xfrm rot="443231">
            <a:off x="1124509" y="2916576"/>
            <a:ext cx="2541561" cy="2632961"/>
          </a:xfrm>
          <a:prstGeom prst="rect">
            <a:avLst/>
          </a:prstGeom>
        </p:spPr>
      </p:pic>
      <p:pic>
        <p:nvPicPr>
          <p:cNvPr id="47" name="Picture 46"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9">
            <a:extLst>
              <a:ext uri="{28A0092B-C50C-407E-A947-70E740481C1C}">
                <a14:useLocalDpi xmlns:a14="http://schemas.microsoft.com/office/drawing/2010/main" val="0"/>
              </a:ext>
            </a:extLst>
          </a:blip>
          <a:srcRect l="22611" t="25992" r="29425" b="33398"/>
          <a:stretch/>
        </p:blipFill>
        <p:spPr>
          <a:xfrm>
            <a:off x="-812573" y="4596703"/>
            <a:ext cx="4781826" cy="2550055"/>
          </a:xfrm>
          <a:prstGeom prst="rect">
            <a:avLst/>
          </a:prstGeom>
        </p:spPr>
      </p:pic>
      <p:grpSp>
        <p:nvGrpSpPr>
          <p:cNvPr id="48" name="Group 47">
            <a:extLst>
              <a:ext uri="{FF2B5EF4-FFF2-40B4-BE49-F238E27FC236}">
                <a16:creationId xmlns:a16="http://schemas.microsoft.com/office/drawing/2014/main" id="{FF3932B3-DADA-5D28-F4E8-3D4DB62DF17F}"/>
              </a:ext>
            </a:extLst>
          </p:cNvPr>
          <p:cNvGrpSpPr/>
          <p:nvPr/>
        </p:nvGrpSpPr>
        <p:grpSpPr>
          <a:xfrm>
            <a:off x="3414291" y="4228904"/>
            <a:ext cx="8419839" cy="1077218"/>
            <a:chOff x="4716267" y="4039485"/>
            <a:chExt cx="7395180" cy="1077218"/>
          </a:xfrm>
        </p:grpSpPr>
        <p:pic>
          <p:nvPicPr>
            <p:cNvPr id="49" name="Picture 48">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16267" y="4144355"/>
              <a:ext cx="586302" cy="631224"/>
            </a:xfrm>
            <a:prstGeom prst="rect">
              <a:avLst/>
            </a:prstGeom>
          </p:spPr>
        </p:pic>
        <p:sp>
          <p:nvSpPr>
            <p:cNvPr id="50" name="TextBox 49">
              <a:extLst>
                <a:ext uri="{FF2B5EF4-FFF2-40B4-BE49-F238E27FC236}">
                  <a16:creationId xmlns:a16="http://schemas.microsoft.com/office/drawing/2014/main" id="{E9CF8224-C915-F68D-C223-175883445C05}"/>
                </a:ext>
              </a:extLst>
            </p:cNvPr>
            <p:cNvSpPr txBox="1"/>
            <p:nvPr/>
          </p:nvSpPr>
          <p:spPr>
            <a:xfrm>
              <a:off x="5201196" y="4039485"/>
              <a:ext cx="691025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 Trong bài văn, câu chuyện được kể lại bằng cách nào?</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1" name="Group 50">
            <a:extLst>
              <a:ext uri="{FF2B5EF4-FFF2-40B4-BE49-F238E27FC236}">
                <a16:creationId xmlns:a16="http://schemas.microsoft.com/office/drawing/2014/main" id="{FF3932B3-DADA-5D28-F4E8-3D4DB62DF17F}"/>
              </a:ext>
            </a:extLst>
          </p:cNvPr>
          <p:cNvGrpSpPr/>
          <p:nvPr/>
        </p:nvGrpSpPr>
        <p:grpSpPr>
          <a:xfrm>
            <a:off x="3796341" y="5284231"/>
            <a:ext cx="5930336" cy="1077218"/>
            <a:chOff x="4492161" y="4039485"/>
            <a:chExt cx="7619286" cy="1077218"/>
          </a:xfrm>
        </p:grpSpPr>
        <p:pic>
          <p:nvPicPr>
            <p:cNvPr id="52" name="Picture 51">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92161" y="4179412"/>
              <a:ext cx="877779" cy="704312"/>
            </a:xfrm>
            <a:prstGeom prst="rect">
              <a:avLst/>
            </a:prstGeom>
          </p:spPr>
        </p:pic>
        <p:sp>
          <p:nvSpPr>
            <p:cNvPr id="53" name="TextBox 52">
              <a:extLst>
                <a:ext uri="{FF2B5EF4-FFF2-40B4-BE49-F238E27FC236}">
                  <a16:creationId xmlns:a16="http://schemas.microsoft.com/office/drawing/2014/main" id="{E9CF8224-C915-F68D-C223-175883445C05}"/>
                </a:ext>
              </a:extLst>
            </p:cNvPr>
            <p:cNvSpPr txBox="1"/>
            <p:nvPr/>
          </p:nvSpPr>
          <p:spPr>
            <a:xfrm>
              <a:off x="5201196" y="4039485"/>
              <a:ext cx="691025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 Những từ ngữ được in đậm có tác dụng gì?</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0" name="Picture 19">
            <a:extLst>
              <a:ext uri="{FF2B5EF4-FFF2-40B4-BE49-F238E27FC236}">
                <a16:creationId xmlns:a16="http://schemas.microsoft.com/office/drawing/2014/main" id="{CF643CC4-EDBA-40BC-8BCE-27E547E4D8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21"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1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22"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23" name="Picture 22">
            <a:extLst>
              <a:ext uri="{FF2B5EF4-FFF2-40B4-BE49-F238E27FC236}">
                <a16:creationId xmlns:a16="http://schemas.microsoft.com/office/drawing/2014/main" id="{CF7123EE-C62C-4B81-932E-FD785DD2C8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24" name="Picture 23">
            <a:extLst>
              <a:ext uri="{FF2B5EF4-FFF2-40B4-BE49-F238E27FC236}">
                <a16:creationId xmlns:a16="http://schemas.microsoft.com/office/drawing/2014/main" id="{1AA41CD8-0B29-4E70-83B7-FFEF21784C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25" name="Picture 24">
            <a:extLst>
              <a:ext uri="{FF2B5EF4-FFF2-40B4-BE49-F238E27FC236}">
                <a16:creationId xmlns:a16="http://schemas.microsoft.com/office/drawing/2014/main" id="{393A9AFA-2307-4D7D-AC1F-49D1FC6385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26" name="Picture 25">
            <a:extLst>
              <a:ext uri="{FF2B5EF4-FFF2-40B4-BE49-F238E27FC236}">
                <a16:creationId xmlns:a16="http://schemas.microsoft.com/office/drawing/2014/main" id="{47A391FB-4D97-4193-B59E-DA33960917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19080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900" y="93851"/>
            <a:ext cx="11760200" cy="6611749"/>
          </a:xfrm>
          <a:prstGeom prst="rect">
            <a:avLst/>
          </a:prstGeom>
          <a:solidFill>
            <a:schemeClr val="bg1">
              <a:alpha val="73000"/>
            </a:schemeClr>
          </a:solidFill>
          <a:ln w="38100">
            <a:solidFill>
              <a:srgbClr val="FEB5D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Rectangle 1"/>
          <p:cNvSpPr/>
          <p:nvPr/>
        </p:nvSpPr>
        <p:spPr>
          <a:xfrm>
            <a:off x="381000" y="258951"/>
            <a:ext cx="11595100" cy="646330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Em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được mẹ tặng cuốn sách có nhan đề "100 câu chuyện cổ tích hay nhất thế giới". Đối với em, thú vị nhất trong cuốn sách là câu chuyện "Cô bé Lọ Lem".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1"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Chuyện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kể rằng</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lâu lắm rồi, ở một đất nước xa xôi, có cô bé xinh đẹp tên là Lọ Lem. Sau khi mẹ Lọ Lem mất, bố cô lấy vợ mới. Người vợ mới có hai cô con gái riêng và chẳng yêu thương Lọ Lem chút nào.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Không lâu sau</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 Lọ Lem cũng qua đời, cuộc sống của cô càng khổ cực.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Một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nọ, vua tổ chức vũ hội. Mẹ kế và hai cô con gái đi dự hội, bắt Lọ Lem ở nhà nhặt đậu lẫn trong đống tro. Lọ Lem khóc nức nở.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đó</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họ sống bên nhau hạnh phúc đến cuối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Em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rất thích câu chuyện này vì cái kết thật có hậu. "Cô bé Lọ Lem" xứng đáng là một trong những câu chuyện cổ tích hay nhất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Ngọc Mai Chi</a:t>
            </a:r>
            <a:r>
              <a:rPr kumimoji="0" lang="vi-VN" sz="23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3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64001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3">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15" name="Group 14">
            <a:extLst>
              <a:ext uri="{FF2B5EF4-FFF2-40B4-BE49-F238E27FC236}">
                <a16:creationId xmlns:a16="http://schemas.microsoft.com/office/drawing/2014/main" id="{65EEEB3F-E11F-9A47-FB5C-9BFCF416DE96}"/>
              </a:ext>
            </a:extLst>
          </p:cNvPr>
          <p:cNvGrpSpPr/>
          <p:nvPr/>
        </p:nvGrpSpPr>
        <p:grpSpPr>
          <a:xfrm>
            <a:off x="4167130" y="62079"/>
            <a:ext cx="7893428" cy="5420503"/>
            <a:chOff x="1047524" y="-365000"/>
            <a:chExt cx="7615645" cy="5512526"/>
          </a:xfrm>
        </p:grpSpPr>
        <p:pic>
          <p:nvPicPr>
            <p:cNvPr id="16" name="Picture 15"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4">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17" name="TextBox 16">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Cùng nhau thảo luận và tìm câu trả lời cho mỗi yêu cầu</a:t>
              </a:r>
            </a:p>
          </p:txBody>
        </p:sp>
      </p:grpSp>
      <p:grpSp>
        <p:nvGrpSpPr>
          <p:cNvPr id="18" name="Group 17">
            <a:extLst>
              <a:ext uri="{FF2B5EF4-FFF2-40B4-BE49-F238E27FC236}">
                <a16:creationId xmlns:a16="http://schemas.microsoft.com/office/drawing/2014/main" id="{04B94BFC-7C66-833F-9973-3B957A88F70E}"/>
              </a:ext>
            </a:extLst>
          </p:cNvPr>
          <p:cNvGrpSpPr/>
          <p:nvPr/>
        </p:nvGrpSpPr>
        <p:grpSpPr>
          <a:xfrm>
            <a:off x="441990" y="5798714"/>
            <a:ext cx="4160208" cy="1533324"/>
            <a:chOff x="713015" y="309923"/>
            <a:chExt cx="4001042" cy="1927275"/>
          </a:xfrm>
        </p:grpSpPr>
        <p:sp>
          <p:nvSpPr>
            <p:cNvPr id="19"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微软雅黑"/>
                <a:cs typeface="+mn-cs"/>
              </a:endParaRPr>
            </a:p>
          </p:txBody>
        </p:sp>
        <p:sp>
          <p:nvSpPr>
            <p:cNvPr id="20" name="TextBox 19">
              <a:extLst>
                <a:ext uri="{FF2B5EF4-FFF2-40B4-BE49-F238E27FC236}">
                  <a16:creationId xmlns:a16="http://schemas.microsoft.com/office/drawing/2014/main" id="{2E29D8AE-E7D8-40BA-AC8D-EB118EFB2B52}"/>
                </a:ext>
              </a:extLst>
            </p:cNvPr>
            <p:cNvSpPr txBox="1"/>
            <p:nvPr/>
          </p:nvSpPr>
          <p:spPr>
            <a:xfrm>
              <a:off x="713015" y="418992"/>
              <a:ext cx="4001042" cy="18182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微软雅黑"/>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微软雅黑"/>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微软雅黑"/>
                  <a:cs typeface="+mn-cs"/>
                </a:rPr>
                <a:t> </a:t>
              </a:r>
              <a:r>
                <a:rPr kumimoji="0" lang="en-US" sz="4400" b="0" i="0" u="none" strike="noStrike" kern="1200" cap="none" spc="0" normalizeH="0" baseline="0" noProof="0" dirty="0" err="1" smtClean="0">
                  <a:ln>
                    <a:noFill/>
                  </a:ln>
                  <a:solidFill>
                    <a:prstClr val="white"/>
                  </a:solidFill>
                  <a:effectLst/>
                  <a:uLnTx/>
                  <a:uFillTx/>
                  <a:latin typeface="UTM Duepuntozero" panose="02040603050506020204" pitchFamily="18" charset="0"/>
                  <a:ea typeface="微软雅黑"/>
                  <a:cs typeface="+mn-cs"/>
                </a:rPr>
                <a:t>nhóm</a:t>
              </a:r>
              <a:r>
                <a:rPr kumimoji="0" lang="en-US" sz="4400" b="0" i="0" u="none" strike="noStrike" kern="1200" cap="none" spc="0" normalizeH="0" baseline="0" noProof="0" dirty="0" smtClean="0">
                  <a:ln>
                    <a:noFill/>
                  </a:ln>
                  <a:solidFill>
                    <a:prstClr val="white"/>
                  </a:solidFill>
                  <a:effectLst/>
                  <a:uLnTx/>
                  <a:uFillTx/>
                  <a:latin typeface="UTM Duepuntozero" panose="02040603050506020204" pitchFamily="18" charset="0"/>
                  <a:ea typeface="微软雅黑"/>
                  <a:cs typeface="+mn-cs"/>
                </a:rPr>
                <a:t> 4</a:t>
              </a:r>
              <a:endParaRPr kumimoji="0" lang="vi-VN" sz="4400" b="0" i="0" u="none" strike="noStrike" kern="1200" cap="none" spc="0" normalizeH="0" baseline="0" noProof="0" dirty="0">
                <a:ln>
                  <a:noFill/>
                </a:ln>
                <a:solidFill>
                  <a:prstClr val="white"/>
                </a:solidFill>
                <a:effectLst/>
                <a:uLnTx/>
                <a:uFillTx/>
                <a:latin typeface="SVN-Kitten" pitchFamily="50" charset="0"/>
                <a:ea typeface="微软雅黑"/>
                <a:cs typeface="+mn-cs"/>
              </a:endParaRPr>
            </a:p>
          </p:txBody>
        </p:sp>
      </p:grpSp>
      <p:pic>
        <p:nvPicPr>
          <p:cNvPr id="21" name="Picture 20"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5">
            <a:extLst>
              <a:ext uri="{28A0092B-C50C-407E-A947-70E740481C1C}">
                <a14:useLocalDpi xmlns:a14="http://schemas.microsoft.com/office/drawing/2010/main" val="0"/>
              </a:ext>
            </a:extLst>
          </a:blip>
          <a:srcRect l="4656" t="13143" r="50366" b="11809"/>
          <a:stretch/>
        </p:blipFill>
        <p:spPr>
          <a:xfrm>
            <a:off x="335344" y="1723080"/>
            <a:ext cx="4464522" cy="4190225"/>
          </a:xfrm>
          <a:prstGeom prst="rect">
            <a:avLst/>
          </a:prstGeom>
        </p:spPr>
      </p:pic>
      <p:pic>
        <p:nvPicPr>
          <p:cNvPr id="10" name="Picture 9">
            <a:extLst>
              <a:ext uri="{FF2B5EF4-FFF2-40B4-BE49-F238E27FC236}">
                <a16:creationId xmlns:a16="http://schemas.microsoft.com/office/drawing/2014/main" id="{CF643CC4-EDBA-40BC-8BCE-27E547E4D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11"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12"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3" name="Picture 12">
            <a:extLst>
              <a:ext uri="{FF2B5EF4-FFF2-40B4-BE49-F238E27FC236}">
                <a16:creationId xmlns:a16="http://schemas.microsoft.com/office/drawing/2014/main" id="{CF7123EE-C62C-4B81-932E-FD785DD2C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22" name="Picture 21">
            <a:extLst>
              <a:ext uri="{FF2B5EF4-FFF2-40B4-BE49-F238E27FC236}">
                <a16:creationId xmlns:a16="http://schemas.microsoft.com/office/drawing/2014/main" id="{1AA41CD8-0B29-4E70-83B7-FFEF21784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23" name="Picture 22">
            <a:extLst>
              <a:ext uri="{FF2B5EF4-FFF2-40B4-BE49-F238E27FC236}">
                <a16:creationId xmlns:a16="http://schemas.microsoft.com/office/drawing/2014/main" id="{393A9AFA-2307-4D7D-AC1F-49D1FC638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24" name="Picture 23">
            <a:extLst>
              <a:ext uri="{FF2B5EF4-FFF2-40B4-BE49-F238E27FC236}">
                <a16:creationId xmlns:a16="http://schemas.microsoft.com/office/drawing/2014/main" id="{47A391FB-4D97-4193-B59E-DA33960917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142472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14" presetClass="entr" presetSubtype="1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11" name="Rectangle 10">
            <a:extLst>
              <a:ext uri="{FF2B5EF4-FFF2-40B4-BE49-F238E27FC236}">
                <a16:creationId xmlns:a16="http://schemas.microsoft.com/office/drawing/2014/main"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12" name="Picture 11"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4">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4">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22" name="Picture 21">
            <a:extLst>
              <a:ext uri="{FF2B5EF4-FFF2-40B4-BE49-F238E27FC236}">
                <a16:creationId xmlns:a16="http://schemas.microsoft.com/office/drawing/2014/main" id="{13E9A109-B92F-5D5A-FF95-6CA86C176475}"/>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23" name="Picture 22">
            <a:extLst>
              <a:ext uri="{FF2B5EF4-FFF2-40B4-BE49-F238E27FC236}">
                <a16:creationId xmlns:a16="http://schemas.microsoft.com/office/drawing/2014/main" id="{6131F230-587C-4347-D141-72D53425AB9C}"/>
              </a:ext>
            </a:extLst>
          </p:cNvPr>
          <p:cNvPicPr>
            <a:picLocks noChangeAspect="1"/>
          </p:cNvPicPr>
          <p:nvPr/>
        </p:nvPicPr>
        <p:blipFill>
          <a:blip r:embed="rId7"/>
          <a:stretch>
            <a:fillRect/>
          </a:stretch>
        </p:blipFill>
        <p:spPr>
          <a:xfrm>
            <a:off x="3252730" y="1551533"/>
            <a:ext cx="6133108" cy="926672"/>
          </a:xfrm>
          <a:prstGeom prst="rect">
            <a:avLst/>
          </a:prstGeom>
        </p:spPr>
      </p:pic>
      <p:sp>
        <p:nvSpPr>
          <p:cNvPr id="14"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5" name="Picture 14">
            <a:extLst>
              <a:ext uri="{FF2B5EF4-FFF2-40B4-BE49-F238E27FC236}">
                <a16:creationId xmlns:a16="http://schemas.microsoft.com/office/drawing/2014/main" id="{CF7123EE-C62C-4B81-932E-FD785DD2C8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6" name="Picture 15">
            <a:extLst>
              <a:ext uri="{FF2B5EF4-FFF2-40B4-BE49-F238E27FC236}">
                <a16:creationId xmlns:a16="http://schemas.microsoft.com/office/drawing/2014/main" id="{1AA41CD8-0B29-4E70-83B7-FFEF21784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7" name="Picture 16">
            <a:extLst>
              <a:ext uri="{FF2B5EF4-FFF2-40B4-BE49-F238E27FC236}">
                <a16:creationId xmlns:a16="http://schemas.microsoft.com/office/drawing/2014/main" id="{393A9AFA-2307-4D7D-AC1F-49D1FC6385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8" name="Picture 17">
            <a:extLst>
              <a:ext uri="{FF2B5EF4-FFF2-40B4-BE49-F238E27FC236}">
                <a16:creationId xmlns:a16="http://schemas.microsoft.com/office/drawing/2014/main" id="{47A391FB-4D97-4193-B59E-DA33960917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177174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22"/>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1232</Words>
  <Application>Microsoft Office PowerPoint</Application>
  <PresentationFormat>Widescreen</PresentationFormat>
  <Paragraphs>117</Paragraphs>
  <Slides>30</Slides>
  <Notes>8</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Microsoft YaHei</vt:lpstr>
      <vt:lpstr>字魂105号-简雅黑</vt:lpstr>
      <vt:lpstr>Calibri</vt:lpstr>
      <vt:lpstr>SVN-Newton</vt:lpstr>
      <vt:lpstr>Wingdings</vt:lpstr>
      <vt:lpstr>Arial</vt:lpstr>
      <vt:lpstr>#9Slide03 Arima Madurai ExtraBo</vt:lpstr>
      <vt:lpstr>SVN-Kitten</vt:lpstr>
      <vt:lpstr>Cambria</vt:lpstr>
      <vt:lpstr>等线</vt:lpstr>
      <vt:lpstr>Times New Roman</vt:lpstr>
      <vt:lpstr>UTM Centur</vt:lpstr>
      <vt:lpstr>#9Slide07 HoneyCream</vt:lpstr>
      <vt:lpstr>汉仪喵魂体W</vt:lpstr>
      <vt:lpstr>UTM Duepuntozero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Dell</cp:lastModifiedBy>
  <cp:revision>10</cp:revision>
  <dcterms:created xsi:type="dcterms:W3CDTF">2023-09-02T04:26:24Z</dcterms:created>
  <dcterms:modified xsi:type="dcterms:W3CDTF">2023-09-27T08:16:58Z</dcterms:modified>
</cp:coreProperties>
</file>