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7" r:id="rId2"/>
    <p:sldMasterId id="2147483684" r:id="rId3"/>
    <p:sldMasterId id="2147483723" r:id="rId4"/>
    <p:sldMasterId id="2147483744" r:id="rId5"/>
    <p:sldMasterId id="2147483765" r:id="rId6"/>
    <p:sldMasterId id="2147483786" r:id="rId7"/>
  </p:sldMasterIdLst>
  <p:notesMasterIdLst>
    <p:notesMasterId r:id="rId35"/>
  </p:notesMasterIdLst>
  <p:handoutMasterIdLst>
    <p:handoutMasterId r:id="rId36"/>
  </p:handoutMasterIdLst>
  <p:sldIdLst>
    <p:sldId id="259" r:id="rId8"/>
    <p:sldId id="260" r:id="rId9"/>
    <p:sldId id="261" r:id="rId10"/>
    <p:sldId id="262" r:id="rId11"/>
    <p:sldId id="263" r:id="rId12"/>
    <p:sldId id="257" r:id="rId13"/>
    <p:sldId id="292" r:id="rId14"/>
    <p:sldId id="267" r:id="rId15"/>
    <p:sldId id="276" r:id="rId16"/>
    <p:sldId id="277" r:id="rId17"/>
    <p:sldId id="269" r:id="rId18"/>
    <p:sldId id="278" r:id="rId19"/>
    <p:sldId id="279" r:id="rId20"/>
    <p:sldId id="280" r:id="rId21"/>
    <p:sldId id="281" r:id="rId22"/>
    <p:sldId id="270" r:id="rId23"/>
    <p:sldId id="283" r:id="rId24"/>
    <p:sldId id="284" r:id="rId25"/>
    <p:sldId id="282" r:id="rId26"/>
    <p:sldId id="285" r:id="rId27"/>
    <p:sldId id="286" r:id="rId28"/>
    <p:sldId id="287" r:id="rId29"/>
    <p:sldId id="293" r:id="rId30"/>
    <p:sldId id="273" r:id="rId31"/>
    <p:sldId id="290" r:id="rId32"/>
    <p:sldId id="291" r:id="rId33"/>
    <p:sldId id="288" r:id="rId34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#9Slide03 Arima Madurai Black" panose="020B0604020202020204" charset="0"/>
      <p:bold r:id="rId39"/>
    </p:embeddedFont>
    <p:embeddedFont>
      <p:font typeface="#9Slide05 SVNVandella" charset="0"/>
      <p:regular r:id="rId40"/>
    </p:embeddedFont>
    <p:embeddedFont>
      <p:font typeface="#9Slide07 HoneyCream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Tw Cen MT" panose="020B0602020104020603" pitchFamily="34" charset="0"/>
      <p:regular r:id="rId52"/>
      <p:bold r:id="rId53"/>
      <p:italic r:id="rId54"/>
      <p:boldItalic r:id="rId55"/>
    </p:embeddedFont>
    <p:embeddedFont>
      <p:font typeface="UTM Scriptina KT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88557" autoAdjust="0"/>
  </p:normalViewPr>
  <p:slideViewPr>
    <p:cSldViewPr snapToGrid="0">
      <p:cViewPr>
        <p:scale>
          <a:sx n="33" d="100"/>
          <a:sy n="33" d="100"/>
        </p:scale>
        <p:origin x="233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1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316-D6D7-43F7-A2DF-74B966C523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E3E5F-633A-47D3-B836-72D87EBD4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B62A8-AAA2-451C-AACB-D0D32BCB29F0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C313E-28B5-4C18-964D-4B2CE6CD3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9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7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46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20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48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63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980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81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12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1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31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5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0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89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2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8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1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8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9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88221D-D04F-4AB7-B5B2-5CA8721FC58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7FB7B-C314-4FD6-8499-024A5C85D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8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75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62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94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9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4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5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56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0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51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30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069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63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72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57034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54900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7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94620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38685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04205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01824"/>
      </p:ext>
    </p:extLst>
  </p:cSld>
  <p:clrMapOvr>
    <a:masterClrMapping/>
  </p:clrMapOvr>
  <p:transition spd="slow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92803"/>
      </p:ext>
    </p:extLst>
  </p:cSld>
  <p:clrMapOvr>
    <a:masterClrMapping/>
  </p:clrMapOvr>
  <p:transition spd="slow" advTm="3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71887"/>
      </p:ext>
    </p:extLst>
  </p:cSld>
  <p:clrMapOvr>
    <a:masterClrMapping/>
  </p:clrMapOvr>
  <p:transition spd="slow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48060"/>
      </p:ext>
    </p:extLst>
  </p:cSld>
  <p:clrMapOvr>
    <a:masterClrMapping/>
  </p:clrMapOvr>
  <p:transition spd="slow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0428"/>
      </p:ext>
    </p:extLst>
  </p:cSld>
  <p:clrMapOvr>
    <a:masterClrMapping/>
  </p:clrMapOvr>
  <p:transition spd="slow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6401"/>
      </p:ext>
    </p:extLst>
  </p:cSld>
  <p:clrMapOvr>
    <a:masterClrMapping/>
  </p:clrMapOvr>
  <p:transition spd="slow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010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90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313213"/>
      </p:ext>
    </p:extLst>
  </p:cSld>
  <p:clrMapOvr>
    <a:masterClrMapping/>
  </p:clrMapOvr>
  <p:transition spd="slow" advTm="3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556848"/>
      </p:ext>
    </p:extLst>
  </p:cSld>
  <p:clrMapOvr>
    <a:masterClrMapping/>
  </p:clrMapOvr>
  <p:transition spd="slow" advTm="3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19469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75386"/>
      </p:ext>
    </p:extLst>
  </p:cSld>
  <p:clrMapOvr>
    <a:masterClrMapping/>
  </p:clrMapOvr>
  <p:transition spd="slow" advTm="3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128105"/>
      </p:ext>
    </p:extLst>
  </p:cSld>
  <p:clrMapOvr>
    <a:masterClrMapping/>
  </p:clrMapOvr>
  <p:transition spd="slow" advTm="3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9184"/>
      </p:ext>
    </p:extLst>
  </p:cSld>
  <p:clrMapOvr>
    <a:masterClrMapping/>
  </p:clrMapOvr>
  <p:transition spd="slow" advTm="3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65972"/>
      </p:ext>
    </p:extLst>
  </p:cSld>
  <p:clrMapOvr>
    <a:masterClrMapping/>
  </p:clrMapOvr>
  <p:transition spd="slow" advTm="3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126442"/>
      </p:ext>
    </p:extLst>
  </p:cSld>
  <p:clrMapOvr>
    <a:masterClrMapping/>
  </p:clrMapOvr>
  <p:transition spd="slow" advTm="3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5770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97198"/>
      </p:ext>
    </p:extLst>
  </p:cSld>
  <p:clrMapOvr>
    <a:masterClrMapping/>
  </p:clrMapOvr>
  <p:transition spd="slow" advTm="3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83274"/>
      </p:ext>
    </p:extLst>
  </p:cSld>
  <p:clrMapOvr>
    <a:masterClrMapping/>
  </p:clrMapOvr>
  <p:transition spd="slow" advTm="3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13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28105"/>
      </p:ext>
    </p:extLst>
  </p:cSld>
  <p:clrMapOvr>
    <a:masterClrMapping/>
  </p:clrMapOvr>
  <p:transition spd="slow" advTm="300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6516"/>
      </p:ext>
    </p:extLst>
  </p:cSld>
  <p:clrMapOvr>
    <a:masterClrMapping/>
  </p:clrMapOvr>
  <p:transition spd="slow" advTm="300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15931"/>
      </p:ext>
    </p:extLst>
  </p:cSld>
  <p:clrMapOvr>
    <a:masterClrMapping/>
  </p:clrMapOvr>
  <p:transition spd="slow" advTm="300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53971"/>
      </p:ext>
    </p:extLst>
  </p:cSld>
  <p:clrMapOvr>
    <a:masterClrMapping/>
  </p:clrMapOvr>
  <p:transition spd="slow" advTm="300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78726"/>
      </p:ext>
    </p:extLst>
  </p:cSld>
  <p:clrMapOvr>
    <a:masterClrMapping/>
  </p:clrMapOvr>
  <p:transition spd="slow" advTm="300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72911"/>
      </p:ext>
    </p:extLst>
  </p:cSld>
  <p:clrMapOvr>
    <a:masterClrMapping/>
  </p:clrMapOvr>
  <p:transition spd="slow" advTm="300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71113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37367"/>
      </p:ext>
    </p:extLst>
  </p:cSld>
  <p:clrMapOvr>
    <a:masterClrMapping/>
  </p:clrMapOvr>
  <p:transition spd="slow" advTm="3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565784"/>
      </p:ext>
    </p:extLst>
  </p:cSld>
  <p:clrMapOvr>
    <a:masterClrMapping/>
  </p:clrMapOvr>
  <p:transition spd="slow" advTm="3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898035"/>
      </p:ext>
    </p:extLst>
  </p:cSld>
  <p:clrMapOvr>
    <a:masterClrMapping/>
  </p:clrMapOvr>
  <p:transition spd="slow" advTm="3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79420"/>
      </p:ext>
    </p:extLst>
  </p:cSld>
  <p:clrMapOvr>
    <a:masterClrMapping/>
  </p:clrMapOvr>
  <p:transition spd="slow" advTm="3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9658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212269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53522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56076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039987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28645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16243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1496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13181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41558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12317"/>
      </p:ext>
    </p:extLst>
  </p:cSld>
  <p:clrMapOvr>
    <a:masterClrMapping/>
  </p:clrMapOvr>
  <p:transition spd="slow" advTm="3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74642" y="318052"/>
            <a:ext cx="7697857" cy="58589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65442"/>
      </p:ext>
    </p:extLst>
  </p:cSld>
  <p:clrMapOvr>
    <a:masterClrMapping/>
  </p:clrMapOvr>
  <p:transition spd="slow" advTm="3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1698D-ECAA-4432-995E-B31F6E6CB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5"/>
          <a:stretch/>
        </p:blipFill>
        <p:spPr>
          <a:xfrm>
            <a:off x="-2046197" y="853160"/>
            <a:ext cx="1613395" cy="1633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A04E6-6F45-4F83-B471-7E65ECCB26E6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50BDB-4204-4616-95A7-0455AD8D3526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62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0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95D64D71-DCF7-49AE-9ACB-55E4D2104B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8181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2E609891-0C68-444B-88D1-DCEF353F69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-55033"/>
            <a:ext cx="13982701" cy="691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7815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0667EA42-5E9A-4DC0-867E-EC0B84646E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84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066ED81-7B85-44B1-91BB-BABDAEB40F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170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02EC54EF-3672-408B-92B7-AFF84F67BF8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40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4EABC8C0-0A73-4518-91AA-4053F9241F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3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3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14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03C6AE49-654A-43D2-AC22-BB2CBCA249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BC9E9-BE70-4968-8238-9B99CFF56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01486-2628-4946-A20B-EB9920C92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19BB96A5-D199-4747-9750-A9F02E30C1F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30506C-F4A1-4480-A763-07430A83D1D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1AB536-FF7D-4A78-9474-E7367772DE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E2C4BF-B7EA-49A6-95B3-F448409A6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C9AF686-A2B5-45DB-802F-A72DA33DC29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6F298D-4AE7-483F-868A-7514441A52EF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6" y="-26510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4401607" y="3094472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4" y="-26510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55CF8-B90B-4B3A-9699-D04BD12FE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784593" y="30944725"/>
            <a:ext cx="2186247" cy="2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gif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55.png"/><Relationship Id="rId17" Type="http://schemas.openxmlformats.org/officeDocument/2006/relationships/image" Target="../media/image52.gif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3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7.png"/><Relationship Id="rId16" Type="http://schemas.openxmlformats.org/officeDocument/2006/relationships/image" Target="../media/image52.gi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3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7.png"/><Relationship Id="rId16" Type="http://schemas.openxmlformats.org/officeDocument/2006/relationships/image" Target="../media/image52.gif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18" Type="http://schemas.openxmlformats.org/officeDocument/2006/relationships/image" Target="../media/image33.png"/><Relationship Id="rId3" Type="http://schemas.openxmlformats.org/officeDocument/2006/relationships/image" Target="../media/image38.svg"/><Relationship Id="rId21" Type="http://schemas.openxmlformats.org/officeDocument/2006/relationships/image" Target="../media/image58.svg"/><Relationship Id="rId7" Type="http://schemas.openxmlformats.org/officeDocument/2006/relationships/image" Target="../media/image42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7.png"/><Relationship Id="rId16" Type="http://schemas.openxmlformats.org/officeDocument/2006/relationships/image" Target="../media/image52.gi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19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openxmlformats.org/officeDocument/2006/relationships/slide" Target="slide12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2.gif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34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50.png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35.png"/><Relationship Id="rId5" Type="http://schemas.openxmlformats.org/officeDocument/2006/relationships/image" Target="../media/image38.svg"/><Relationship Id="rId15" Type="http://schemas.openxmlformats.org/officeDocument/2006/relationships/image" Target="../media/image49.png"/><Relationship Id="rId23" Type="http://schemas.openxmlformats.org/officeDocument/2006/relationships/image" Target="../media/image58.svg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7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6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7.jp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0.jp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917230"/>
            <a:ext cx="690127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56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70889" y="1555254"/>
            <a:ext cx="6433792" cy="92333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98451" y="503704"/>
            <a:ext cx="7606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20000" y="1681904"/>
            <a:ext cx="523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14 021 983 có: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108057" y="2794007"/>
            <a:ext cx="1037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Chữ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4 thuộc lớp triệu.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85575" y="3711999"/>
            <a:ext cx="1037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Chữ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0 thuộc hàng chục nghìn.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50039" y="4629991"/>
            <a:ext cx="1037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Chữ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9 thuộc lớp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7557" y="5547983"/>
            <a:ext cx="1037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Chữ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 3 thuộc lớp nghìn.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8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9103491" y="2669814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9103490" y="3607256"/>
            <a:ext cx="957823" cy="75576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9123677" y="4544698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9123676" y="5482141"/>
            <a:ext cx="957823" cy="7557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284562" y="2562101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304820" y="3541478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315691" y="4413342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335949" y="5392719"/>
            <a:ext cx="644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1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64" grpId="0"/>
      <p:bldP spid="65" grpId="0"/>
      <p:bldP spid="66" grpId="0"/>
      <p:bldP spid="67" grpId="0"/>
      <p:bldP spid="68" grpId="0" animBg="1"/>
      <p:bldP spid="69" grpId="0" animBg="1"/>
      <p:bldP spid="72" grpId="0" animBg="1"/>
      <p:bldP spid="73" grpId="0" animBg="1"/>
      <p:bldP spid="74" grpId="0"/>
      <p:bldP spid="75" grpId="0"/>
      <p:bldP spid="76" grpId="0"/>
      <p:bldP spid="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7606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2: 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70369"/>
              </p:ext>
            </p:extLst>
          </p:nvPr>
        </p:nvGraphicFramePr>
        <p:xfrm>
          <a:off x="952896" y="1460131"/>
          <a:ext cx="10048780" cy="45941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439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85524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98897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62526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29903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9272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904774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866274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triệu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 đơn</a:t>
                      </a:r>
                      <a:r>
                        <a:rPr lang="vi-VN" sz="2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triệu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nghìn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chục 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vi-VN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đơn vị</a:t>
                      </a:r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1 999 371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28 111 031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21818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3443" y="3106652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200 198 261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9184" y="5559941"/>
            <a:ext cx="205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714 000 106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69" y="373674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2315" y="374670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8665" y="373436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5611" y="374432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1437" y="3743448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9913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26377" y="3742014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8533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65479" y="4766262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1829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08775" y="4749683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77260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4166" y="4755927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31072" y="4756305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1912" y="4753926"/>
            <a:ext cx="543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5" grpId="0"/>
      <p:bldP spid="16" grpId="0"/>
      <p:bldP spid="17" grpId="0"/>
      <p:bldP spid="18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1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4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52443" y="2992467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6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3815 0.00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98451" y="503704"/>
            <a:ext cx="922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Mi cắt hai mảnh giấy đã ghi hai số thành 4 mảnh nhỏ như hình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19870207">
            <a:off x="1299693" y="2755667"/>
            <a:ext cx="2127449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000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 rot="2747171">
            <a:off x="3312944" y="2612983"/>
            <a:ext cx="2819401" cy="7620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17 483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 rot="19962026">
            <a:off x="6161842" y="2778541"/>
            <a:ext cx="2691343" cy="787400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3600" dirty="0"/>
              <a:t>75 175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 rot="2692600">
            <a:off x="8857846" y="2861148"/>
            <a:ext cx="2127457" cy="762000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/>
              <a:t>226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904" y="4533743"/>
            <a:ext cx="994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Ghép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các mảnh giấy nhỏ và cho biết số ghi trên mỗi mảnh giấy ban đầu là số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4" grpId="0" animBg="1"/>
      <p:bldP spid="15" grpId="0" animBg="1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5971" y="1646498"/>
            <a:ext cx="9945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trên mỗi mảnh giấy ban đầu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3942413" y="2671757"/>
            <a:ext cx="1943406" cy="842571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819401"/>
              <a:gd name="connsiteY0" fmla="*/ 0 h 762000"/>
              <a:gd name="connsiteX1" fmla="*/ 2691343 w 2819401"/>
              <a:gd name="connsiteY1" fmla="*/ 0 h 762000"/>
              <a:gd name="connsiteX2" fmla="*/ 2819401 w 2819401"/>
              <a:gd name="connsiteY2" fmla="*/ 369367 h 762000"/>
              <a:gd name="connsiteX3" fmla="*/ 2691343 w 2819401"/>
              <a:gd name="connsiteY3" fmla="*/ 762000 h 762000"/>
              <a:gd name="connsiteX4" fmla="*/ 0 w 2819401"/>
              <a:gd name="connsiteY4" fmla="*/ 762000 h 762000"/>
              <a:gd name="connsiteX5" fmla="*/ 0 w 2819401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9401" h="762000">
                <a:moveTo>
                  <a:pt x="0" y="0"/>
                </a:moveTo>
                <a:lnTo>
                  <a:pt x="2691343" y="0"/>
                </a:lnTo>
                <a:cubicBezTo>
                  <a:pt x="2691696" y="110422"/>
                  <a:pt x="2819048" y="258945"/>
                  <a:pt x="2819401" y="369367"/>
                </a:cubicBezTo>
                <a:lnTo>
                  <a:pt x="2691343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000" dirty="0"/>
              <a:t>17 483</a:t>
            </a:r>
            <a:endParaRPr lang="en-US" sz="4000" dirty="0"/>
          </a:p>
        </p:txBody>
      </p:sp>
      <p:sp>
        <p:nvSpPr>
          <p:cNvPr id="53" name="Rectangle 15"/>
          <p:cNvSpPr/>
          <p:nvPr/>
        </p:nvSpPr>
        <p:spPr>
          <a:xfrm>
            <a:off x="5712611" y="2671757"/>
            <a:ext cx="2058913" cy="842571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8 w 2127457"/>
              <a:gd name="connsiteY0" fmla="*/ 0 h 762000"/>
              <a:gd name="connsiteX1" fmla="*/ 2127457 w 2127457"/>
              <a:gd name="connsiteY1" fmla="*/ 0 h 762000"/>
              <a:gd name="connsiteX2" fmla="*/ 2127457 w 2127457"/>
              <a:gd name="connsiteY2" fmla="*/ 762000 h 762000"/>
              <a:gd name="connsiteX3" fmla="*/ 8 w 2127457"/>
              <a:gd name="connsiteY3" fmla="*/ 762000 h 762000"/>
              <a:gd name="connsiteX4" fmla="*/ 110845 w 2127457"/>
              <a:gd name="connsiteY4" fmla="*/ 381182 h 762000"/>
              <a:gd name="connsiteX5" fmla="*/ 8 w 2127457"/>
              <a:gd name="connsiteY5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457" h="762000">
                <a:moveTo>
                  <a:pt x="8" y="0"/>
                </a:moveTo>
                <a:lnTo>
                  <a:pt x="2127457" y="0"/>
                </a:lnTo>
                <a:lnTo>
                  <a:pt x="2127457" y="762000"/>
                </a:lnTo>
                <a:lnTo>
                  <a:pt x="8" y="762000"/>
                </a:lnTo>
                <a:cubicBezTo>
                  <a:pt x="-1146" y="635061"/>
                  <a:pt x="111999" y="508121"/>
                  <a:pt x="110845" y="381182"/>
                </a:cubicBezTo>
                <a:lnTo>
                  <a:pt x="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/>
              <a:t>226</a:t>
            </a:r>
            <a:endParaRPr lang="en-US" sz="4000" dirty="0"/>
          </a:p>
        </p:txBody>
      </p:sp>
      <p:sp>
        <p:nvSpPr>
          <p:cNvPr id="54" name="Rectangle 1"/>
          <p:cNvSpPr/>
          <p:nvPr/>
        </p:nvSpPr>
        <p:spPr>
          <a:xfrm>
            <a:off x="5853625" y="3962926"/>
            <a:ext cx="1898216" cy="979696"/>
          </a:xfrm>
          <a:custGeom>
            <a:avLst/>
            <a:gdLst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0 w 2127449"/>
              <a:gd name="connsiteY3" fmla="*/ 762000 h 762000"/>
              <a:gd name="connsiteX4" fmla="*/ 0 w 2127449"/>
              <a:gd name="connsiteY4" fmla="*/ 0 h 762000"/>
              <a:gd name="connsiteX0" fmla="*/ 0 w 2127449"/>
              <a:gd name="connsiteY0" fmla="*/ 0 h 762000"/>
              <a:gd name="connsiteX1" fmla="*/ 2127449 w 2127449"/>
              <a:gd name="connsiteY1" fmla="*/ 0 h 762000"/>
              <a:gd name="connsiteX2" fmla="*/ 2127449 w 2127449"/>
              <a:gd name="connsiteY2" fmla="*/ 762000 h 762000"/>
              <a:gd name="connsiteX3" fmla="*/ 203200 w 2127449"/>
              <a:gd name="connsiteY3" fmla="*/ 762000 h 762000"/>
              <a:gd name="connsiteX4" fmla="*/ 0 w 2127449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449" h="762000">
                <a:moveTo>
                  <a:pt x="0" y="0"/>
                </a:moveTo>
                <a:lnTo>
                  <a:pt x="2127449" y="0"/>
                </a:lnTo>
                <a:lnTo>
                  <a:pt x="2127449" y="762000"/>
                </a:lnTo>
                <a:lnTo>
                  <a:pt x="203200" y="76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/>
              <a:t> 000</a:t>
            </a:r>
            <a:endParaRPr lang="en-US" sz="4000" dirty="0"/>
          </a:p>
        </p:txBody>
      </p:sp>
      <p:sp>
        <p:nvSpPr>
          <p:cNvPr id="55" name="Rectangle 14"/>
          <p:cNvSpPr/>
          <p:nvPr/>
        </p:nvSpPr>
        <p:spPr>
          <a:xfrm rot="91819">
            <a:off x="3704901" y="3955561"/>
            <a:ext cx="2447259" cy="947983"/>
          </a:xfrm>
          <a:custGeom>
            <a:avLst/>
            <a:gdLst>
              <a:gd name="connsiteX0" fmla="*/ 0 w 2691343"/>
              <a:gd name="connsiteY0" fmla="*/ 0 h 762000"/>
              <a:gd name="connsiteX1" fmla="*/ 2691343 w 2691343"/>
              <a:gd name="connsiteY1" fmla="*/ 0 h 762000"/>
              <a:gd name="connsiteX2" fmla="*/ 2691343 w 2691343"/>
              <a:gd name="connsiteY2" fmla="*/ 762000 h 762000"/>
              <a:gd name="connsiteX3" fmla="*/ 0 w 2691343"/>
              <a:gd name="connsiteY3" fmla="*/ 762000 h 762000"/>
              <a:gd name="connsiteX4" fmla="*/ 0 w 2691343"/>
              <a:gd name="connsiteY4" fmla="*/ 0 h 762000"/>
              <a:gd name="connsiteX0" fmla="*/ 0 w 2691343"/>
              <a:gd name="connsiteY0" fmla="*/ 25400 h 787400"/>
              <a:gd name="connsiteX1" fmla="*/ 2526243 w 2691343"/>
              <a:gd name="connsiteY1" fmla="*/ 0 h 787400"/>
              <a:gd name="connsiteX2" fmla="*/ 2691343 w 2691343"/>
              <a:gd name="connsiteY2" fmla="*/ 787400 h 787400"/>
              <a:gd name="connsiteX3" fmla="*/ 0 w 2691343"/>
              <a:gd name="connsiteY3" fmla="*/ 787400 h 787400"/>
              <a:gd name="connsiteX4" fmla="*/ 0 w 2691343"/>
              <a:gd name="connsiteY4" fmla="*/ 2540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343" h="787400">
                <a:moveTo>
                  <a:pt x="0" y="25400"/>
                </a:moveTo>
                <a:lnTo>
                  <a:pt x="2526243" y="0"/>
                </a:lnTo>
                <a:lnTo>
                  <a:pt x="2691343" y="787400"/>
                </a:lnTo>
                <a:lnTo>
                  <a:pt x="0" y="787400"/>
                </a:lnTo>
                <a:lnTo>
                  <a:pt x="0" y="254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000" dirty="0"/>
              <a:t>75 175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4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 animBg="1"/>
      <p:bldP spid="53" grpId="0" animBg="1"/>
      <p:bldP spid="54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73135"/>
              </p:ext>
            </p:extLst>
          </p:nvPr>
        </p:nvGraphicFramePr>
        <p:xfrm>
          <a:off x="2493634" y="1591852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335838"/>
              </p:ext>
            </p:extLst>
          </p:nvPr>
        </p:nvGraphicFramePr>
        <p:xfrm>
          <a:off x="1897101" y="3623653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075" y="192704"/>
            <a:ext cx="8362950" cy="1126390"/>
            <a:chOff x="1000125" y="745154"/>
            <a:chExt cx="8362950" cy="1126390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5850" y="755571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71575" y="745154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600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KHO BÁU</a:t>
              </a: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733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1989" y="1078970"/>
            <a:ext cx="8486911" cy="935211"/>
            <a:chOff x="802985" y="3458989"/>
            <a:chExt cx="8486911" cy="935211"/>
          </a:xfrm>
        </p:grpSpPr>
        <p:sp>
          <p:nvSpPr>
            <p:cNvPr id="12" name="Rounded Rectangle 11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900 000 000 + 60 000 000 + 8 000 000 000 </a:t>
              </a:r>
              <a:endParaRPr lang="en-US" sz="280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A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989" y="2130731"/>
            <a:ext cx="8486911" cy="935211"/>
            <a:chOff x="802985" y="3458989"/>
            <a:chExt cx="8486911" cy="935211"/>
          </a:xfrm>
        </p:grpSpPr>
        <p:sp>
          <p:nvSpPr>
            <p:cNvPr id="15" name="Rounded Rectangle 14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Chín trăm tám mươi triệu</a:t>
              </a:r>
              <a:endParaRPr lang="en-US" sz="280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C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774" y="3182491"/>
            <a:ext cx="8455126" cy="935211"/>
            <a:chOff x="802985" y="3458989"/>
            <a:chExt cx="8455126" cy="935211"/>
          </a:xfrm>
        </p:grpSpPr>
        <p:sp>
          <p:nvSpPr>
            <p:cNvPr id="18" name="Rounded Rectangle 17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2 000 000 + 100 000 + 50 000 + 2 000</a:t>
              </a:r>
              <a:endParaRPr lang="en-US" sz="280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L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3774" y="4234251"/>
            <a:ext cx="8455126" cy="935211"/>
            <a:chOff x="802985" y="3458989"/>
            <a:chExt cx="8455126" cy="935211"/>
          </a:xfrm>
        </p:grpSpPr>
        <p:sp>
          <p:nvSpPr>
            <p:cNvPr id="23" name="Rounded Rectangle 22"/>
            <p:cNvSpPr/>
            <p:nvPr/>
          </p:nvSpPr>
          <p:spPr>
            <a:xfrm>
              <a:off x="1460581" y="3547433"/>
              <a:ext cx="7797530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Số liền trước của sô 1 000 000 </a:t>
              </a:r>
              <a:endParaRPr lang="en-US" sz="280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400" dirty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989" y="5286012"/>
            <a:ext cx="8486911" cy="935211"/>
            <a:chOff x="802985" y="3458989"/>
            <a:chExt cx="8486911" cy="935211"/>
          </a:xfrm>
        </p:grpSpPr>
        <p:sp>
          <p:nvSpPr>
            <p:cNvPr id="26" name="Rounded Rectangle 25"/>
            <p:cNvSpPr/>
            <p:nvPr/>
          </p:nvSpPr>
          <p:spPr>
            <a:xfrm>
              <a:off x="1460581" y="3547433"/>
              <a:ext cx="7829315" cy="84676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/>
                <a:t>   Số liền sau của số 999 999 999</a:t>
              </a:r>
              <a:endParaRPr lang="en-US" sz="2800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802985" y="3458989"/>
              <a:ext cx="940864" cy="935211"/>
            </a:xfrm>
            <a:prstGeom prst="flowChartConnector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4800" dirty="0">
                  <a:solidFill>
                    <a:schemeClr val="tx1"/>
                  </a:solidFill>
                </a:rPr>
                <a:t>Ổ</a:t>
              </a:r>
              <a:endParaRPr lang="en-US" sz="480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89734" y="461544"/>
            <a:ext cx="248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vi-VN" sz="4000" b="1" i="1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rằng: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56557" y="1317738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968 000 000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93437" y="2366335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980 000 000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42467" y="3400446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= 2 152 000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12449" y="4527233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999 999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17233" y="5575830"/>
            <a:ext cx="280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1 000 000 000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3" grpId="0"/>
      <p:bldP spid="35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118733"/>
            <a:ext cx="12590267" cy="73323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8451" y="503704"/>
            <a:ext cx="7232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6E6E6E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 Giải ô chữ dưới đây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E6E6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98966"/>
              </p:ext>
            </p:extLst>
          </p:nvPr>
        </p:nvGraphicFramePr>
        <p:xfrm>
          <a:off x="2464266" y="1296237"/>
          <a:ext cx="7031950" cy="1823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75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3515975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980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911716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028191"/>
              </p:ext>
            </p:extLst>
          </p:nvPr>
        </p:nvGraphicFramePr>
        <p:xfrm>
          <a:off x="1909876" y="3498711"/>
          <a:ext cx="8187749" cy="22907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60898">
                  <a:extLst>
                    <a:ext uri="{9D8B030D-6E8A-4147-A177-3AD203B41FA5}">
                      <a16:colId xmlns:a16="http://schemas.microsoft.com/office/drawing/2014/main" val="1334539531"/>
                    </a:ext>
                  </a:extLst>
                </a:gridCol>
                <a:gridCol w="2206977">
                  <a:extLst>
                    <a:ext uri="{9D8B030D-6E8A-4147-A177-3AD203B41FA5}">
                      <a16:colId xmlns:a16="http://schemas.microsoft.com/office/drawing/2014/main" val="3645283006"/>
                    </a:ext>
                  </a:extLst>
                </a:gridCol>
                <a:gridCol w="3019874">
                  <a:extLst>
                    <a:ext uri="{9D8B030D-6E8A-4147-A177-3AD203B41FA5}">
                      <a16:colId xmlns:a16="http://schemas.microsoft.com/office/drawing/2014/main" val="4155549745"/>
                    </a:ext>
                  </a:extLst>
                </a:gridCol>
              </a:tblGrid>
              <a:tr h="1112413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152 000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999 999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968</a:t>
                      </a:r>
                      <a:r>
                        <a:rPr lang="vi-VN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000 000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691578"/>
                  </a:ext>
                </a:extLst>
              </a:tr>
              <a:tr h="117837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600374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86600" y="2273300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957" y="4887508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14103" y="4847124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71680" y="4867166"/>
            <a:ext cx="1295400" cy="736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D2B0E780-0D4C-4294-9962-D8D956E9609A}"/>
              </a:ext>
            </a:extLst>
          </p:cNvPr>
          <p:cNvSpPr/>
          <p:nvPr/>
        </p:nvSpPr>
        <p:spPr>
          <a:xfrm>
            <a:off x="3302589" y="264633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E419DA-085D-49E1-A70E-B1C75EE7C944}"/>
              </a:ext>
            </a:extLst>
          </p:cNvPr>
          <p:cNvSpPr txBox="1"/>
          <p:nvPr/>
        </p:nvSpPr>
        <p:spPr>
          <a:xfrm>
            <a:off x="3713797" y="794043"/>
            <a:ext cx="39353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đã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rồi. </a:t>
            </a:r>
          </a:p>
        </p:txBody>
      </p:sp>
    </p:spTree>
    <p:extLst>
      <p:ext uri="{BB962C8B-B14F-4D97-AF65-F5344CB8AC3E}">
        <p14:creationId xmlns:p14="http://schemas.microsoft.com/office/powerpoint/2010/main" val="84273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A80D-7FDC-4068-A24D-B361A9BACFDC}"/>
              </a:ext>
            </a:extLst>
          </p:cNvPr>
          <p:cNvSpPr txBox="1"/>
          <p:nvPr/>
        </p:nvSpPr>
        <p:spPr>
          <a:xfrm>
            <a:off x="2684206" y="884903"/>
            <a:ext cx="784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C4D14-18C0-48BC-B0C9-07AA0FD2D03C}"/>
              </a:ext>
            </a:extLst>
          </p:cNvPr>
          <p:cNvSpPr/>
          <p:nvPr/>
        </p:nvSpPr>
        <p:spPr>
          <a:xfrm>
            <a:off x="1015971" y="1991301"/>
            <a:ext cx="100293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 phân tích cấu tạo số, cách đọc và cách viết các số trong phạm vi lớp triệu.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kiến thức về hàng, lớp.</a:t>
            </a:r>
          </a:p>
          <a:p>
            <a:pPr algn="just"/>
            <a:r>
              <a:rPr lang="en-US" sz="3000" b="1" i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năng lực: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giao tiếp toán học thông qua rèn luyện kĩ năng đọc và viết số.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tư duy khi tìm ra các số thích hợp theo yêu cầu cho trước.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6" y="920278"/>
            <a:ext cx="539542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4701005" y="5407825"/>
            <a:ext cx="5592505" cy="1450175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4601670" y="371451"/>
            <a:ext cx="5691840" cy="5647884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9909583" y="3010882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989867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9431477" y="504143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8473920" y="566809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272155" y="564834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281518" y="508310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757111" y="4157465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773580" y="2965736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300519" y="2062780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272155" y="1530497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369510" y="1513283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9326752" y="2082511"/>
            <a:ext cx="211466" cy="21635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8A358-635F-4391-9A20-DD6D17A538A1}"/>
              </a:ext>
            </a:extLst>
          </p:cNvPr>
          <p:cNvGrpSpPr/>
          <p:nvPr/>
        </p:nvGrpSpPr>
        <p:grpSpPr>
          <a:xfrm>
            <a:off x="4896921" y="639780"/>
            <a:ext cx="5088487" cy="5040728"/>
            <a:chOff x="3913724" y="1095436"/>
            <a:chExt cx="4125579" cy="39944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3913724" y="1095436"/>
              <a:ext cx="4125579" cy="3994464"/>
              <a:chOff x="4013144" y="1251025"/>
              <a:chExt cx="4125579" cy="3994464"/>
            </a:xfrm>
          </p:grpSpPr>
          <p:sp>
            <p:nvSpPr>
              <p:cNvPr id="30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42155" y="1251025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45217" y="1330103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706923" y="1717225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45596" y="1910095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86509" y="2144723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62993" y="2744663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144" y="2889393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63890" y="3302477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426030" y="2761065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24040" y="3716195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551595" y="2926702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649" y="3605252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EAB854-0CCD-4C1E-9032-347F1CA9D495}"/>
                </a:ext>
              </a:extLst>
            </p:cNvPr>
            <p:cNvSpPr txBox="1"/>
            <p:nvPr/>
          </p:nvSpPr>
          <p:spPr>
            <a:xfrm rot="18900000">
              <a:off x="6265862" y="207673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100 000 000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1B4200-05FF-4209-819E-213A6FEE04D0}"/>
                </a:ext>
              </a:extLst>
            </p:cNvPr>
            <p:cNvSpPr txBox="1"/>
            <p:nvPr/>
          </p:nvSpPr>
          <p:spPr>
            <a:xfrm rot="20826295">
              <a:off x="6578367" y="2649728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635 909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9586FF-1F81-453B-8F4B-FCCF91164235}"/>
                </a:ext>
              </a:extLst>
            </p:cNvPr>
            <p:cNvSpPr txBox="1"/>
            <p:nvPr/>
          </p:nvSpPr>
          <p:spPr>
            <a:xfrm rot="823021">
              <a:off x="6561832" y="3364547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909 999 000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55EC59-E377-4A3D-B2C1-D3DE8DBB9D42}"/>
                </a:ext>
              </a:extLst>
            </p:cNvPr>
            <p:cNvSpPr txBox="1"/>
            <p:nvPr/>
          </p:nvSpPr>
          <p:spPr>
            <a:xfrm rot="2685929">
              <a:off x="6233995" y="3919542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707 000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DE6665-41B3-48E4-8F71-44A9EC985B40}"/>
                </a:ext>
              </a:extLst>
            </p:cNvPr>
            <p:cNvSpPr txBox="1"/>
            <p:nvPr/>
          </p:nvSpPr>
          <p:spPr>
            <a:xfrm rot="4655925">
              <a:off x="5573106" y="3939214"/>
              <a:ext cx="1379029" cy="29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889 999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116507-5667-47E3-8962-74F96C789769}"/>
                </a:ext>
              </a:extLst>
            </p:cNvPr>
            <p:cNvSpPr txBox="1"/>
            <p:nvPr/>
          </p:nvSpPr>
          <p:spPr>
            <a:xfrm rot="6267848">
              <a:off x="4963824" y="4118655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123 456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D54EEF-0762-4D28-9359-0092FD6079CF}"/>
                </a:ext>
              </a:extLst>
            </p:cNvPr>
            <p:cNvSpPr txBox="1"/>
            <p:nvPr/>
          </p:nvSpPr>
          <p:spPr>
            <a:xfrm rot="8314163">
              <a:off x="4389222" y="3803386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104 500 990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2DFEF-8656-47F4-AB6B-CC45F49B75DE}"/>
                </a:ext>
              </a:extLst>
            </p:cNvPr>
            <p:cNvSpPr txBox="1"/>
            <p:nvPr/>
          </p:nvSpPr>
          <p:spPr>
            <a:xfrm rot="10207448">
              <a:off x="4231112" y="3226222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345 000 787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562E2C-5D0D-440D-BD78-984225C148B5}"/>
                </a:ext>
              </a:extLst>
            </p:cNvPr>
            <p:cNvSpPr txBox="1"/>
            <p:nvPr/>
          </p:nvSpPr>
          <p:spPr>
            <a:xfrm rot="11499479">
              <a:off x="4135764" y="2650890"/>
              <a:ext cx="1379029" cy="29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>
                  <a:solidFill>
                    <a:schemeClr val="bg1"/>
                  </a:solidFill>
                  <a:latin typeface="Tw Cen MT" panose="020B0602020104020603" pitchFamily="34" charset="0"/>
                </a:rPr>
                <a:t>234 878 999</a:t>
              </a:r>
              <a:endParaRPr lang="en-US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AE0122-31B5-4F4A-BC71-E7DDE4F0FCF2}"/>
                </a:ext>
              </a:extLst>
            </p:cNvPr>
            <p:cNvSpPr txBox="1"/>
            <p:nvPr/>
          </p:nvSpPr>
          <p:spPr>
            <a:xfrm rot="13358356">
              <a:off x="4593551" y="2242310"/>
              <a:ext cx="1379029" cy="31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256 777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9D7A7F-B543-4887-97C7-CED46D7E945A}"/>
                </a:ext>
              </a:extLst>
            </p:cNvPr>
            <p:cNvSpPr txBox="1"/>
            <p:nvPr/>
          </p:nvSpPr>
          <p:spPr>
            <a:xfrm rot="15311981">
              <a:off x="5034620" y="1896482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500 99 88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46158D-8E1C-4F9E-B352-E831FF6B96DE}"/>
                </a:ext>
              </a:extLst>
            </p:cNvPr>
            <p:cNvSpPr txBox="1"/>
            <p:nvPr/>
          </p:nvSpPr>
          <p:spPr>
            <a:xfrm rot="17000997">
              <a:off x="5676308" y="1666619"/>
              <a:ext cx="1379029" cy="324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2 432 000</a:t>
              </a:r>
              <a:endParaRPr lang="en-US" sz="20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3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7844674" y="4951429"/>
            <a:ext cx="192585" cy="981275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7796177" y="5740939"/>
            <a:ext cx="272102" cy="2783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18" y="1953823"/>
            <a:ext cx="5749026" cy="3743268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8572" y="4840041"/>
            <a:ext cx="53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dừng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4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6" y="2890204"/>
            <a:ext cx="5561203" cy="44487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0555" y="522450"/>
            <a:ext cx="9819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HỌC TẬP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DF27B7-D654-41EB-8F13-8A7D87E85F1C}"/>
              </a:ext>
            </a:extLst>
          </p:cNvPr>
          <p:cNvSpPr/>
          <p:nvPr/>
        </p:nvSpPr>
        <p:spPr>
          <a:xfrm>
            <a:off x="3471927" y="1491668"/>
            <a:ext cx="7289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: Luyện tập trang 44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97" y="596900"/>
            <a:ext cx="4440226" cy="52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13621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83318" y="497956"/>
            <a:ext cx="769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triệu có bao nhiêu hàng?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743491" y="1650671"/>
            <a:ext cx="6974610" cy="3556658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2713" y="4087324"/>
              <a:ext cx="31329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 hàng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2638268" y="339661"/>
            <a:ext cx="6940447" cy="21332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322739" y="623108"/>
            <a:ext cx="5803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D41E09"/>
                </a:solidFill>
                <a:latin typeface="+mj-lt"/>
                <a:cs typeface="Arial" panose="020B0604020202020204" pitchFamily="34" charset="0"/>
              </a:rPr>
              <a:t>Đọc số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2</a:t>
            </a:r>
            <a:r>
              <a:rPr kumimoji="0" lang="vi-VN" sz="4000" b="1" i="1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700 009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16997" y="1946547"/>
            <a:ext cx="9025136" cy="4288345"/>
            <a:chOff x="1902694" y="2472952"/>
            <a:chExt cx="7223836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039316" y="4079838"/>
              <a:ext cx="4798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Hai triệu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</a:rPr>
                <a:t> bảy trăm nghìn không trăm linh chín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8727335" y="1728766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93692" y="633721"/>
            <a:ext cx="8353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 số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gạch chân dưới đây thuộc hàng nào, lớp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baseline="0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3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vi-VN" sz="3600" b="1" u="sng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6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0 569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8541820" y="4059155"/>
            <a:ext cx="2857154" cy="279884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91851" y="2554094"/>
            <a:ext cx="8608298" cy="3464248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4548" y="4249147"/>
              <a:ext cx="4163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chục nghìn, lớp nghìn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511516" y="827034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5909B">
                        <a:lumMod val="75000"/>
                      </a:srgbClr>
                    </a:solidFill>
                  </a:ln>
                  <a:solidFill>
                    <a:srgbClr val="F5909B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5909B">
                      <a:lumMod val="75000"/>
                    </a:srgbClr>
                  </a:solidFill>
                </a:ln>
                <a:solidFill>
                  <a:srgbClr val="F5909B">
                    <a:lumMod val="40000"/>
                    <a:lumOff val="6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94067" y="5275216"/>
            <a:ext cx="2687548" cy="483458"/>
            <a:chOff x="4667989" y="5141418"/>
            <a:chExt cx="2687548" cy="48345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3C9D657-8DF5-45D2-9D7A-1F029B2D1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989" y="5188124"/>
              <a:ext cx="2645831" cy="4367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50425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Trang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0962" y="5141418"/>
              <a:ext cx="119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42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criptina KT" panose="02000500000000000000" pitchFamily="2" charset="0"/>
                <a:ea typeface="+mn-ea"/>
                <a:cs typeface="+mn-cs"/>
              </a:rPr>
              <a:t>Linh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165" y="849337"/>
            <a:ext cx="10716490" cy="49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3" y="-146482"/>
            <a:ext cx="11157995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43" name="图片 710">
            <a:extLst>
              <a:ext uri="{FF2B5EF4-FFF2-40B4-BE49-F238E27FC236}">
                <a16:creationId xmlns:a16="http://schemas.microsoft.com/office/drawing/2014/main" id="{9145D26F-4A2C-4B0B-BC30-493BDD751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747" y="236965"/>
            <a:ext cx="1188823" cy="12132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EA80D-7FDC-4068-A24D-B361A9BACFDC}"/>
              </a:ext>
            </a:extLst>
          </p:cNvPr>
          <p:cNvSpPr txBox="1"/>
          <p:nvPr/>
        </p:nvSpPr>
        <p:spPr>
          <a:xfrm>
            <a:off x="2684206" y="884903"/>
            <a:ext cx="784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6C4D14-18C0-48BC-B0C9-07AA0FD2D03C}"/>
              </a:ext>
            </a:extLst>
          </p:cNvPr>
          <p:cNvSpPr/>
          <p:nvPr/>
        </p:nvSpPr>
        <p:spPr>
          <a:xfrm>
            <a:off x="1015971" y="1991301"/>
            <a:ext cx="100293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cách phân tích cấu tạo số, cách đọc và cách viết các số trong phạm vi lớp triệu.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kiến thức về hàng, lớp.</a:t>
            </a:r>
          </a:p>
          <a:p>
            <a:pPr algn="just"/>
            <a:r>
              <a:rPr lang="en-US" sz="3000" b="1" i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 triển năng lực: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giao tiếp toán học thông qua rèn luyện kĩ năng đọc và viết số.</a:t>
            </a:r>
          </a:p>
          <a:p>
            <a:pPr marL="285750" indent="-285750" algn="just">
              <a:buFontTx/>
              <a:buChar char="-"/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 lực tư duy khi tìm ra các số thích hợp theo yêu cầu cho trước.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9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65" y="898940"/>
            <a:ext cx="6901270" cy="506011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8DE13FFB-8155-4034-8EA2-7C6DAC1E5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组合 15">
            <a:extLst>
              <a:ext uri="{FF2B5EF4-FFF2-40B4-BE49-F238E27FC236}">
                <a16:creationId xmlns:a16="http://schemas.microsoft.com/office/drawing/2014/main" id="{D191C2B1-676B-4551-937F-CD8D34C2207E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53" name="图片 17">
              <a:extLst>
                <a:ext uri="{FF2B5EF4-FFF2-40B4-BE49-F238E27FC236}">
                  <a16:creationId xmlns:a16="http://schemas.microsoft.com/office/drawing/2014/main" id="{CF9208BC-ABFD-4CD5-A1B6-8CFAB20A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54" name="图片 18">
              <a:extLst>
                <a:ext uri="{FF2B5EF4-FFF2-40B4-BE49-F238E27FC236}">
                  <a16:creationId xmlns:a16="http://schemas.microsoft.com/office/drawing/2014/main" id="{35B02308-29BA-4B13-B35E-F709FCEA4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8296498" y="113852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11616716" y="3603817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8312326" y="115164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765931" y="488973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445259" y="221588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76536" y="651088"/>
            <a:ext cx="191590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Vượt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09993" y="1971157"/>
            <a:ext cx="29770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Chướng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32518" y="3586356"/>
            <a:ext cx="19543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Ngại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808466" y="5123224"/>
            <a:ext cx="1467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#9Slide05 SVNVandella" charset="0"/>
                <a:ea typeface="+mn-ea"/>
                <a:cs typeface="+mn-cs"/>
              </a:rPr>
              <a:t>Vật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#9Slide05 SVNVandella" charset="0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97" y="1198183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6223050" y="392965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72774" y="6283577"/>
            <a:ext cx="487363" cy="487363"/>
          </a:xfrm>
          <a:prstGeom prst="rect">
            <a:avLst/>
          </a:prstGeom>
        </p:spPr>
      </p:pic>
      <p:pic>
        <p:nvPicPr>
          <p:cNvPr id="8" name="Picture 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75557F24-6E56-4839-8250-968BA4DB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302" y1="34317" x2="31167" y2="31285"/>
                        <a14:foregroundMark x1="31167" y1="31285" x2="30612" y2="51738"/>
                        <a14:foregroundMark x1="30612" y1="51738" x2="42286" y2="57397"/>
                        <a14:foregroundMark x1="42286" y1="57397" x2="49131" y2="45028"/>
                        <a14:foregroundMark x1="49131" y1="45028" x2="45969" y2="36136"/>
                        <a14:foregroundMark x1="45969" y1="36136" x2="45726" y2="36015"/>
                        <a14:foregroundMark x1="48714" y1="35570" x2="40097" y2="37510"/>
                        <a14:foregroundMark x1="40097" y1="37510" x2="32905" y2="49232"/>
                        <a14:foregroundMark x1="32905" y1="49232" x2="41522" y2="60631"/>
                        <a14:foregroundMark x1="41522" y1="60631" x2="54031" y2="56346"/>
                        <a14:foregroundMark x1="54031" y1="56346" x2="56567" y2="42765"/>
                        <a14:foregroundMark x1="56567" y1="42765" x2="50556" y2="37065"/>
                        <a14:foregroundMark x1="50556" y1="37065" x2="48019" y2="36015"/>
                        <a14:foregroundMark x1="48714" y1="37510" x2="43155" y2="46807"/>
                        <a14:foregroundMark x1="43155" y1="46807" x2="45344" y2="62247"/>
                        <a14:foregroundMark x1="45344" y1="62247" x2="54795" y2="48464"/>
                        <a14:foregroundMark x1="54795" y1="48464" x2="52606" y2="39410"/>
                        <a14:foregroundMark x1="52606" y1="39410" x2="51946" y2="38925"/>
                        <a14:foregroundMark x1="49792" y1="39046" x2="50452" y2="49232"/>
                        <a14:foregroundMark x1="50452" y1="49232" x2="49305" y2="54487"/>
                        <a14:foregroundMark x1="32488" y1="81973" x2="26025" y2="79386"/>
                        <a14:foregroundMark x1="26025" y1="79386" x2="30924" y2="7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72" y="1415633"/>
            <a:ext cx="7035958" cy="604786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11DAAFE-536A-4A02-AC97-79A3B140395A}"/>
              </a:ext>
            </a:extLst>
          </p:cNvPr>
          <p:cNvSpPr/>
          <p:nvPr/>
        </p:nvSpPr>
        <p:spPr>
          <a:xfrm>
            <a:off x="53074" y="985804"/>
            <a:ext cx="4786626" cy="1984510"/>
          </a:xfrm>
          <a:prstGeom prst="cloud">
            <a:avLst/>
          </a:prstGeom>
          <a:solidFill>
            <a:srgbClr val="F88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8B0370-8DC9-4F85-AFF5-1F3DA9BF6331}"/>
              </a:ext>
            </a:extLst>
          </p:cNvPr>
          <p:cNvSpPr txBox="1"/>
          <p:nvPr/>
        </p:nvSpPr>
        <p:spPr>
          <a:xfrm>
            <a:off x="527105" y="1172927"/>
            <a:ext cx="3763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phải đi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267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  <p:bldP spid="10" grpId="0" animBg="1"/>
      <p:bldP spid="5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</TotalTime>
  <Words>703</Words>
  <Application>Microsoft Office PowerPoint</Application>
  <PresentationFormat>Widescreen</PresentationFormat>
  <Paragraphs>189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#9Slide05 SVNVandella</vt:lpstr>
      <vt:lpstr>Tw Cen MT</vt:lpstr>
      <vt:lpstr>Arial</vt:lpstr>
      <vt:lpstr>UTM Guanine</vt:lpstr>
      <vt:lpstr>#9Slide03 Arima Madurai Black</vt:lpstr>
      <vt:lpstr>思源黑体 CN Light</vt:lpstr>
      <vt:lpstr>UTM Scriptina KT</vt:lpstr>
      <vt:lpstr>#9Slide07 HoneyCream</vt:lpstr>
      <vt:lpstr>Times New Roman</vt:lpstr>
      <vt:lpstr>SVN-SAF</vt:lpstr>
      <vt:lpstr>Calibri</vt:lpstr>
      <vt:lpstr>等线</vt:lpstr>
      <vt:lpstr>字魂162号-元气酪酪体</vt:lpstr>
      <vt:lpstr>UVN Dzung Dakao</vt:lpstr>
      <vt:lpstr>Cambria</vt:lpstr>
      <vt:lpstr>SVN-Newton</vt:lpstr>
      <vt:lpstr>Calibri Light</vt:lpstr>
      <vt:lpstr>UTM Flamenco</vt:lpstr>
      <vt:lpstr>UTM Candombe</vt:lpstr>
      <vt:lpstr>Office 主题</vt:lpstr>
      <vt:lpstr>Custom Design</vt:lpstr>
      <vt:lpstr>1_Office Theme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21</cp:revision>
  <dcterms:created xsi:type="dcterms:W3CDTF">2023-09-01T02:46:58Z</dcterms:created>
  <dcterms:modified xsi:type="dcterms:W3CDTF">2023-10-08T08:57:50Z</dcterms:modified>
  <cp:category>9Slide.vn</cp:category>
</cp:coreProperties>
</file>