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sldIdLst>
    <p:sldId id="276" r:id="rId2"/>
    <p:sldId id="282" r:id="rId3"/>
    <p:sldId id="269" r:id="rId4"/>
    <p:sldId id="257" r:id="rId5"/>
    <p:sldId id="308" r:id="rId6"/>
    <p:sldId id="298" r:id="rId7"/>
    <p:sldId id="291" r:id="rId8"/>
    <p:sldId id="292" r:id="rId9"/>
    <p:sldId id="289" r:id="rId10"/>
    <p:sldId id="309" r:id="rId11"/>
    <p:sldId id="299" r:id="rId12"/>
    <p:sldId id="271" r:id="rId13"/>
    <p:sldId id="294" r:id="rId14"/>
    <p:sldId id="284" r:id="rId15"/>
    <p:sldId id="285" r:id="rId16"/>
    <p:sldId id="286" r:id="rId17"/>
    <p:sldId id="301" r:id="rId18"/>
    <p:sldId id="280" r:id="rId19"/>
    <p:sldId id="310" r:id="rId20"/>
    <p:sldId id="303" r:id="rId21"/>
    <p:sldId id="304" r:id="rId22"/>
    <p:sldId id="300" r:id="rId23"/>
    <p:sldId id="307" r:id="rId24"/>
    <p:sldId id="302" r:id="rId25"/>
    <p:sldId id="305" r:id="rId26"/>
  </p:sldIdLst>
  <p:sldSz cx="12192000" cy="6858000"/>
  <p:notesSz cx="6858000" cy="9144000"/>
  <p:embeddedFontLst>
    <p:embeddedFont>
      <p:font typeface="#9Slide03 BoosterNextFYBlack" panose="020B0604020202020204" charset="-93"/>
      <p:regular r:id="rId28"/>
    </p:embeddedFont>
    <p:embeddedFont>
      <p:font typeface="#9Slide07 SVNBillo" panose="00000400000000000000" charset="-93"/>
      <p:regular r:id="rId29"/>
    </p:embeddedFont>
    <p:embeddedFont>
      <p:font typeface="Calibri" panose="020F0502020204030204" pitchFamily="34" charset="0"/>
      <p:regular r:id="rId30"/>
      <p:bold r:id="rId31"/>
      <p:italic r:id="rId32"/>
      <p:boldItalic r:id="rId33"/>
    </p:embeddedFont>
    <p:embeddedFont>
      <p:font typeface="Cambria" panose="02040503050406030204" pitchFamily="18"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3A51"/>
    <a:srgbClr val="CB5620"/>
    <a:srgbClr val="28848C"/>
    <a:srgbClr val="90CCD3"/>
    <a:srgbClr val="50AEBA"/>
    <a:srgbClr val="4E7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1584" autoAdjust="0"/>
  </p:normalViewPr>
  <p:slideViewPr>
    <p:cSldViewPr snapToGrid="0">
      <p:cViewPr>
        <p:scale>
          <a:sx n="60" d="100"/>
          <a:sy n="60" d="100"/>
        </p:scale>
        <p:origin x="9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8C515C-1A53-45F9-843C-3C7DB2073B1D}"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3E591-F4D8-491F-A709-CDA6F4A545D2}" type="slidenum">
              <a:rPr lang="en-US" smtClean="0"/>
              <a:t>‹#›</a:t>
            </a:fld>
            <a:endParaRPr lang="en-US"/>
          </a:p>
        </p:txBody>
      </p:sp>
    </p:spTree>
    <p:extLst>
      <p:ext uri="{BB962C8B-B14F-4D97-AF65-F5344CB8AC3E}">
        <p14:creationId xmlns:p14="http://schemas.microsoft.com/office/powerpoint/2010/main" val="84525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chemeClr val="bg1"/>
                </a:solidFill>
                <a:latin typeface="Calibri" panose="020F0502020204030204" pitchFamily="34" charset="0"/>
                <a:cs typeface="Calibri" panose="020F0502020204030204" pitchFamily="34" charset="0"/>
              </a:rPr>
              <a:t>Tách</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đựng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trà</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thoạt</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đầu</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trượt</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trong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đĩa</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Nhưng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khi</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nước</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trà</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rớt</a:t>
            </a:r>
            <a:r>
              <a:rPr lang="en-US" sz="1200" dirty="0">
                <a:solidFill>
                  <a:schemeClr val="bg1"/>
                </a:solidFill>
                <a:latin typeface="Calibri" panose="020F0502020204030204" pitchFamily="34" charset="0"/>
                <a:cs typeface="Calibri" panose="020F0502020204030204" pitchFamily="34" charset="0"/>
              </a:rPr>
              <a:t> ra </a:t>
            </a:r>
            <a:r>
              <a:rPr lang="en-US" sz="1200" dirty="0" err="1">
                <a:solidFill>
                  <a:schemeClr val="bg1"/>
                </a:solidFill>
                <a:latin typeface="Calibri" panose="020F0502020204030204" pitchFamily="34" charset="0"/>
                <a:cs typeface="Calibri" panose="020F0502020204030204" pitchFamily="34" charset="0"/>
              </a:rPr>
              <a:t>đĩa</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thì</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những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tách</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trà</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đó</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bỗng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nhiên</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dừng</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chuyển</a:t>
            </a:r>
            <a:r>
              <a:rPr lang="en-US" sz="1200" dirty="0">
                <a:solidFill>
                  <a:schemeClr val="bg1"/>
                </a:solidFill>
                <a:latin typeface="Calibri" panose="020F0502020204030204" pitchFamily="34" charset="0"/>
                <a:cs typeface="Calibri" panose="020F0502020204030204" pitchFamily="34" charset="0"/>
              </a:rPr>
              <a:t> </a:t>
            </a:r>
            <a:r>
              <a:rPr lang="en-US" sz="1200" dirty="0" err="1">
                <a:solidFill>
                  <a:schemeClr val="bg1"/>
                </a:solidFill>
                <a:latin typeface="Calibri" panose="020F0502020204030204" pitchFamily="34" charset="0"/>
                <a:cs typeface="Calibri" panose="020F0502020204030204" pitchFamily="34" charset="0"/>
              </a:rPr>
              <a:t>động</a:t>
            </a:r>
            <a:r>
              <a:rPr lang="en-US" sz="1200" dirty="0">
                <a:solidFill>
                  <a:schemeClr val="bg1"/>
                </a:solidFill>
                <a:latin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67B3E591-F4D8-491F-A709-CDA6F4A545D2}" type="slidenum">
              <a:rPr lang="en-US" smtClean="0"/>
              <a:t>13</a:t>
            </a:fld>
            <a:endParaRPr lang="en-US"/>
          </a:p>
        </p:txBody>
      </p:sp>
    </p:spTree>
    <p:extLst>
      <p:ext uri="{BB962C8B-B14F-4D97-AF65-F5344CB8AC3E}">
        <p14:creationId xmlns:p14="http://schemas.microsoft.com/office/powerpoint/2010/main" val="2590321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1" dirty="0">
                <a:solidFill>
                  <a:schemeClr val="bg1"/>
                </a:solidFill>
                <a:latin typeface="Calibri" panose="020F0502020204030204" pitchFamily="34" charset="0"/>
                <a:cs typeface="Calibri" panose="020F0502020204030204" pitchFamily="34" charset="0"/>
              </a:rPr>
              <a:t>Khi </a:t>
            </a:r>
            <a:r>
              <a:rPr lang="vi-VN" sz="1200" b="1" dirty="0" err="1">
                <a:solidFill>
                  <a:schemeClr val="bg1"/>
                </a:solidFill>
                <a:latin typeface="Calibri" panose="020F0502020204030204" pitchFamily="34" charset="0"/>
                <a:cs typeface="Calibri" panose="020F0502020204030204" pitchFamily="34" charset="0"/>
              </a:rPr>
              <a:t>giữa</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tách</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trà</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và</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đĩa</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có</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một</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chút</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nước</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thì</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tách</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trà</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sẽ</a:t>
            </a:r>
            <a:r>
              <a:rPr lang="vi-VN" sz="1200" b="1" dirty="0">
                <a:solidFill>
                  <a:schemeClr val="bg1"/>
                </a:solidFill>
                <a:latin typeface="Calibri" panose="020F0502020204030204" pitchFamily="34" charset="0"/>
                <a:cs typeface="Calibri" panose="020F0502020204030204" pitchFamily="34" charset="0"/>
              </a:rPr>
              <a:t> </a:t>
            </a:r>
            <a:r>
              <a:rPr lang="vi-VN" sz="1200" b="1" dirty="0" err="1">
                <a:solidFill>
                  <a:schemeClr val="bg1"/>
                </a:solidFill>
                <a:latin typeface="Calibri" panose="020F0502020204030204" pitchFamily="34" charset="0"/>
                <a:cs typeface="Calibri" panose="020F0502020204030204" pitchFamily="34" charset="0"/>
              </a:rPr>
              <a:t>đứng</a:t>
            </a:r>
            <a:r>
              <a:rPr lang="vi-VN" sz="1200" b="1" dirty="0">
                <a:solidFill>
                  <a:schemeClr val="bg1"/>
                </a:solidFill>
                <a:latin typeface="Calibri" panose="020F0502020204030204" pitchFamily="34" charset="0"/>
                <a:cs typeface="Calibri" panose="020F0502020204030204" pitchFamily="34" charset="0"/>
              </a:rPr>
              <a:t> yên.</a:t>
            </a:r>
          </a:p>
          <a:p>
            <a:endParaRPr lang="en-US" dirty="0"/>
          </a:p>
        </p:txBody>
      </p:sp>
      <p:sp>
        <p:nvSpPr>
          <p:cNvPr id="4" name="Slide Number Placeholder 3"/>
          <p:cNvSpPr>
            <a:spLocks noGrp="1"/>
          </p:cNvSpPr>
          <p:nvPr>
            <p:ph type="sldNum" sz="quarter" idx="5"/>
          </p:nvPr>
        </p:nvSpPr>
        <p:spPr/>
        <p:txBody>
          <a:bodyPr/>
          <a:lstStyle/>
          <a:p>
            <a:fld id="{67B3E591-F4D8-491F-A709-CDA6F4A545D2}" type="slidenum">
              <a:rPr lang="en-US" smtClean="0"/>
              <a:t>15</a:t>
            </a:fld>
            <a:endParaRPr lang="en-US"/>
          </a:p>
        </p:txBody>
      </p:sp>
    </p:spTree>
    <p:extLst>
      <p:ext uri="{BB962C8B-B14F-4D97-AF65-F5344CB8AC3E}">
        <p14:creationId xmlns:p14="http://schemas.microsoft.com/office/powerpoint/2010/main" val="79417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solidFill>
                  <a:srgbClr val="B53A51"/>
                </a:solidFill>
                <a:latin typeface="Calibri" panose="020F0502020204030204" pitchFamily="34" charset="0"/>
                <a:cs typeface="Calibri" panose="020F0502020204030204" pitchFamily="34" charset="0"/>
              </a:rPr>
              <a:t>Đây</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là</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câu</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dự</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đoán</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của</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người</a:t>
            </a:r>
            <a:r>
              <a:rPr lang="en-US" sz="1200" dirty="0">
                <a:solidFill>
                  <a:srgbClr val="B53A51"/>
                </a:solidFill>
                <a:latin typeface="Calibri" panose="020F0502020204030204" pitchFamily="34" charset="0"/>
                <a:cs typeface="Calibri" panose="020F0502020204030204" pitchFamily="34" charset="0"/>
              </a:rPr>
              <a:t> cha </a:t>
            </a:r>
            <a:r>
              <a:rPr lang="en-US" sz="1200" dirty="0" err="1">
                <a:solidFill>
                  <a:srgbClr val="B53A51"/>
                </a:solidFill>
                <a:latin typeface="Calibri" panose="020F0502020204030204" pitchFamily="34" charset="0"/>
                <a:cs typeface="Calibri" panose="020F0502020204030204" pitchFamily="34" charset="0"/>
              </a:rPr>
              <a:t>về</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cô</a:t>
            </a:r>
            <a:r>
              <a:rPr lang="en-US" sz="1200" dirty="0">
                <a:solidFill>
                  <a:srgbClr val="B53A51"/>
                </a:solidFill>
                <a:latin typeface="Calibri" panose="020F0502020204030204" pitchFamily="34" charset="0"/>
                <a:cs typeface="Calibri" panose="020F0502020204030204" pitchFamily="34" charset="0"/>
              </a:rPr>
              <a:t> con </a:t>
            </a:r>
            <a:r>
              <a:rPr lang="en-US" sz="1200" dirty="0" err="1">
                <a:solidFill>
                  <a:srgbClr val="B53A51"/>
                </a:solidFill>
                <a:latin typeface="Calibri" panose="020F0502020204030204" pitchFamily="34" charset="0"/>
                <a:cs typeface="Calibri" panose="020F0502020204030204" pitchFamily="34" charset="0"/>
              </a:rPr>
              <a:t>gái</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giỏi</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giang</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của</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mình</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có</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khả</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năng</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phát</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huy</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truyền</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thống</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gia</a:t>
            </a:r>
            <a:r>
              <a:rPr lang="en-US" sz="1200" dirty="0">
                <a:solidFill>
                  <a:srgbClr val="B53A51"/>
                </a:solidFill>
                <a:latin typeface="Calibri" panose="020F0502020204030204" pitchFamily="34" charset="0"/>
                <a:cs typeface="Calibri" panose="020F0502020204030204" pitchFamily="34" charset="0"/>
              </a:rPr>
              <a:t> </a:t>
            </a:r>
            <a:r>
              <a:rPr lang="en-US" sz="1200" dirty="0" err="1">
                <a:solidFill>
                  <a:srgbClr val="B53A51"/>
                </a:solidFill>
                <a:latin typeface="Calibri" panose="020F0502020204030204" pitchFamily="34" charset="0"/>
                <a:cs typeface="Calibri" panose="020F0502020204030204" pitchFamily="34" charset="0"/>
              </a:rPr>
              <a:t>tộc</a:t>
            </a:r>
            <a:r>
              <a:rPr lang="en-US" sz="1200" dirty="0">
                <a:solidFill>
                  <a:srgbClr val="B53A51"/>
                </a:solidFill>
                <a:latin typeface="Calibri" panose="020F0502020204030204" pitchFamily="34" charset="0"/>
                <a:cs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67B3E591-F4D8-491F-A709-CDA6F4A545D2}" type="slidenum">
              <a:rPr lang="en-US" smtClean="0"/>
              <a:t>16</a:t>
            </a:fld>
            <a:endParaRPr lang="en-US"/>
          </a:p>
        </p:txBody>
      </p:sp>
    </p:spTree>
    <p:extLst>
      <p:ext uri="{BB962C8B-B14F-4D97-AF65-F5344CB8AC3E}">
        <p14:creationId xmlns:p14="http://schemas.microsoft.com/office/powerpoint/2010/main" val="4182176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3E591-F4D8-491F-A709-CDA6F4A545D2}" type="slidenum">
              <a:rPr lang="en-US" smtClean="0"/>
              <a:t>24</a:t>
            </a:fld>
            <a:endParaRPr lang="en-US"/>
          </a:p>
        </p:txBody>
      </p:sp>
    </p:spTree>
    <p:extLst>
      <p:ext uri="{BB962C8B-B14F-4D97-AF65-F5344CB8AC3E}">
        <p14:creationId xmlns:p14="http://schemas.microsoft.com/office/powerpoint/2010/main" val="3771774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077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685352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07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0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9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708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3_标题幻灯片">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0077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11D3CFE3-2D56-4311-8F78-B7E67891E9AC}"/>
              </a:ext>
            </a:extLst>
          </p:cNvPr>
          <p:cNvSpPr txBox="1"/>
          <p:nvPr userDrawn="1"/>
        </p:nvSpPr>
        <p:spPr>
          <a:xfrm>
            <a:off x="0" y="-8045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2" name="Picture 1"/>
          <p:cNvPicPr>
            <a:picLocks noChangeAspect="1"/>
          </p:cNvPicPr>
          <p:nvPr userDrawn="1"/>
        </p:nvPicPr>
        <p:blipFill>
          <a:blip r:embed="rId8"/>
          <a:stretch>
            <a:fillRect/>
          </a:stretch>
        </p:blipFill>
        <p:spPr>
          <a:xfrm>
            <a:off x="-3411408" y="-853920"/>
            <a:ext cx="16058256" cy="11065199"/>
          </a:xfrm>
          <a:prstGeom prst="rect">
            <a:avLst/>
          </a:prstGeom>
        </p:spPr>
      </p:pic>
    </p:spTree>
    <p:extLst>
      <p:ext uri="{BB962C8B-B14F-4D97-AF65-F5344CB8AC3E}">
        <p14:creationId xmlns:p14="http://schemas.microsoft.com/office/powerpoint/2010/main" val="1259233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688716" y="2276309"/>
            <a:ext cx="8394920" cy="2566638"/>
          </a:xfrm>
          <a:prstGeom prst="rect">
            <a:avLst/>
          </a:prstGeom>
        </p:spPr>
      </p:pic>
    </p:spTree>
    <p:extLst>
      <p:ext uri="{BB962C8B-B14F-4D97-AF65-F5344CB8AC3E}">
        <p14:creationId xmlns:p14="http://schemas.microsoft.com/office/powerpoint/2010/main" val="128004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nh sách người đoạt giải Nobel – Wikipedia tiếng Việt">
            <a:extLst>
              <a:ext uri="{FF2B5EF4-FFF2-40B4-BE49-F238E27FC236}">
                <a16:creationId xmlns:a16="http://schemas.microsoft.com/office/drawing/2014/main" id="{264CE853-352A-4093-B526-7482F3174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085850"/>
            <a:ext cx="4762500"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77D70A9-98B3-4643-851B-1923D146CE1E}"/>
              </a:ext>
            </a:extLst>
          </p:cNvPr>
          <p:cNvSpPr txBox="1"/>
          <p:nvPr/>
        </p:nvSpPr>
        <p:spPr>
          <a:xfrm>
            <a:off x="5965657" y="1305341"/>
            <a:ext cx="5408195" cy="4247317"/>
          </a:xfrm>
          <a:prstGeom prst="rect">
            <a:avLst/>
          </a:prstGeom>
          <a:noFill/>
        </p:spPr>
        <p:txBody>
          <a:bodyPr wrap="square" rtlCol="0">
            <a:spAutoFit/>
          </a:bodyPr>
          <a:lstStyle/>
          <a:p>
            <a:pPr algn="ctr"/>
            <a:r>
              <a:rPr lang="en-US" sz="3000" dirty="0" err="1">
                <a:solidFill>
                  <a:srgbClr val="FF0000"/>
                </a:solidFill>
                <a:latin typeface="Arial" panose="020B0604020202020204" pitchFamily="34" charset="0"/>
                <a:cs typeface="Arial" panose="020B0604020202020204" pitchFamily="34" charset="0"/>
              </a:rPr>
              <a:t>Giải</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th</a:t>
            </a:r>
            <a:r>
              <a:rPr lang="vi-VN" sz="3000" dirty="0">
                <a:solidFill>
                  <a:srgbClr val="FF0000"/>
                </a:solidFill>
                <a:latin typeface="Arial" panose="020B0604020202020204" pitchFamily="34" charset="0"/>
                <a:cs typeface="Arial" panose="020B0604020202020204" pitchFamily="34" charset="0"/>
              </a:rPr>
              <a:t>ư</a:t>
            </a:r>
            <a:r>
              <a:rPr lang="en-US" sz="3000" dirty="0" err="1">
                <a:solidFill>
                  <a:srgbClr val="FF0000"/>
                </a:solidFill>
                <a:latin typeface="Arial" panose="020B0604020202020204" pitchFamily="34" charset="0"/>
                <a:cs typeface="Arial" panose="020B0604020202020204" pitchFamily="34" charset="0"/>
              </a:rPr>
              <a:t>ởng</a:t>
            </a:r>
            <a:r>
              <a:rPr lang="en-US" sz="3000" dirty="0">
                <a:solidFill>
                  <a:srgbClr val="FF0000"/>
                </a:solidFill>
                <a:latin typeface="Arial" panose="020B0604020202020204" pitchFamily="34" charset="0"/>
                <a:cs typeface="Arial" panose="020B0604020202020204" pitchFamily="34" charset="0"/>
              </a:rPr>
              <a:t> </a:t>
            </a:r>
            <a:r>
              <a:rPr lang="en-US" sz="3000" dirty="0" err="1">
                <a:solidFill>
                  <a:srgbClr val="FF0000"/>
                </a:solidFill>
                <a:latin typeface="Arial" panose="020B0604020202020204" pitchFamily="34" charset="0"/>
                <a:cs typeface="Arial" panose="020B0604020202020204" pitchFamily="34" charset="0"/>
              </a:rPr>
              <a:t>Nô</a:t>
            </a:r>
            <a:r>
              <a:rPr lang="en-US" sz="3000" dirty="0">
                <a:solidFill>
                  <a:srgbClr val="FF0000"/>
                </a:solidFill>
                <a:latin typeface="Arial" panose="020B0604020202020204" pitchFamily="34" charset="0"/>
                <a:cs typeface="Arial" panose="020B0604020202020204" pitchFamily="34" charset="0"/>
              </a:rPr>
              <a:t> - ben: </a:t>
            </a:r>
            <a:r>
              <a:rPr lang="vi-VN" sz="3000" dirty="0">
                <a:solidFill>
                  <a:schemeClr val="tx1">
                    <a:lumMod val="95000"/>
                    <a:lumOff val="5000"/>
                  </a:schemeClr>
                </a:solidFill>
                <a:latin typeface="Arial" panose="020B0604020202020204" pitchFamily="34" charset="0"/>
                <a:cs typeface="Arial" panose="020B0604020202020204" pitchFamily="34" charset="0"/>
              </a:rPr>
              <a:t> </a:t>
            </a:r>
            <a:endParaRPr lang="en-US" sz="3000" dirty="0">
              <a:solidFill>
                <a:schemeClr val="tx1">
                  <a:lumMod val="95000"/>
                  <a:lumOff val="5000"/>
                </a:schemeClr>
              </a:solidFill>
              <a:latin typeface="Arial" panose="020B0604020202020204" pitchFamily="34" charset="0"/>
              <a:cs typeface="Arial" panose="020B0604020202020204" pitchFamily="34" charset="0"/>
            </a:endParaRPr>
          </a:p>
          <a:p>
            <a:r>
              <a:rPr lang="en-US" sz="3000" dirty="0" err="1">
                <a:latin typeface="Arial" panose="020B0604020202020204" pitchFamily="34" charset="0"/>
                <a:cs typeface="Arial" panose="020B0604020202020204" pitchFamily="34" charset="0"/>
              </a:rPr>
              <a:t>giải</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thưởng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quốc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tế</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mang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tên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nhà</a:t>
            </a:r>
            <a:r>
              <a:rPr lang="en-US" sz="3000" dirty="0">
                <a:latin typeface="Arial" panose="020B0604020202020204" pitchFamily="34" charset="0"/>
                <a:cs typeface="Arial" panose="020B0604020202020204" pitchFamily="34" charset="0"/>
              </a:rPr>
              <a:t> khoa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Nô</a:t>
            </a:r>
            <a:r>
              <a:rPr lang="en-US" sz="3000" dirty="0">
                <a:latin typeface="Arial" panose="020B0604020202020204" pitchFamily="34" charset="0"/>
                <a:cs typeface="Arial" panose="020B0604020202020204" pitchFamily="34" charset="0"/>
              </a:rPr>
              <a:t>-ben, </a:t>
            </a:r>
            <a:r>
              <a:rPr lang="en-US" sz="3000" dirty="0" err="1">
                <a:latin typeface="Arial" panose="020B0604020202020204" pitchFamily="34" charset="0"/>
                <a:cs typeface="Arial" panose="020B0604020202020204" pitchFamily="34" charset="0"/>
              </a:rPr>
              <a:t>được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trao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thưởng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hằng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năm</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bắt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đầu</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từ</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năm</a:t>
            </a:r>
            <a:r>
              <a:rPr lang="en-US" sz="3000" dirty="0">
                <a:latin typeface="Arial" panose="020B0604020202020204" pitchFamily="34" charset="0"/>
                <a:cs typeface="Arial" panose="020B0604020202020204" pitchFamily="34" charset="0"/>
              </a:rPr>
              <a:t> 1902) </a:t>
            </a:r>
            <a:r>
              <a:rPr lang="en-US" sz="3000" dirty="0" err="1">
                <a:latin typeface="Arial" panose="020B0604020202020204" pitchFamily="34" charset="0"/>
                <a:cs typeface="Arial" panose="020B0604020202020204" pitchFamily="34" charset="0"/>
              </a:rPr>
              <a:t>cho</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những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nhân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đạt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thành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tích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xuất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sắc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trong</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các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lĩnh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vực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vật</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lí</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hóa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y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văn</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học</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kinh</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tế</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và</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hòa</a:t>
            </a:r>
            <a:r>
              <a:rPr lang="en-US" sz="3000" dirty="0">
                <a:latin typeface="Arial" panose="020B0604020202020204" pitchFamily="34" charset="0"/>
                <a:cs typeface="Arial" panose="020B0604020202020204" pitchFamily="34" charset="0"/>
              </a:rPr>
              <a:t> </a:t>
            </a:r>
            <a:r>
              <a:rPr lang="en-US" sz="3000" dirty="0" err="1">
                <a:latin typeface="Arial" panose="020B0604020202020204" pitchFamily="34" charset="0"/>
                <a:cs typeface="Arial" panose="020B0604020202020204" pitchFamily="34" charset="0"/>
              </a:rPr>
              <a:t>bình</a:t>
            </a:r>
            <a:r>
              <a:rPr lang="en-US" sz="3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37448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61330" y="1427185"/>
            <a:ext cx="10236071" cy="1457070"/>
          </a:xfrm>
          <a:prstGeom prst="rect">
            <a:avLst/>
          </a:prstGeom>
        </p:spPr>
      </p:pic>
      <p:sp>
        <p:nvSpPr>
          <p:cNvPr id="9" name="TextBox 8"/>
          <p:cNvSpPr txBox="1"/>
          <p:nvPr/>
        </p:nvSpPr>
        <p:spPr>
          <a:xfrm>
            <a:off x="3323771" y="3406606"/>
            <a:ext cx="7914679" cy="1569660"/>
          </a:xfrm>
          <a:prstGeom prst="rect">
            <a:avLst/>
          </a:prstGeom>
          <a:noFill/>
        </p:spPr>
        <p:txBody>
          <a:bodyPr wrap="square" rtlCol="0">
            <a:spAutoFit/>
          </a:bodyPr>
          <a:lstStyle/>
          <a:p>
            <a:pPr algn="just"/>
            <a:r>
              <a:rPr lang="en-US" sz="3200" dirty="0" err="1">
                <a:solidFill>
                  <a:srgbClr val="28848C"/>
                </a:solidFill>
                <a:latin typeface="Calibri" panose="020F0502020204030204" pitchFamily="34" charset="0"/>
                <a:cs typeface="Calibri" panose="020F0502020204030204" pitchFamily="34" charset="0"/>
              </a:rPr>
              <a:t>tạo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tượng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một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sự</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biến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đổi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nào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trong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điều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xác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định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để</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kiểm</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tra</a:t>
            </a:r>
            <a:r>
              <a:rPr lang="en-US" sz="3200" dirty="0">
                <a:solidFill>
                  <a:srgbClr val="28848C"/>
                </a:solidFill>
                <a:latin typeface="Calibri" panose="020F0502020204030204" pitchFamily="34" charset="0"/>
                <a:cs typeface="Calibri" panose="020F0502020204030204" pitchFamily="34" charset="0"/>
              </a:rPr>
              <a:t> hay </a:t>
            </a:r>
            <a:r>
              <a:rPr lang="en-US" sz="3200" dirty="0" err="1">
                <a:solidFill>
                  <a:srgbClr val="28848C"/>
                </a:solidFill>
                <a:latin typeface="Calibri" panose="020F0502020204030204" pitchFamily="34" charset="0"/>
                <a:cs typeface="Calibri" panose="020F0502020204030204" pitchFamily="34" charset="0"/>
              </a:rPr>
              <a:t>chứng</a:t>
            </a:r>
            <a:r>
              <a:rPr lang="en-US" sz="3200" dirty="0">
                <a:solidFill>
                  <a:srgbClr val="28848C"/>
                </a:solidFill>
                <a:latin typeface="Calibri" panose="020F0502020204030204" pitchFamily="34" charset="0"/>
                <a:cs typeface="Calibri" panose="020F0502020204030204" pitchFamily="34" charset="0"/>
              </a:rPr>
              <a:t> minh. </a:t>
            </a:r>
          </a:p>
        </p:txBody>
      </p:sp>
      <p:sp>
        <p:nvSpPr>
          <p:cNvPr id="6" name="TextBox 5"/>
          <p:cNvSpPr txBox="1"/>
          <p:nvPr/>
        </p:nvSpPr>
        <p:spPr>
          <a:xfrm>
            <a:off x="1261330" y="2345646"/>
            <a:ext cx="1725710"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Giáo</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sư</a:t>
            </a:r>
            <a:r>
              <a:rPr lang="en-US" sz="3200" b="1" dirty="0">
                <a:solidFill>
                  <a:srgbClr val="CB5620"/>
                </a:solidFill>
                <a:latin typeface="Calibri" panose="020F0502020204030204" pitchFamily="34" charset="0"/>
                <a:cs typeface="Calibri" panose="020F0502020204030204" pitchFamily="34" charset="0"/>
              </a:rPr>
              <a:t>:</a:t>
            </a:r>
          </a:p>
        </p:txBody>
      </p:sp>
      <p:sp>
        <p:nvSpPr>
          <p:cNvPr id="7" name="TextBox 6"/>
          <p:cNvSpPr txBox="1"/>
          <p:nvPr/>
        </p:nvSpPr>
        <p:spPr>
          <a:xfrm>
            <a:off x="2754850" y="2345646"/>
            <a:ext cx="8483600" cy="1077218"/>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Chức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danh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khoa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cao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nhất</a:t>
            </a:r>
            <a:r>
              <a:rPr lang="en-US" sz="3200" dirty="0">
                <a:solidFill>
                  <a:srgbClr val="28848C"/>
                </a:solidFill>
                <a:latin typeface="Calibri" panose="020F0502020204030204" pitchFamily="34" charset="0"/>
                <a:cs typeface="Calibri" panose="020F0502020204030204" pitchFamily="34" charset="0"/>
              </a:rPr>
              <a:t> ở </a:t>
            </a:r>
            <a:r>
              <a:rPr lang="en-US" sz="3200" dirty="0" err="1">
                <a:solidFill>
                  <a:srgbClr val="28848C"/>
                </a:solidFill>
                <a:latin typeface="Calibri" panose="020F0502020204030204" pitchFamily="34" charset="0"/>
                <a:cs typeface="Calibri" panose="020F0502020204030204" pitchFamily="34" charset="0"/>
              </a:rPr>
              <a:t>trường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học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cứu</a:t>
            </a:r>
            <a:r>
              <a:rPr lang="en-US" sz="3200" dirty="0">
                <a:solidFill>
                  <a:srgbClr val="28848C"/>
                </a:solidFill>
                <a:latin typeface="Calibri" panose="020F0502020204030204" pitchFamily="34" charset="0"/>
                <a:cs typeface="Calibri" panose="020F0502020204030204" pitchFamily="34" charset="0"/>
              </a:rPr>
              <a:t>,…</a:t>
            </a:r>
          </a:p>
        </p:txBody>
      </p:sp>
      <p:sp>
        <p:nvSpPr>
          <p:cNvPr id="8" name="TextBox 7"/>
          <p:cNvSpPr txBox="1"/>
          <p:nvPr/>
        </p:nvSpPr>
        <p:spPr>
          <a:xfrm>
            <a:off x="1261330" y="3406606"/>
            <a:ext cx="2265641"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Thí</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nghiệm</a:t>
            </a:r>
            <a:r>
              <a:rPr lang="en-US" sz="3200" b="1" dirty="0">
                <a:solidFill>
                  <a:srgbClr val="CB5620"/>
                </a:solidFill>
                <a:latin typeface="Calibri" panose="020F0502020204030204" pitchFamily="34" charset="0"/>
                <a:cs typeface="Calibri" panose="020F0502020204030204" pitchFamily="34" charset="0"/>
              </a:rPr>
              <a:t>:</a:t>
            </a:r>
          </a:p>
        </p:txBody>
      </p:sp>
      <p:sp>
        <p:nvSpPr>
          <p:cNvPr id="10" name="TextBox 9"/>
          <p:cNvSpPr txBox="1"/>
          <p:nvPr/>
        </p:nvSpPr>
        <p:spPr>
          <a:xfrm>
            <a:off x="2987041" y="5052341"/>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1" name="TextBox 10"/>
          <p:cNvSpPr txBox="1"/>
          <p:nvPr/>
        </p:nvSpPr>
        <p:spPr>
          <a:xfrm>
            <a:off x="1261330" y="5052341"/>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689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 name="Picture 1"/>
          <p:cNvPicPr>
            <a:picLocks noChangeAspect="1"/>
          </p:cNvPicPr>
          <p:nvPr/>
        </p:nvPicPr>
        <p:blipFill>
          <a:blip r:embed="rId4"/>
          <a:stretch>
            <a:fillRect/>
          </a:stretch>
        </p:blipFill>
        <p:spPr>
          <a:xfrm>
            <a:off x="2157579" y="2462682"/>
            <a:ext cx="9339881" cy="2353260"/>
          </a:xfrm>
          <a:prstGeom prst="rect">
            <a:avLst/>
          </a:prstGeom>
        </p:spPr>
      </p:pic>
    </p:spTree>
    <p:extLst>
      <p:ext uri="{BB962C8B-B14F-4D97-AF65-F5344CB8AC3E}">
        <p14:creationId xmlns:p14="http://schemas.microsoft.com/office/powerpoint/2010/main" val="128193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89842" y="614218"/>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lạ</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mà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cô</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quan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bưng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lên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2050" name="Picture 2" descr="Maid silhouette. Silhouette of a maid serving tea , #ad, #Silhouette,  #silhouette, #Maid, #tea, #serving #ad | Silhouette, Maid, Couple silhouet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87572" y="2140277"/>
            <a:ext cx="4262293" cy="4262293"/>
          </a:xfrm>
          <a:prstGeom prst="rect">
            <a:avLst/>
          </a:prstGeom>
        </p:spPr>
      </p:pic>
    </p:spTree>
    <p:extLst>
      <p:ext uri="{BB962C8B-B14F-4D97-AF65-F5344CB8AC3E}">
        <p14:creationId xmlns:p14="http://schemas.microsoft.com/office/powerpoint/2010/main" val="412886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252269" y="614218"/>
            <a:ext cx="9687462"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g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bài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đọc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các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thông</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tin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về</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việc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làm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thí</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nghiệm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Ma-</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ri</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5" name="文本框 15">
            <a:extLst>
              <a:ext uri="{FF2B5EF4-FFF2-40B4-BE49-F238E27FC236}">
                <a16:creationId xmlns:a16="http://schemas.microsoft.com/office/drawing/2014/main" id="{32E195E9-75CE-42AD-8921-79812068DE34}"/>
              </a:ext>
            </a:extLst>
          </p:cNvPr>
          <p:cNvSpPr txBox="1"/>
          <p:nvPr/>
        </p:nvSpPr>
        <p:spPr>
          <a:xfrm>
            <a:off x="896979"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2">
              <a:lumMod val="50000"/>
            </a:schemeClr>
          </a:solidFill>
          <a:ln w="19050">
            <a:solidFill>
              <a:schemeClr val="tx1"/>
            </a:solidFill>
            <a:extLst>
              <a:ext uri="{C807C97D-BFC1-408E-A445-0C87EB9F89A2}">
                <ask:lineSketchStyleProps xmlns:ask="http://schemas.microsoft.com/office/drawing/2018/sketchyshapes" xmln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Địa</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điểm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6" name="文本框 15">
            <a:extLst>
              <a:ext uri="{FF2B5EF4-FFF2-40B4-BE49-F238E27FC236}">
                <a16:creationId xmlns:a16="http://schemas.microsoft.com/office/drawing/2014/main" id="{32E195E9-75CE-42AD-8921-79812068DE34}"/>
              </a:ext>
            </a:extLst>
          </p:cNvPr>
          <p:cNvSpPr txBox="1"/>
          <p:nvPr/>
        </p:nvSpPr>
        <p:spPr>
          <a:xfrm>
            <a:off x="4202688" y="1976353"/>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4">
              <a:lumMod val="50000"/>
            </a:schemeClr>
          </a:solidFill>
          <a:ln w="19050">
            <a:solidFill>
              <a:schemeClr val="tx1"/>
            </a:solidFill>
            <a:extLst>
              <a:ext uri="{C807C97D-BFC1-408E-A445-0C87EB9F89A2}">
                <ask:lineSketchStyleProps xmlns:ask="http://schemas.microsoft.com/office/drawing/2018/sketchyshapes" xmln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Dụng</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cụ</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sp>
        <p:nvSpPr>
          <p:cNvPr id="7" name="文本框 15">
            <a:extLst>
              <a:ext uri="{FF2B5EF4-FFF2-40B4-BE49-F238E27FC236}">
                <a16:creationId xmlns:a16="http://schemas.microsoft.com/office/drawing/2014/main" id="{32E195E9-75CE-42AD-8921-79812068DE34}"/>
              </a:ext>
            </a:extLst>
          </p:cNvPr>
          <p:cNvSpPr txBox="1"/>
          <p:nvPr/>
        </p:nvSpPr>
        <p:spPr>
          <a:xfrm>
            <a:off x="7508397" y="1978777"/>
            <a:ext cx="2972527" cy="1169551"/>
          </a:xfrm>
          <a:custGeom>
            <a:avLst/>
            <a:gdLst>
              <a:gd name="connsiteX0" fmla="*/ 0 w 2972527"/>
              <a:gd name="connsiteY0" fmla="*/ 194929 h 1169551"/>
              <a:gd name="connsiteX1" fmla="*/ 194929 w 2972527"/>
              <a:gd name="connsiteY1" fmla="*/ 0 h 1169551"/>
              <a:gd name="connsiteX2" fmla="*/ 763116 w 2972527"/>
              <a:gd name="connsiteY2" fmla="*/ 0 h 1169551"/>
              <a:gd name="connsiteX3" fmla="*/ 1408783 w 2972527"/>
              <a:gd name="connsiteY3" fmla="*/ 0 h 1169551"/>
              <a:gd name="connsiteX4" fmla="*/ 1976971 w 2972527"/>
              <a:gd name="connsiteY4" fmla="*/ 0 h 1169551"/>
              <a:gd name="connsiteX5" fmla="*/ 2777598 w 2972527"/>
              <a:gd name="connsiteY5" fmla="*/ 0 h 1169551"/>
              <a:gd name="connsiteX6" fmla="*/ 2972527 w 2972527"/>
              <a:gd name="connsiteY6" fmla="*/ 194929 h 1169551"/>
              <a:gd name="connsiteX7" fmla="*/ 2972527 w 2972527"/>
              <a:gd name="connsiteY7" fmla="*/ 569182 h 1169551"/>
              <a:gd name="connsiteX8" fmla="*/ 2972527 w 2972527"/>
              <a:gd name="connsiteY8" fmla="*/ 974622 h 1169551"/>
              <a:gd name="connsiteX9" fmla="*/ 2777598 w 2972527"/>
              <a:gd name="connsiteY9" fmla="*/ 1169551 h 1169551"/>
              <a:gd name="connsiteX10" fmla="*/ 2106104 w 2972527"/>
              <a:gd name="connsiteY10" fmla="*/ 1169551 h 1169551"/>
              <a:gd name="connsiteX11" fmla="*/ 1460437 w 2972527"/>
              <a:gd name="connsiteY11" fmla="*/ 1169551 h 1169551"/>
              <a:gd name="connsiteX12" fmla="*/ 763116 w 2972527"/>
              <a:gd name="connsiteY12" fmla="*/ 1169551 h 1169551"/>
              <a:gd name="connsiteX13" fmla="*/ 194929 w 2972527"/>
              <a:gd name="connsiteY13" fmla="*/ 1169551 h 1169551"/>
              <a:gd name="connsiteX14" fmla="*/ 0 w 2972527"/>
              <a:gd name="connsiteY14" fmla="*/ 974622 h 1169551"/>
              <a:gd name="connsiteX15" fmla="*/ 0 w 2972527"/>
              <a:gd name="connsiteY15" fmla="*/ 576979 h 1169551"/>
              <a:gd name="connsiteX16" fmla="*/ 0 w 2972527"/>
              <a:gd name="connsiteY16" fmla="*/ 194929 h 116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72527" h="1169551" fill="none" extrusionOk="0">
                <a:moveTo>
                  <a:pt x="0" y="194929"/>
                </a:moveTo>
                <a:cubicBezTo>
                  <a:pt x="4842" y="78258"/>
                  <a:pt x="82648" y="-11930"/>
                  <a:pt x="194929" y="0"/>
                </a:cubicBezTo>
                <a:cubicBezTo>
                  <a:pt x="341013" y="10645"/>
                  <a:pt x="613488" y="-7932"/>
                  <a:pt x="763116" y="0"/>
                </a:cubicBezTo>
                <a:cubicBezTo>
                  <a:pt x="912744" y="7932"/>
                  <a:pt x="1221690" y="-29339"/>
                  <a:pt x="1408783" y="0"/>
                </a:cubicBezTo>
                <a:cubicBezTo>
                  <a:pt x="1595876" y="29339"/>
                  <a:pt x="1811119" y="-26259"/>
                  <a:pt x="1976971" y="0"/>
                </a:cubicBezTo>
                <a:cubicBezTo>
                  <a:pt x="2142823" y="26259"/>
                  <a:pt x="2410142" y="-28956"/>
                  <a:pt x="2777598" y="0"/>
                </a:cubicBezTo>
                <a:cubicBezTo>
                  <a:pt x="2910843" y="5422"/>
                  <a:pt x="2977096" y="71058"/>
                  <a:pt x="2972527" y="194929"/>
                </a:cubicBezTo>
                <a:cubicBezTo>
                  <a:pt x="2970811" y="377909"/>
                  <a:pt x="2957190" y="467569"/>
                  <a:pt x="2972527" y="569182"/>
                </a:cubicBezTo>
                <a:cubicBezTo>
                  <a:pt x="2987864" y="670795"/>
                  <a:pt x="2974770" y="774370"/>
                  <a:pt x="2972527" y="974622"/>
                </a:cubicBezTo>
                <a:cubicBezTo>
                  <a:pt x="2967152" y="1056341"/>
                  <a:pt x="2886668" y="1149847"/>
                  <a:pt x="2777598" y="1169551"/>
                </a:cubicBezTo>
                <a:cubicBezTo>
                  <a:pt x="2620512" y="1186977"/>
                  <a:pt x="2246682" y="1202004"/>
                  <a:pt x="2106104" y="1169551"/>
                </a:cubicBezTo>
                <a:cubicBezTo>
                  <a:pt x="1965526" y="1137098"/>
                  <a:pt x="1661318" y="1201672"/>
                  <a:pt x="1460437" y="1169551"/>
                </a:cubicBezTo>
                <a:cubicBezTo>
                  <a:pt x="1259556" y="1137430"/>
                  <a:pt x="923822" y="1157699"/>
                  <a:pt x="763116" y="1169551"/>
                </a:cubicBezTo>
                <a:cubicBezTo>
                  <a:pt x="602410" y="1181403"/>
                  <a:pt x="457485" y="1147641"/>
                  <a:pt x="194929" y="1169551"/>
                </a:cubicBezTo>
                <a:cubicBezTo>
                  <a:pt x="76405" y="1183126"/>
                  <a:pt x="19836" y="1095767"/>
                  <a:pt x="0" y="974622"/>
                </a:cubicBezTo>
                <a:cubicBezTo>
                  <a:pt x="17594" y="786738"/>
                  <a:pt x="8244" y="686972"/>
                  <a:pt x="0" y="576979"/>
                </a:cubicBezTo>
                <a:cubicBezTo>
                  <a:pt x="-8244" y="466986"/>
                  <a:pt x="-18164" y="361495"/>
                  <a:pt x="0" y="194929"/>
                </a:cubicBezTo>
                <a:close/>
              </a:path>
              <a:path w="2972527" h="1169551" stroke="0" extrusionOk="0">
                <a:moveTo>
                  <a:pt x="0" y="194929"/>
                </a:moveTo>
                <a:cubicBezTo>
                  <a:pt x="25758" y="94294"/>
                  <a:pt x="95488" y="17115"/>
                  <a:pt x="194929" y="0"/>
                </a:cubicBezTo>
                <a:cubicBezTo>
                  <a:pt x="491498" y="27134"/>
                  <a:pt x="638724" y="24156"/>
                  <a:pt x="892250" y="0"/>
                </a:cubicBezTo>
                <a:cubicBezTo>
                  <a:pt x="1145776" y="-24156"/>
                  <a:pt x="1198322" y="9836"/>
                  <a:pt x="1460437" y="0"/>
                </a:cubicBezTo>
                <a:cubicBezTo>
                  <a:pt x="1722552" y="-9836"/>
                  <a:pt x="1811310" y="-10385"/>
                  <a:pt x="2131931" y="0"/>
                </a:cubicBezTo>
                <a:cubicBezTo>
                  <a:pt x="2452552" y="10385"/>
                  <a:pt x="2646634" y="-8830"/>
                  <a:pt x="2777598" y="0"/>
                </a:cubicBezTo>
                <a:cubicBezTo>
                  <a:pt x="2872446" y="-2096"/>
                  <a:pt x="2967181" y="65566"/>
                  <a:pt x="2972527" y="194929"/>
                </a:cubicBezTo>
                <a:cubicBezTo>
                  <a:pt x="2976276" y="369185"/>
                  <a:pt x="2958455" y="472453"/>
                  <a:pt x="2972527" y="569182"/>
                </a:cubicBezTo>
                <a:cubicBezTo>
                  <a:pt x="2986599" y="665911"/>
                  <a:pt x="2985527" y="826675"/>
                  <a:pt x="2972527" y="974622"/>
                </a:cubicBezTo>
                <a:cubicBezTo>
                  <a:pt x="2957237" y="1087950"/>
                  <a:pt x="2885532" y="1177080"/>
                  <a:pt x="2777598" y="1169551"/>
                </a:cubicBezTo>
                <a:cubicBezTo>
                  <a:pt x="2575973" y="1183817"/>
                  <a:pt x="2476959" y="1167099"/>
                  <a:pt x="2209411" y="1169551"/>
                </a:cubicBezTo>
                <a:cubicBezTo>
                  <a:pt x="1941863" y="1172003"/>
                  <a:pt x="1858124" y="1147932"/>
                  <a:pt x="1512090" y="1169551"/>
                </a:cubicBezTo>
                <a:cubicBezTo>
                  <a:pt x="1166056" y="1191170"/>
                  <a:pt x="1185222" y="1160678"/>
                  <a:pt x="892250" y="1169551"/>
                </a:cubicBezTo>
                <a:cubicBezTo>
                  <a:pt x="599278" y="1178424"/>
                  <a:pt x="516327" y="1144756"/>
                  <a:pt x="194929" y="1169551"/>
                </a:cubicBezTo>
                <a:cubicBezTo>
                  <a:pt x="88189" y="1164902"/>
                  <a:pt x="-17606" y="1062541"/>
                  <a:pt x="0" y="974622"/>
                </a:cubicBezTo>
                <a:cubicBezTo>
                  <a:pt x="-6234" y="868812"/>
                  <a:pt x="-6759" y="651193"/>
                  <a:pt x="0" y="569182"/>
                </a:cubicBezTo>
                <a:cubicBezTo>
                  <a:pt x="6759" y="487171"/>
                  <a:pt x="6516" y="283492"/>
                  <a:pt x="0" y="194929"/>
                </a:cubicBezTo>
                <a:close/>
              </a:path>
            </a:pathLst>
          </a:custGeom>
          <a:solidFill>
            <a:schemeClr val="accent6">
              <a:lumMod val="50000"/>
            </a:schemeClr>
          </a:solidFill>
          <a:ln w="19050">
            <a:solidFill>
              <a:schemeClr val="tx1"/>
            </a:solidFill>
            <a:extLst>
              <a:ext uri="{C807C97D-BFC1-408E-A445-0C87EB9F89A2}">
                <ask:lineSketchStyleProps xmlns:ask="http://schemas.microsoft.com/office/drawing/2018/sketchyshapes" xmlns="" sd="852854689">
                  <a:prstGeom prst="roundRect">
                    <a:avLst/>
                  </a:prstGeom>
                  <ask:type>
                    <ask:lineSketchFreehand/>
                  </ask:type>
                </ask:lineSketchStyleProps>
              </a:ext>
            </a:extLst>
          </a:ln>
        </p:spPr>
        <p:txBody>
          <a:bodyPr wrap="square" lIns="0" tIns="91440" rIns="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Mục</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đích</a:t>
            </a:r>
            <a:endPar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làm</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thí</a:t>
            </a:r>
            <a:r>
              <a:rPr lang="en-US" altLang="zh-CN" sz="3200" b="1" dirty="0">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 </a:t>
            </a:r>
            <a:r>
              <a:rPr lang="en-US" altLang="zh-CN" sz="3200" b="1" dirty="0" err="1">
                <a:solidFill>
                  <a:schemeClr val="bg1"/>
                </a:solidFill>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rPr>
              <a:t>nghiệm</a:t>
            </a:r>
            <a:endParaRPr kumimoji="0" lang="en-US" altLang="zh-CN" sz="3200" b="1" i="0" u="none" strike="noStrike" kern="1200" cap="none" spc="0" normalizeH="0" baseline="0" noProof="0" dirty="0">
              <a:ln>
                <a:noFill/>
              </a:ln>
              <a:solidFill>
                <a:schemeClr val="bg1"/>
              </a:solidFill>
              <a:effectLst/>
              <a:uLnTx/>
              <a:uFillTx/>
              <a:latin typeface="Calibri" panose="020F0502020204030204" pitchFamily="34" charset="0"/>
              <a:ea typeface="字魂131号-酷乐潮玩体" panose="00000500000000000000" pitchFamily="2" charset="-122"/>
              <a:cs typeface="Calibri" panose="020F0502020204030204" pitchFamily="34" charset="0"/>
              <a:sym typeface="Arial" panose="020B0604020202020204" pitchFamily="34" charset="0"/>
            </a:endParaRPr>
          </a:p>
        </p:txBody>
      </p:sp>
      <p:grpSp>
        <p:nvGrpSpPr>
          <p:cNvPr id="11" name="Group 10"/>
          <p:cNvGrpSpPr/>
          <p:nvPr/>
        </p:nvGrpSpPr>
        <p:grpSpPr>
          <a:xfrm>
            <a:off x="694661" y="3145904"/>
            <a:ext cx="3160934" cy="1549921"/>
            <a:chOff x="711522" y="3145904"/>
            <a:chExt cx="3160934" cy="1549921"/>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0" name="TextBox 9"/>
            <p:cNvSpPr txBox="1"/>
            <p:nvPr/>
          </p:nvSpPr>
          <p:spPr>
            <a:xfrm>
              <a:off x="1411547" y="3616855"/>
              <a:ext cx="1741227"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bếp</a:t>
              </a:r>
              <a:endParaRPr lang="en-US" sz="2800" dirty="0">
                <a:solidFill>
                  <a:schemeClr val="bg1"/>
                </a:solidFill>
                <a:latin typeface="Calibri" panose="020F0502020204030204" pitchFamily="34" charset="0"/>
                <a:cs typeface="Calibri" panose="020F0502020204030204" pitchFamily="34" charset="0"/>
              </a:endParaRPr>
            </a:p>
          </p:txBody>
        </p:sp>
      </p:grpSp>
      <p:grpSp>
        <p:nvGrpSpPr>
          <p:cNvPr id="12" name="Group 11"/>
          <p:cNvGrpSpPr/>
          <p:nvPr/>
        </p:nvGrpSpPr>
        <p:grpSpPr>
          <a:xfrm>
            <a:off x="4021665" y="3145904"/>
            <a:ext cx="3160934" cy="1549921"/>
            <a:chOff x="711522" y="3145904"/>
            <a:chExt cx="3160934" cy="1549921"/>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66741" b="79542"/>
            <a:stretch/>
          </p:blipFill>
          <p:spPr>
            <a:xfrm>
              <a:off x="711522" y="3145904"/>
              <a:ext cx="3160934" cy="1549921"/>
            </a:xfrm>
            <a:prstGeom prst="rect">
              <a:avLst/>
            </a:prstGeom>
          </p:spPr>
        </p:pic>
        <p:sp>
          <p:nvSpPr>
            <p:cNvPr id="14" name="TextBox 13"/>
            <p:cNvSpPr txBox="1"/>
            <p:nvPr/>
          </p:nvSpPr>
          <p:spPr>
            <a:xfrm>
              <a:off x="1456923" y="3641556"/>
              <a:ext cx="1670131" cy="523220"/>
            </a:xfrm>
            <a:custGeom>
              <a:avLst/>
              <a:gdLst>
                <a:gd name="connsiteX0" fmla="*/ 0 w 1600862"/>
                <a:gd name="connsiteY0" fmla="*/ 0 h 646331"/>
                <a:gd name="connsiteX1" fmla="*/ 1600862 w 1600862"/>
                <a:gd name="connsiteY1" fmla="*/ 0 h 646331"/>
                <a:gd name="connsiteX2" fmla="*/ 1600862 w 1600862"/>
                <a:gd name="connsiteY2" fmla="*/ 646331 h 646331"/>
                <a:gd name="connsiteX3" fmla="*/ 0 w 1600862"/>
                <a:gd name="connsiteY3" fmla="*/ 646331 h 646331"/>
                <a:gd name="connsiteX4" fmla="*/ 0 w 1600862"/>
                <a:gd name="connsiteY4" fmla="*/ 0 h 646331"/>
                <a:gd name="connsiteX0" fmla="*/ 0 w 1600862"/>
                <a:gd name="connsiteY0" fmla="*/ 0 h 646331"/>
                <a:gd name="connsiteX1" fmla="*/ 1600862 w 1600862"/>
                <a:gd name="connsiteY1" fmla="*/ 0 h 646331"/>
                <a:gd name="connsiteX2" fmla="*/ 1600862 w 1600862"/>
                <a:gd name="connsiteY2" fmla="*/ 646331 h 646331"/>
                <a:gd name="connsiteX3" fmla="*/ 66675 w 1600862"/>
                <a:gd name="connsiteY3" fmla="*/ 551081 h 646331"/>
                <a:gd name="connsiteX4" fmla="*/ 0 w 1600862"/>
                <a:gd name="connsiteY4" fmla="*/ 0 h 646331"/>
                <a:gd name="connsiteX0" fmla="*/ 0 w 1600862"/>
                <a:gd name="connsiteY0" fmla="*/ 0 h 560606"/>
                <a:gd name="connsiteX1" fmla="*/ 1600862 w 1600862"/>
                <a:gd name="connsiteY1" fmla="*/ 0 h 560606"/>
                <a:gd name="connsiteX2" fmla="*/ 1543712 w 1600862"/>
                <a:gd name="connsiteY2" fmla="*/ 560606 h 560606"/>
                <a:gd name="connsiteX3" fmla="*/ 66675 w 1600862"/>
                <a:gd name="connsiteY3" fmla="*/ 551081 h 560606"/>
                <a:gd name="connsiteX4" fmla="*/ 0 w 1600862"/>
                <a:gd name="connsiteY4" fmla="*/ 0 h 560606"/>
                <a:gd name="connsiteX0" fmla="*/ 0 w 1572287"/>
                <a:gd name="connsiteY0" fmla="*/ 0 h 560606"/>
                <a:gd name="connsiteX1" fmla="*/ 1572287 w 1572287"/>
                <a:gd name="connsiteY1" fmla="*/ 57150 h 560606"/>
                <a:gd name="connsiteX2" fmla="*/ 1543712 w 1572287"/>
                <a:gd name="connsiteY2" fmla="*/ 560606 h 560606"/>
                <a:gd name="connsiteX3" fmla="*/ 66675 w 1572287"/>
                <a:gd name="connsiteY3" fmla="*/ 551081 h 560606"/>
                <a:gd name="connsiteX4" fmla="*/ 0 w 1572287"/>
                <a:gd name="connsiteY4" fmla="*/ 0 h 560606"/>
                <a:gd name="connsiteX0" fmla="*/ 0 w 1553237"/>
                <a:gd name="connsiteY0" fmla="*/ 0 h 503456"/>
                <a:gd name="connsiteX1" fmla="*/ 1553237 w 1553237"/>
                <a:gd name="connsiteY1" fmla="*/ 0 h 503456"/>
                <a:gd name="connsiteX2" fmla="*/ 1524662 w 1553237"/>
                <a:gd name="connsiteY2" fmla="*/ 503456 h 503456"/>
                <a:gd name="connsiteX3" fmla="*/ 47625 w 1553237"/>
                <a:gd name="connsiteY3" fmla="*/ 493931 h 503456"/>
                <a:gd name="connsiteX4" fmla="*/ 0 w 1553237"/>
                <a:gd name="connsiteY4" fmla="*/ 0 h 503456"/>
                <a:gd name="connsiteX0" fmla="*/ 0 w 1544310"/>
                <a:gd name="connsiteY0" fmla="*/ 37097 h 503456"/>
                <a:gd name="connsiteX1" fmla="*/ 1544310 w 1544310"/>
                <a:gd name="connsiteY1" fmla="*/ 0 h 503456"/>
                <a:gd name="connsiteX2" fmla="*/ 1515735 w 1544310"/>
                <a:gd name="connsiteY2" fmla="*/ 503456 h 503456"/>
                <a:gd name="connsiteX3" fmla="*/ 38698 w 1544310"/>
                <a:gd name="connsiteY3" fmla="*/ 493931 h 503456"/>
                <a:gd name="connsiteX4" fmla="*/ 0 w 1544310"/>
                <a:gd name="connsiteY4" fmla="*/ 37097 h 503456"/>
                <a:gd name="connsiteX0" fmla="*/ 0 w 1515735"/>
                <a:gd name="connsiteY0" fmla="*/ 0 h 466359"/>
                <a:gd name="connsiteX1" fmla="*/ 1490750 w 1515735"/>
                <a:gd name="connsiteY1" fmla="*/ 14839 h 466359"/>
                <a:gd name="connsiteX2" fmla="*/ 1515735 w 1515735"/>
                <a:gd name="connsiteY2" fmla="*/ 466359 h 466359"/>
                <a:gd name="connsiteX3" fmla="*/ 38698 w 1515735"/>
                <a:gd name="connsiteY3" fmla="*/ 456834 h 466359"/>
                <a:gd name="connsiteX4" fmla="*/ 0 w 1515735"/>
                <a:gd name="connsiteY4" fmla="*/ 0 h 466359"/>
                <a:gd name="connsiteX0" fmla="*/ 0 w 1515735"/>
                <a:gd name="connsiteY0" fmla="*/ 0 h 456834"/>
                <a:gd name="connsiteX1" fmla="*/ 1490750 w 1515735"/>
                <a:gd name="connsiteY1" fmla="*/ 14839 h 456834"/>
                <a:gd name="connsiteX2" fmla="*/ 1515735 w 1515735"/>
                <a:gd name="connsiteY2" fmla="*/ 436681 h 456834"/>
                <a:gd name="connsiteX3" fmla="*/ 38698 w 1515735"/>
                <a:gd name="connsiteY3" fmla="*/ 456834 h 456834"/>
                <a:gd name="connsiteX4" fmla="*/ 0 w 1515735"/>
                <a:gd name="connsiteY4" fmla="*/ 0 h 45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735" h="456834">
                  <a:moveTo>
                    <a:pt x="0" y="0"/>
                  </a:moveTo>
                  <a:lnTo>
                    <a:pt x="1490750" y="14839"/>
                  </a:lnTo>
                  <a:lnTo>
                    <a:pt x="1515735" y="436681"/>
                  </a:lnTo>
                  <a:lnTo>
                    <a:pt x="38698" y="456834"/>
                  </a:lnTo>
                  <a:lnTo>
                    <a:pt x="0" y="0"/>
                  </a:lnTo>
                  <a:close/>
                </a:path>
              </a:pathLst>
            </a:custGeom>
            <a:solidFill>
              <a:srgbClr val="B53A51"/>
            </a:solidFill>
          </p:spPr>
          <p:txBody>
            <a:bodyPr wrap="square"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bộ</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đồ</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endParaRPr lang="en-US" sz="2800" dirty="0">
                <a:solidFill>
                  <a:schemeClr val="bg1"/>
                </a:solidFill>
                <a:latin typeface="Calibri" panose="020F0502020204030204" pitchFamily="34" charset="0"/>
                <a:cs typeface="Calibri" panose="020F0502020204030204" pitchFamily="34" charset="0"/>
              </a:endParaRPr>
            </a:p>
          </p:txBody>
        </p:sp>
      </p:grpSp>
      <p:sp>
        <p:nvSpPr>
          <p:cNvPr id="18" name="TextBox 17"/>
          <p:cNvSpPr txBox="1"/>
          <p:nvPr/>
        </p:nvSpPr>
        <p:spPr>
          <a:xfrm>
            <a:off x="2009070" y="4782934"/>
            <a:ext cx="7725381" cy="1362075"/>
          </a:xfrm>
          <a:prstGeom prst="wedgeRoundRectCallout">
            <a:avLst>
              <a:gd name="adj1" fmla="val 41839"/>
              <a:gd name="adj2" fmla="val -165589"/>
              <a:gd name="adj3" fmla="val 16667"/>
            </a:avLst>
          </a:prstGeom>
          <a:solidFill>
            <a:srgbClr val="B53A51"/>
          </a:solidFill>
        </p:spPr>
        <p:txBody>
          <a:bodyPr wrap="square" tIns="182880" bIns="182880" rtlCol="0">
            <a:spAutoFit/>
          </a:bodyPr>
          <a:lstStyle/>
          <a:p>
            <a:pPr algn="ctr"/>
            <a:r>
              <a:rPr lang="en-US" sz="2800" dirty="0" err="1">
                <a:solidFill>
                  <a:schemeClr val="bg1"/>
                </a:solidFill>
                <a:latin typeface="Calibri" panose="020F0502020204030204" pitchFamily="34" charset="0"/>
                <a:cs typeface="Calibri" panose="020F0502020204030204" pitchFamily="34" charset="0"/>
              </a:rPr>
              <a:t>để</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lí</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giải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hiện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tượng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tại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sao</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khi</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nước</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rớt</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ra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đĩa</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thì</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những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tách</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trà</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bỗng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nhiên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dừng</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chuyển</a:t>
            </a:r>
            <a:r>
              <a:rPr lang="en-US" sz="2800" dirty="0">
                <a:solidFill>
                  <a:schemeClr val="bg1"/>
                </a:solidFill>
                <a:latin typeface="Calibri" panose="020F0502020204030204" pitchFamily="34" charset="0"/>
                <a:cs typeface="Calibri" panose="020F0502020204030204" pitchFamily="34" charset="0"/>
              </a:rPr>
              <a:t> </a:t>
            </a:r>
            <a:r>
              <a:rPr lang="en-US" sz="2800" dirty="0" err="1">
                <a:solidFill>
                  <a:schemeClr val="bg1"/>
                </a:solidFill>
                <a:latin typeface="Calibri" panose="020F0502020204030204" pitchFamily="34" charset="0"/>
                <a:cs typeface="Calibri" panose="020F0502020204030204" pitchFamily="34" charset="0"/>
              </a:rPr>
              <a:t>động</a:t>
            </a:r>
            <a:r>
              <a:rPr lang="en-US" sz="2800" dirty="0">
                <a:solidFill>
                  <a:schemeClr val="bg1"/>
                </a:solidFill>
                <a:latin typeface="Calibri" panose="020F0502020204030204" pitchFamily="34" charset="0"/>
                <a:cs typeface="Calibri" panose="020F0502020204030204" pitchFamily="34" charset="0"/>
              </a:rPr>
              <a:t>.</a:t>
            </a: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9853839" y="2561128"/>
            <a:ext cx="2116183" cy="4077706"/>
          </a:xfrm>
          <a:prstGeom prst="rect">
            <a:avLst/>
          </a:prstGeom>
        </p:spPr>
      </p:pic>
      <p:sp>
        <p:nvSpPr>
          <p:cNvPr id="8" name="Cloud 7"/>
          <p:cNvSpPr/>
          <p:nvPr/>
        </p:nvSpPr>
        <p:spPr>
          <a:xfrm>
            <a:off x="3204084" y="3258431"/>
            <a:ext cx="4969734" cy="2714322"/>
          </a:xfrm>
          <a:prstGeom prst="cloud">
            <a:avLst/>
          </a:prstGeom>
          <a:solidFill>
            <a:srgbClr val="50AEBA"/>
          </a:solidFill>
          <a:ln>
            <a:solidFill>
              <a:srgbClr val="90CC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err="1">
                <a:latin typeface="Calibri" panose="020F0502020204030204" pitchFamily="34" charset="0"/>
                <a:cs typeface="Calibri" panose="020F0502020204030204" pitchFamily="34" charset="0"/>
              </a:rPr>
              <a:t>Thảo</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luận</a:t>
            </a:r>
            <a:r>
              <a:rPr lang="en-US" sz="5400" dirty="0">
                <a:latin typeface="Calibri" panose="020F0502020204030204" pitchFamily="34" charset="0"/>
                <a:cs typeface="Calibri" panose="020F0502020204030204" pitchFamily="34" charset="0"/>
              </a:rPr>
              <a:t> </a:t>
            </a:r>
            <a:r>
              <a:rPr lang="en-US" sz="5400" dirty="0" err="1">
                <a:latin typeface="Calibri" panose="020F0502020204030204" pitchFamily="34" charset="0"/>
                <a:cs typeface="Calibri" panose="020F0502020204030204" pitchFamily="34" charset="0"/>
              </a:rPr>
              <a:t>nhóm</a:t>
            </a:r>
            <a:endParaRPr lang="en-US" sz="5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128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up)">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18" grpId="0" animBg="1"/>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407259" y="736138"/>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3.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trả</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được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sau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khi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nghiệm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Picture 2" descr="Maid silhouette. Silhouette of a maid serving tea , #ad, #Silhouette,  #silhouette, #Maid, #tea, #serving #ad | Silhouette, Maid, Couple silhouette"/>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333" b="100000" l="0" r="96333"/>
                    </a14:imgEffect>
                  </a14:imgLayer>
                </a14:imgProps>
              </a:ext>
              <a:ext uri="{28A0092B-C50C-407E-A947-70E740481C1C}">
                <a14:useLocalDpi xmlns:a14="http://schemas.microsoft.com/office/drawing/2010/main" val="0"/>
              </a:ext>
            </a:extLst>
          </a:blip>
          <a:srcRect/>
          <a:stretch>
            <a:fillRect/>
          </a:stretch>
        </p:blipFill>
        <p:spPr bwMode="auto">
          <a:xfrm>
            <a:off x="390776" y="1076960"/>
            <a:ext cx="3596852" cy="5395278"/>
          </a:xfrm>
          <a:prstGeom prst="rect">
            <a:avLst/>
          </a:prstGeom>
          <a:noFill/>
          <a:extLst>
            <a:ext uri="{909E8E84-426E-40DD-AFC4-6F175D3DCCD1}">
              <a14:hiddenFill xmlns:a14="http://schemas.microsoft.com/office/drawing/2010/main">
                <a:solidFill>
                  <a:srgbClr val="FFFFFF"/>
                </a:solidFill>
              </a14:hiddenFill>
            </a:ext>
          </a:extLst>
        </p:spPr>
      </p:pic>
      <p:pic>
        <p:nvPicPr>
          <p:cNvPr id="5"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3764" r="24339"/>
          <a:stretch/>
        </p:blipFill>
        <p:spPr>
          <a:xfrm>
            <a:off x="9620382" y="2342209"/>
            <a:ext cx="2116183" cy="4077706"/>
          </a:xfrm>
          <a:prstGeom prst="rect">
            <a:avLst/>
          </a:prstGeom>
        </p:spPr>
      </p:pic>
    </p:spTree>
    <p:extLst>
      <p:ext uri="{BB962C8B-B14F-4D97-AF65-F5344CB8AC3E}">
        <p14:creationId xmlns:p14="http://schemas.microsoft.com/office/powerpoint/2010/main" val="121971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1363716" y="770971"/>
            <a:ext cx="940878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4.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nói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người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cha: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Đây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sẽ</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là</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giáo</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sư</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đời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thứ</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bảy</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tộc</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tôi</a:t>
            </a:r>
            <a:r>
              <a:rPr kumimoji="0" lang="en-US" altLang="zh-CN" sz="3200" b="1" i="1"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điều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gì</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764" r="24339"/>
          <a:stretch/>
        </p:blipFill>
        <p:spPr>
          <a:xfrm>
            <a:off x="589593" y="1853472"/>
            <a:ext cx="2436730" cy="4695373"/>
          </a:xfrm>
          <a:prstGeom prst="rect">
            <a:avLst/>
          </a:prstGeom>
        </p:spPr>
      </p:pic>
    </p:spTree>
    <p:extLst>
      <p:ext uri="{BB962C8B-B14F-4D97-AF65-F5344CB8AC3E}">
        <p14:creationId xmlns:p14="http://schemas.microsoft.com/office/powerpoint/2010/main" val="3128359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9"/>
          <p:cNvSpPr/>
          <p:nvPr/>
        </p:nvSpPr>
        <p:spPr>
          <a:xfrm>
            <a:off x="2179734" y="1406697"/>
            <a:ext cx="6946848" cy="3121760"/>
          </a:xfrm>
          <a:prstGeom prst="cloud">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5.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cảm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em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về</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nhân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vật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Ma-</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pic>
        <p:nvPicPr>
          <p:cNvPr id="4" name="图片 10">
            <a:extLst>
              <a:ext uri="{FF2B5EF4-FFF2-40B4-BE49-F238E27FC236}">
                <a16:creationId xmlns:a16="http://schemas.microsoft.com/office/drawing/2014/main" id="{F976C440-8570-9E43-A079-DA0CC9A197D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3764" r="24339"/>
          <a:stretch/>
        </p:blipFill>
        <p:spPr>
          <a:xfrm>
            <a:off x="7869961" y="2089661"/>
            <a:ext cx="2223274" cy="4284062"/>
          </a:xfrm>
          <a:prstGeom prst="rect">
            <a:avLst/>
          </a:prstGeom>
        </p:spPr>
      </p:pic>
    </p:spTree>
    <p:extLst>
      <p:ext uri="{BB962C8B-B14F-4D97-AF65-F5344CB8AC3E}">
        <p14:creationId xmlns:p14="http://schemas.microsoft.com/office/powerpoint/2010/main" val="2671552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300362" y="2533724"/>
            <a:ext cx="9443522" cy="2353260"/>
          </a:xfrm>
          <a:prstGeom prst="rect">
            <a:avLst/>
          </a:prstGeom>
        </p:spPr>
      </p:pic>
    </p:spTree>
    <p:extLst>
      <p:ext uri="{BB962C8B-B14F-4D97-AF65-F5344CB8AC3E}">
        <p14:creationId xmlns:p14="http://schemas.microsoft.com/office/powerpoint/2010/main" val="243380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云形 3">
            <a:extLst>
              <a:ext uri="{FF2B5EF4-FFF2-40B4-BE49-F238E27FC236}">
                <a16:creationId xmlns:a16="http://schemas.microsoft.com/office/drawing/2014/main" id="{0C0C08D0-AC90-46FA-944E-D54E70AB409E}"/>
              </a:ext>
            </a:extLst>
          </p:cNvPr>
          <p:cNvSpPr/>
          <p:nvPr/>
        </p:nvSpPr>
        <p:spPr>
          <a:xfrm>
            <a:off x="1813276" y="1087191"/>
            <a:ext cx="6143608"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giọng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đọc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3" name="圆角矩形 29">
            <a:extLst>
              <a:ext uri="{FF2B5EF4-FFF2-40B4-BE49-F238E27FC236}">
                <a16:creationId xmlns:a16="http://schemas.microsoft.com/office/drawing/2014/main" id="{000EC7EF-A8DD-4361-ACD0-DBEB54E243F0}"/>
              </a:ext>
            </a:extLst>
          </p:cNvPr>
          <p:cNvSpPr/>
          <p:nvPr/>
        </p:nvSpPr>
        <p:spPr>
          <a:xfrm>
            <a:off x="1389841" y="2707797"/>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Giọng</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nhấn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giọng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ngữ</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thể</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hiện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rõ</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suy</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cảm</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xúc</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của</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nhân</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 </a:t>
            </a:r>
            <a:r>
              <a:rPr lang="en-US" altLang="zh-CN" sz="3200" b="1" dirty="0" err="1">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vật</a:t>
            </a:r>
            <a:r>
              <a:rPr lang="en-US" altLang="zh-CN" sz="3200" b="1" dirty="0">
                <a:solidFill>
                  <a:prstClr val="white"/>
                </a:solidFill>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Tree>
    <p:extLst>
      <p:ext uri="{BB962C8B-B14F-4D97-AF65-F5344CB8AC3E}">
        <p14:creationId xmlns:p14="http://schemas.microsoft.com/office/powerpoint/2010/main" val="3330964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76507" y="1051560"/>
            <a:ext cx="11815492" cy="5233930"/>
            <a:chOff x="945972" y="1051560"/>
            <a:chExt cx="10599589" cy="5233930"/>
          </a:xfrm>
        </p:grpSpPr>
        <p:sp>
          <p:nvSpPr>
            <p:cNvPr id="3" name="Cloud 2"/>
            <p:cNvSpPr/>
            <p:nvPr/>
          </p:nvSpPr>
          <p:spPr>
            <a:xfrm>
              <a:off x="945972" y="1228223"/>
              <a:ext cx="8556032" cy="4038601"/>
            </a:xfrm>
            <a:prstGeom prst="cloud">
              <a:avLst/>
            </a:prstGeom>
            <a:solidFill>
              <a:srgbClr val="90CCD3"/>
            </a:solid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Chia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sẻ</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với</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bạn</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câu</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chuyện</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về</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thời</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niên</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thiếu</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của</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một</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nhà</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bác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học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mà</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em</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đã</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đọc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hoặc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được</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nghe</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 </a:t>
              </a:r>
              <a:r>
                <a:rPr lang="en-US" sz="4000" dirty="0" err="1">
                  <a:solidFill>
                    <a:schemeClr val="tx1"/>
                  </a:solidFill>
                  <a:latin typeface="Cambria" panose="02040503050406030204" pitchFamily="18" charset="0"/>
                  <a:ea typeface="Cambria" panose="02040503050406030204" pitchFamily="18" charset="0"/>
                  <a:cs typeface="Calibri" panose="020F0502020204030204" pitchFamily="34" charset="0"/>
                </a:rPr>
                <a:t>kể</a:t>
              </a:r>
              <a:r>
                <a:rPr lang="en-US" sz="4000" dirty="0">
                  <a:solidFill>
                    <a:schemeClr val="tx1"/>
                  </a:solidFill>
                  <a:latin typeface="Cambria" panose="02040503050406030204" pitchFamily="18" charset="0"/>
                  <a:ea typeface="Cambria" panose="02040503050406030204" pitchFamily="18" charset="0"/>
                  <a:cs typeface="Calibri" panose="020F0502020204030204" pitchFamily="34" charset="0"/>
                </a:rPr>
                <a:t>.</a:t>
              </a:r>
            </a:p>
          </p:txBody>
        </p:sp>
        <p:pic>
          <p:nvPicPr>
            <p:cNvPr id="10" name="图片 10">
              <a:extLst>
                <a:ext uri="{FF2B5EF4-FFF2-40B4-BE49-F238E27FC236}">
                  <a16:creationId xmlns:a16="http://schemas.microsoft.com/office/drawing/2014/main" id="{F976C440-8570-9E43-A079-DA0CC9A197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05979" y="1051560"/>
              <a:ext cx="4739582" cy="5233930"/>
            </a:xfrm>
            <a:prstGeom prst="rect">
              <a:avLst/>
            </a:prstGeom>
          </p:spPr>
        </p:pic>
      </p:grpSp>
    </p:spTree>
    <p:extLst>
      <p:ext uri="{BB962C8B-B14F-4D97-AF65-F5344CB8AC3E}">
        <p14:creationId xmlns:p14="http://schemas.microsoft.com/office/powerpoint/2010/main" val="289487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78021" y="1767006"/>
            <a:ext cx="9635958" cy="332398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Cô</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bé</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vào</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bếp</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lấy</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một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đồ</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trà</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ra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và</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tự</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mình</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làm</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làm</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lại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thí</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nghiệm</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Cuối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cùng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cô</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cũng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hiểu</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ra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Khi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giữa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tách</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trà</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và</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đĩa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có</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một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chút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nước</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thì</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tách</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trà</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sẽ</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đứng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yên</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Lúc</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ấy</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Ma-</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ri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chợt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thấy</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cha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đang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vào</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bếp</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Cô</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liền</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nói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với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cha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phát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hiện</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mình</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Cha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cô</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hết</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sức</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vui</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mừng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Ông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nâng</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bổng</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cô</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con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gái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nhỏ</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lên</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vai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đi</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thẳng</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ra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phòng</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khách</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hân</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hoan</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nói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Đây</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sẽ</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sng"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rPr>
              <a:t>là</a:t>
            </a:r>
            <a:r>
              <a:rPr kumimoji="0" lang="en-US" sz="3000" b="0" i="0" u="sng"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giáo</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sư</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đời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thứ</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bảy</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của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gia</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tộc</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 </a:t>
            </a:r>
            <a:r>
              <a:rPr kumimoji="0" lang="en-US" sz="3000" b="0" i="0" u="none" strike="noStrike" kern="1200" cap="none" spc="0" normalizeH="0" baseline="0" noProof="0" dirty="0" err="1">
                <a:ln>
                  <a:noFill/>
                </a:ln>
                <a:effectLst/>
                <a:uLnTx/>
                <a:uFillTx/>
                <a:latin typeface="Calibri" panose="020F0502020204030204" pitchFamily="34" charset="0"/>
                <a:cs typeface="Calibri" panose="020F0502020204030204" pitchFamily="34" charset="0"/>
              </a:rPr>
              <a:t>tôi</a:t>
            </a:r>
            <a:r>
              <a:rPr kumimoji="0" lang="en-US" sz="30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28798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220824" y="1593475"/>
            <a:ext cx="9388654" cy="3694496"/>
          </a:xfrm>
          <a:prstGeom prst="rect">
            <a:avLst/>
          </a:prstGeom>
        </p:spPr>
      </p:pic>
    </p:spTree>
    <p:extLst>
      <p:ext uri="{BB962C8B-B14F-4D97-AF65-F5344CB8AC3E}">
        <p14:creationId xmlns:p14="http://schemas.microsoft.com/office/powerpoint/2010/main" val="83694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2">
            <a:extLst>
              <a:ext uri="{FF2B5EF4-FFF2-40B4-BE49-F238E27FC236}">
                <a16:creationId xmlns:a16="http://schemas.microsoft.com/office/drawing/2014/main" id="{4736A2E1-C8D0-4040-B0B2-06617BE852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464" y="2921241"/>
            <a:ext cx="3580727" cy="3580727"/>
          </a:xfrm>
          <a:prstGeom prst="rect">
            <a:avLst/>
          </a:prstGeom>
        </p:spPr>
      </p:pic>
      <p:sp>
        <p:nvSpPr>
          <p:cNvPr id="3" name="圆角矩形 29"/>
          <p:cNvSpPr/>
          <p:nvPr/>
        </p:nvSpPr>
        <p:spPr>
          <a:xfrm>
            <a:off x="1468219" y="1007334"/>
            <a:ext cx="9412317"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1.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Tìm</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trong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bài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đọc</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Nhà</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phát</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minh 6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tuổi</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tiếng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gia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nêu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nghĩa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của</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những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từ</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đó</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云形 3"/>
          <p:cNvSpPr/>
          <p:nvPr/>
        </p:nvSpPr>
        <p:spPr>
          <a:xfrm>
            <a:off x="3128729" y="3557675"/>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đình</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5" name="云形 3"/>
          <p:cNvSpPr/>
          <p:nvPr/>
        </p:nvSpPr>
        <p:spPr>
          <a:xfrm>
            <a:off x="5851324" y="2408053"/>
            <a:ext cx="255426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tộc</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
        <p:nvSpPr>
          <p:cNvPr id="6" name="云形 3"/>
          <p:cNvSpPr/>
          <p:nvPr/>
        </p:nvSpPr>
        <p:spPr>
          <a:xfrm>
            <a:off x="8573919" y="3383503"/>
            <a:ext cx="2760617" cy="1437005"/>
          </a:xfrm>
          <a:prstGeom prst="cloud">
            <a:avLst/>
          </a:prstGeom>
          <a:solidFill>
            <a:srgbClr val="CB5620"/>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Gia</a:t>
            </a:r>
            <a:r>
              <a:rPr kumimoji="0" lang="en-US" altLang="zh-CN"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 </a:t>
            </a: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rPr>
              <a:t>nhân</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Source Han Sans CN Regular" panose="020B0500000000000000" pitchFamily="34" charset="-128"/>
              <a:cs typeface="Calibri" panose="020F0502020204030204" pitchFamily="34" charset="0"/>
              <a:sym typeface="+mn-ea"/>
            </a:endParaRPr>
          </a:p>
        </p:txBody>
      </p:sp>
    </p:spTree>
    <p:extLst>
      <p:ext uri="{BB962C8B-B14F-4D97-AF65-F5344CB8AC3E}">
        <p14:creationId xmlns:p14="http://schemas.microsoft.com/office/powerpoint/2010/main" val="428985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ldLvl="0" animBg="1"/>
      <p:bldP spid="5" grpId="0" bldLvl="0" animBg="1"/>
      <p:bldP spid="6"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15922" y="1508128"/>
            <a:ext cx="7977313" cy="1135543"/>
          </a:xfrm>
          <a:prstGeom prst="rect">
            <a:avLst/>
          </a:prstGeom>
        </p:spPr>
      </p:pic>
      <p:sp>
        <p:nvSpPr>
          <p:cNvPr id="6" name="TextBox 5"/>
          <p:cNvSpPr txBox="1"/>
          <p:nvPr/>
        </p:nvSpPr>
        <p:spPr>
          <a:xfrm>
            <a:off x="1278746" y="2351283"/>
            <a:ext cx="17479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đình</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7" name="TextBox 6"/>
          <p:cNvSpPr txBox="1"/>
          <p:nvPr/>
        </p:nvSpPr>
        <p:spPr>
          <a:xfrm>
            <a:off x="2926079" y="2351283"/>
            <a:ext cx="846734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Là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người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sống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chung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và</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gắn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bó</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với</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nhau</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bằng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hôn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nhân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quan</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hệ</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noProof="0" dirty="0">
                <a:ln>
                  <a:noFill/>
                </a:ln>
                <a:solidFill>
                  <a:srgbClr val="28848C"/>
                </a:solidFill>
                <a:effectLst/>
                <a:uLnTx/>
                <a:uFillTx/>
                <a:latin typeface="Calibri" panose="020F0502020204030204" pitchFamily="34" charset="0"/>
                <a:cs typeface="Calibri" panose="020F0502020204030204" pitchFamily="34" charset="0"/>
              </a:rPr>
              <a:t>.</a:t>
            </a:r>
            <a:endPar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endParaRPr>
          </a:p>
        </p:txBody>
      </p:sp>
      <p:sp>
        <p:nvSpPr>
          <p:cNvPr id="11" name="TextBox 10"/>
          <p:cNvSpPr txBox="1"/>
          <p:nvPr/>
        </p:nvSpPr>
        <p:spPr>
          <a:xfrm>
            <a:off x="1278746" y="3588946"/>
            <a:ext cx="1493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Gia</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CB5620"/>
                </a:solidFill>
                <a:effectLst/>
                <a:uLnTx/>
                <a:uFillTx/>
                <a:latin typeface="Calibri" panose="020F0502020204030204" pitchFamily="34" charset="0"/>
                <a:cs typeface="Calibri" panose="020F0502020204030204" pitchFamily="34" charset="0"/>
              </a:rPr>
              <a:t>tộc</a:t>
            </a:r>
            <a:r>
              <a:rPr kumimoji="0" lang="en-US" sz="3200" b="1" i="0" u="none" strike="noStrike" kern="1200" cap="none" spc="0" normalizeH="0" baseline="0" noProof="0" dirty="0">
                <a:ln>
                  <a:noFill/>
                </a:ln>
                <a:solidFill>
                  <a:srgbClr val="CB5620"/>
                </a:solidFill>
                <a:effectLst/>
                <a:uLnTx/>
                <a:uFillTx/>
                <a:latin typeface="Calibri" panose="020F0502020204030204" pitchFamily="34" charset="0"/>
                <a:cs typeface="Calibri" panose="020F0502020204030204" pitchFamily="34" charset="0"/>
              </a:rPr>
              <a:t>: </a:t>
            </a:r>
          </a:p>
        </p:txBody>
      </p:sp>
      <p:sp>
        <p:nvSpPr>
          <p:cNvPr id="12" name="TextBox 11"/>
          <p:cNvSpPr txBox="1"/>
          <p:nvPr/>
        </p:nvSpPr>
        <p:spPr>
          <a:xfrm>
            <a:off x="2772266" y="3588946"/>
            <a:ext cx="8483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Tập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hợp</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gồm</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nhiều</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gia</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đình</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có</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cùng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huyết</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r>
              <a:rPr kumimoji="0" lang="en-US" sz="3200" b="0" i="0" u="none" strike="noStrike" kern="1200" cap="none" spc="0" normalizeH="0" baseline="0" noProof="0" dirty="0" err="1">
                <a:ln>
                  <a:noFill/>
                </a:ln>
                <a:solidFill>
                  <a:srgbClr val="28848C"/>
                </a:solidFill>
                <a:effectLst/>
                <a:uLnTx/>
                <a:uFillTx/>
                <a:latin typeface="Calibri" panose="020F0502020204030204" pitchFamily="34" charset="0"/>
                <a:cs typeface="Calibri" panose="020F0502020204030204" pitchFamily="34" charset="0"/>
              </a:rPr>
              <a:t>thống</a:t>
            </a:r>
            <a:r>
              <a:rPr kumimoji="0" lang="en-US" sz="3200" b="0" i="0" u="none" strike="noStrike" kern="1200" cap="none" spc="0" normalizeH="0" baseline="0" noProof="0" dirty="0">
                <a:ln>
                  <a:noFill/>
                </a:ln>
                <a:solidFill>
                  <a:srgbClr val="28848C"/>
                </a:solidFill>
                <a:effectLst/>
                <a:uLnTx/>
                <a:uFillTx/>
                <a:latin typeface="Calibri" panose="020F0502020204030204" pitchFamily="34" charset="0"/>
                <a:cs typeface="Calibri" panose="020F0502020204030204" pitchFamily="34" charset="0"/>
              </a:rPr>
              <a:t>. </a:t>
            </a:r>
          </a:p>
        </p:txBody>
      </p:sp>
      <p:sp>
        <p:nvSpPr>
          <p:cNvPr id="15" name="TextBox 14"/>
          <p:cNvSpPr txBox="1"/>
          <p:nvPr/>
        </p:nvSpPr>
        <p:spPr>
          <a:xfrm>
            <a:off x="3026663" y="4344129"/>
            <a:ext cx="8251410" cy="584775"/>
          </a:xfrm>
          <a:prstGeom prst="rect">
            <a:avLst/>
          </a:prstGeom>
          <a:noFill/>
        </p:spPr>
        <p:txBody>
          <a:bodyPr wrap="square" rtlCol="0">
            <a:spAutoFit/>
          </a:bodyPr>
          <a:lstStyle/>
          <a:p>
            <a:r>
              <a:rPr lang="en-US" sz="3200" dirty="0" err="1">
                <a:solidFill>
                  <a:srgbClr val="28848C"/>
                </a:solidFill>
                <a:latin typeface="Calibri" panose="020F0502020204030204" pitchFamily="34" charset="0"/>
                <a:cs typeface="Calibri" panose="020F0502020204030204" pitchFamily="34" charset="0"/>
              </a:rPr>
              <a:t>người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giúp</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việc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theo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gọi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xưa</a:t>
            </a:r>
            <a:r>
              <a:rPr lang="en-US" sz="3200" dirty="0">
                <a:solidFill>
                  <a:srgbClr val="28848C"/>
                </a:solidFill>
                <a:latin typeface="Calibri" panose="020F0502020204030204" pitchFamily="34" charset="0"/>
                <a:cs typeface="Calibri" panose="020F0502020204030204" pitchFamily="34" charset="0"/>
              </a:rPr>
              <a:t>.</a:t>
            </a:r>
          </a:p>
        </p:txBody>
      </p:sp>
      <p:sp>
        <p:nvSpPr>
          <p:cNvPr id="16" name="TextBox 15"/>
          <p:cNvSpPr txBox="1"/>
          <p:nvPr/>
        </p:nvSpPr>
        <p:spPr>
          <a:xfrm>
            <a:off x="1300952" y="4344129"/>
            <a:ext cx="1931813" cy="584775"/>
          </a:xfrm>
          <a:prstGeom prst="rect">
            <a:avLst/>
          </a:prstGeom>
          <a:noFill/>
        </p:spPr>
        <p:txBody>
          <a:bodyPr wrap="square" rtlCol="0">
            <a:spAutoFit/>
          </a:bodyPr>
          <a:lstStyle/>
          <a:p>
            <a:r>
              <a:rPr lang="en-US" sz="3200" b="1" dirty="0" err="1">
                <a:solidFill>
                  <a:srgbClr val="CB5620"/>
                </a:solidFill>
                <a:latin typeface="Calibri" panose="020F0502020204030204" pitchFamily="34" charset="0"/>
                <a:cs typeface="Calibri" panose="020F0502020204030204" pitchFamily="34" charset="0"/>
              </a:rPr>
              <a:t>Gia</a:t>
            </a:r>
            <a:r>
              <a:rPr lang="en-US" sz="3200" b="1" dirty="0">
                <a:solidFill>
                  <a:srgbClr val="CB5620"/>
                </a:solidFill>
                <a:latin typeface="Calibri" panose="020F0502020204030204" pitchFamily="34" charset="0"/>
                <a:cs typeface="Calibri" panose="020F0502020204030204" pitchFamily="34" charset="0"/>
              </a:rPr>
              <a:t> </a:t>
            </a:r>
            <a:r>
              <a:rPr lang="en-US" sz="3200" b="1" dirty="0" err="1">
                <a:solidFill>
                  <a:srgbClr val="CB5620"/>
                </a:solidFill>
                <a:latin typeface="Calibri" panose="020F0502020204030204" pitchFamily="34" charset="0"/>
                <a:cs typeface="Calibri" panose="020F0502020204030204" pitchFamily="34" charset="0"/>
              </a:rPr>
              <a:t>nhân</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56038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randombar(horizontal)">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12" grpId="0"/>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9"/>
          <p:cNvSpPr/>
          <p:nvPr/>
        </p:nvSpPr>
        <p:spPr>
          <a:xfrm>
            <a:off x="2255520" y="557329"/>
            <a:ext cx="7680960" cy="1082502"/>
          </a:xfrm>
          <a:prstGeom prst="roundRect">
            <a:avLst/>
          </a:prstGeom>
          <a:solidFill>
            <a:srgbClr val="50AEBA"/>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2.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Chuyển</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ngoặc</a:t>
            </a:r>
            <a:r>
              <a:rPr kumimoji="0" lang="en-US" altLang="zh-CN" sz="3200" b="1" i="1" u="none" strike="noStrike" kern="1200" cap="none" spc="0" normalizeH="0" noProof="0" dirty="0">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kép</a:t>
            </a:r>
            <a:r>
              <a:rPr kumimoji="0" lang="en-US" altLang="zh-CN" sz="3200" b="1" i="1" u="none" strike="noStrike" kern="1200" cap="none" spc="0" normalizeH="0" noProof="0" dirty="0">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thành</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câu</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sử</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0" u="none" strike="noStrike" kern="1200" cap="none" spc="0" normalizeH="0" noProof="0" dirty="0" err="1">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dụng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dấu</a:t>
            </a:r>
            <a:r>
              <a:rPr kumimoji="0" lang="en-US" altLang="zh-CN" sz="3200" b="1" i="1" u="none" strike="noStrike" kern="1200" cap="none" spc="0" normalizeH="0" noProof="0" dirty="0">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gạch</a:t>
            </a:r>
            <a:r>
              <a:rPr kumimoji="0" lang="en-US" altLang="zh-CN" sz="3200" b="1" i="1" u="none" strike="noStrike" kern="1200" cap="none" spc="0" normalizeH="0" noProof="0" dirty="0">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 </a:t>
            </a:r>
            <a:r>
              <a:rPr kumimoji="0" lang="en-US" altLang="zh-CN" sz="3200" b="1" i="1" u="none" strike="noStrike" kern="1200" cap="none" spc="0" normalizeH="0" noProof="0" dirty="0" err="1">
                <a:ln>
                  <a:noFill/>
                </a:ln>
                <a:solidFill>
                  <a:srgbClr val="FFFF00"/>
                </a:solidFill>
                <a:effectLst/>
                <a:uLnTx/>
                <a:uFillTx/>
                <a:latin typeface="Calibri" panose="020F0502020204030204" pitchFamily="34" charset="0"/>
                <a:ea typeface="三极正极黑简体" panose="00000500000000000000" charset="-122"/>
                <a:cs typeface="Calibri" panose="020F0502020204030204" pitchFamily="34" charset="0"/>
                <a:sym typeface="+mn-ea"/>
              </a:rPr>
              <a:t>ngang</a:t>
            </a:r>
            <a:r>
              <a:rPr kumimoji="0" lang="en-US" altLang="zh-CN" sz="3200" b="1" i="0" u="none" strike="noStrike" kern="1200" cap="none" spc="0" normalizeH="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rPr>
              <a:t>.</a:t>
            </a:r>
            <a:endParaRPr kumimoji="0" lang="zh-CN" altLang="en-US" sz="3200" b="1" i="0" u="none" strike="noStrike" kern="1200" cap="none" spc="0" normalizeH="0" baseline="0" noProof="0" dirty="0">
              <a:ln>
                <a:noFill/>
              </a:ln>
              <a:solidFill>
                <a:prstClr val="white"/>
              </a:solidFill>
              <a:effectLst/>
              <a:uLnTx/>
              <a:uFillTx/>
              <a:latin typeface="Calibri" panose="020F0502020204030204" pitchFamily="34" charset="0"/>
              <a:ea typeface="三极正极黑简体" panose="00000500000000000000" charset="-122"/>
              <a:cs typeface="Calibri" panose="020F0502020204030204" pitchFamily="34" charset="0"/>
              <a:sym typeface="+mn-ea"/>
            </a:endParaRPr>
          </a:p>
        </p:txBody>
      </p:sp>
      <p:sp>
        <p:nvSpPr>
          <p:cNvPr id="4" name="Rectangle 3"/>
          <p:cNvSpPr/>
          <p:nvPr/>
        </p:nvSpPr>
        <p:spPr>
          <a:xfrm>
            <a:off x="1119190" y="1721616"/>
            <a:ext cx="9710057" cy="1754326"/>
          </a:xfrm>
          <a:prstGeom prst="rect">
            <a:avLst/>
          </a:prstGeom>
        </p:spPr>
        <p:txBody>
          <a:bodyPr wrap="square">
            <a:spAutoFit/>
          </a:bodyPr>
          <a:lstStyle/>
          <a:p>
            <a:pPr algn="just"/>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Ông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nâng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bổng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cô</a:t>
            </a:r>
            <a:r>
              <a:rPr lang="en-US" sz="3600" b="1" dirty="0">
                <a:solidFill>
                  <a:srgbClr val="28848C"/>
                </a:solidFill>
                <a:latin typeface="Calibri" panose="020F0502020204030204" pitchFamily="34" charset="0"/>
                <a:cs typeface="Calibri" panose="020F0502020204030204" pitchFamily="34" charset="0"/>
              </a:rPr>
              <a:t> con </a:t>
            </a:r>
            <a:r>
              <a:rPr lang="en-US" sz="3600" b="1" dirty="0" err="1">
                <a:solidFill>
                  <a:srgbClr val="28848C"/>
                </a:solidFill>
                <a:latin typeface="Calibri" panose="020F0502020204030204" pitchFamily="34" charset="0"/>
                <a:cs typeface="Calibri" panose="020F0502020204030204" pitchFamily="34" charset="0"/>
              </a:rPr>
              <a:t>gái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nhỏ</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lên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vai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thẳng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ra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phòng</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khách</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hân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hoan</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nói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Đây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sẽ</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là</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giáo</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sư</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đời</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thứ</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bảy</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của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gia</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tộc</a:t>
            </a:r>
            <a:r>
              <a:rPr lang="en-US" sz="3600" b="1" dirty="0">
                <a:solidFill>
                  <a:srgbClr val="28848C"/>
                </a:solidFill>
                <a:latin typeface="Calibri" panose="020F0502020204030204" pitchFamily="34" charset="0"/>
                <a:cs typeface="Calibri" panose="020F0502020204030204" pitchFamily="34" charset="0"/>
              </a:rPr>
              <a:t> </a:t>
            </a:r>
            <a:r>
              <a:rPr lang="en-US" sz="3600" b="1" dirty="0" err="1">
                <a:solidFill>
                  <a:srgbClr val="28848C"/>
                </a:solidFill>
                <a:latin typeface="Calibri" panose="020F0502020204030204" pitchFamily="34" charset="0"/>
                <a:cs typeface="Calibri" panose="020F0502020204030204" pitchFamily="34" charset="0"/>
              </a:rPr>
              <a:t>tôi</a:t>
            </a:r>
            <a:r>
              <a:rPr lang="en-US" sz="3600" b="1" dirty="0">
                <a:solidFill>
                  <a:srgbClr val="28848C"/>
                </a:solidFill>
                <a:latin typeface="Calibri" panose="020F0502020204030204" pitchFamily="34" charset="0"/>
                <a:cs typeface="Calibri" panose="020F0502020204030204" pitchFamily="34" charset="0"/>
              </a:rPr>
              <a:t>!”</a:t>
            </a:r>
            <a:endParaRPr lang="en-US" sz="2800" b="1" dirty="0">
              <a:solidFill>
                <a:srgbClr val="28848C"/>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66" t="77568" r="74714" b="4481"/>
          <a:stretch/>
        </p:blipFill>
        <p:spPr>
          <a:xfrm>
            <a:off x="453123" y="3743159"/>
            <a:ext cx="1332134" cy="764933"/>
          </a:xfrm>
          <a:prstGeom prst="rect">
            <a:avLst/>
          </a:prstGeom>
        </p:spPr>
      </p:pic>
      <p:sp>
        <p:nvSpPr>
          <p:cNvPr id="7" name="Rectangle 6"/>
          <p:cNvSpPr/>
          <p:nvPr/>
        </p:nvSpPr>
        <p:spPr>
          <a:xfrm>
            <a:off x="1119190" y="3967748"/>
            <a:ext cx="9955272" cy="1754326"/>
          </a:xfrm>
          <a:prstGeom prst="rect">
            <a:avLst/>
          </a:prstGeom>
        </p:spPr>
        <p:txBody>
          <a:bodyPr wrap="square">
            <a:spAutoFit/>
          </a:bodyPr>
          <a:lstStyle/>
          <a:p>
            <a:pPr algn="just"/>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Ông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nâng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bổng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cô</a:t>
            </a:r>
            <a:r>
              <a:rPr lang="en-US" sz="3600" b="1" dirty="0">
                <a:solidFill>
                  <a:srgbClr val="CB5620"/>
                </a:solidFill>
                <a:latin typeface="Calibri" panose="020F0502020204030204" pitchFamily="34" charset="0"/>
                <a:cs typeface="Calibri" panose="020F0502020204030204" pitchFamily="34" charset="0"/>
              </a:rPr>
              <a:t> con </a:t>
            </a:r>
            <a:r>
              <a:rPr lang="en-US" sz="3600" b="1" dirty="0" err="1">
                <a:solidFill>
                  <a:srgbClr val="CB5620"/>
                </a:solidFill>
                <a:latin typeface="Calibri" panose="020F0502020204030204" pitchFamily="34" charset="0"/>
                <a:cs typeface="Calibri" panose="020F0502020204030204" pitchFamily="34" charset="0"/>
              </a:rPr>
              <a:t>gái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nhỏ</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lên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vai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thẳng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ra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phòng</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khách</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hân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hoan</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nói</a:t>
            </a:r>
            <a:r>
              <a:rPr lang="en-US" sz="3600" b="1" dirty="0">
                <a:solidFill>
                  <a:srgbClr val="CB5620"/>
                </a:solidFill>
                <a:latin typeface="Calibri" panose="020F0502020204030204" pitchFamily="34" charset="0"/>
                <a:cs typeface="Calibri" panose="020F0502020204030204" pitchFamily="34" charset="0"/>
              </a:rPr>
              <a:t>: </a:t>
            </a:r>
          </a:p>
          <a:p>
            <a:pPr algn="just"/>
            <a:r>
              <a:rPr lang="en-US" sz="3600" b="1" dirty="0">
                <a:solidFill>
                  <a:srgbClr val="CB5620"/>
                </a:solidFill>
                <a:latin typeface="Calibri" panose="020F0502020204030204" pitchFamily="34" charset="0"/>
                <a:cs typeface="Calibri" panose="020F0502020204030204" pitchFamily="34" charset="0"/>
              </a:rPr>
              <a:t>	- </a:t>
            </a:r>
            <a:r>
              <a:rPr lang="en-US" sz="3600" b="1" dirty="0" err="1">
                <a:solidFill>
                  <a:srgbClr val="CB5620"/>
                </a:solidFill>
                <a:latin typeface="Calibri" panose="020F0502020204030204" pitchFamily="34" charset="0"/>
                <a:cs typeface="Calibri" panose="020F0502020204030204" pitchFamily="34" charset="0"/>
              </a:rPr>
              <a:t>Đây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sẽ</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là</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giáo</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sư</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đời</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thứ</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bảy</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của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gia</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tộc</a:t>
            </a:r>
            <a:r>
              <a:rPr lang="en-US" sz="3600" b="1" dirty="0">
                <a:solidFill>
                  <a:srgbClr val="CB5620"/>
                </a:solidFill>
                <a:latin typeface="Calibri" panose="020F0502020204030204" pitchFamily="34" charset="0"/>
                <a:cs typeface="Calibri" panose="020F0502020204030204" pitchFamily="34" charset="0"/>
              </a:rPr>
              <a:t> </a:t>
            </a:r>
            <a:r>
              <a:rPr lang="en-US" sz="3600" b="1" dirty="0" err="1">
                <a:solidFill>
                  <a:srgbClr val="CB5620"/>
                </a:solidFill>
                <a:latin typeface="Calibri" panose="020F0502020204030204" pitchFamily="34" charset="0"/>
                <a:cs typeface="Calibri" panose="020F0502020204030204" pitchFamily="34" charset="0"/>
              </a:rPr>
              <a:t>tôi</a:t>
            </a:r>
            <a:r>
              <a:rPr lang="en-US" sz="3600" b="1" dirty="0">
                <a:solidFill>
                  <a:srgbClr val="CB5620"/>
                </a:solidFill>
                <a:latin typeface="Calibri" panose="020F0502020204030204" pitchFamily="34" charset="0"/>
                <a:cs typeface="Calibri" panose="020F0502020204030204" pitchFamily="34" charset="0"/>
              </a:rPr>
              <a:t>!</a:t>
            </a:r>
            <a:endParaRPr lang="en-US" sz="2800" b="1" dirty="0"/>
          </a:p>
        </p:txBody>
      </p:sp>
    </p:spTree>
    <p:extLst>
      <p:ext uri="{BB962C8B-B14F-4D97-AF65-F5344CB8AC3E}">
        <p14:creationId xmlns:p14="http://schemas.microsoft.com/office/powerpoint/2010/main" val="12105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3" name="Picture 2"/>
          <p:cNvPicPr>
            <a:picLocks noChangeAspect="1"/>
          </p:cNvPicPr>
          <p:nvPr/>
        </p:nvPicPr>
        <p:blipFill>
          <a:blip r:embed="rId5"/>
          <a:stretch>
            <a:fillRect/>
          </a:stretch>
        </p:blipFill>
        <p:spPr>
          <a:xfrm>
            <a:off x="2597786" y="2438318"/>
            <a:ext cx="8634731" cy="2095267"/>
          </a:xfrm>
          <a:prstGeom prst="rect">
            <a:avLst/>
          </a:prstGeom>
        </p:spPr>
      </p:pic>
      <p:pic>
        <p:nvPicPr>
          <p:cNvPr id="12" name="图片 10">
            <a:extLst>
              <a:ext uri="{FF2B5EF4-FFF2-40B4-BE49-F238E27FC236}">
                <a16:creationId xmlns:a16="http://schemas.microsoft.com/office/drawing/2014/main" id="{88A681D5-530B-4848-B27A-D38948937FA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80611" y="3972155"/>
            <a:ext cx="3323216" cy="3323216"/>
          </a:xfrm>
          <a:prstGeom prst="rect">
            <a:avLst/>
          </a:prstGeom>
        </p:spPr>
      </p:pic>
    </p:spTree>
    <p:extLst>
      <p:ext uri="{BB962C8B-B14F-4D97-AF65-F5344CB8AC3E}">
        <p14:creationId xmlns:p14="http://schemas.microsoft.com/office/powerpoint/2010/main" val="36876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37169" y="1241557"/>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Archimedes</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i="1"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Acsimet</a:t>
            </a:r>
            <a:r>
              <a:rPr lang="en-US" altLang="zh-CN" sz="2800" i="1"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kỹ sư, nhà thiên văn học, nhà toán học và nhà phát minh người Hy Lạp. </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11" name="图片 10">
            <a:extLst>
              <a:ext uri="{FF2B5EF4-FFF2-40B4-BE49-F238E27FC236}">
                <a16:creationId xmlns:a16="http://schemas.microsoft.com/office/drawing/2014/main" id="{09E34EEE-83A5-B449-8DAB-111A8B8C8B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12469" y="3095624"/>
            <a:ext cx="3480003" cy="3480003"/>
          </a:xfrm>
          <a:prstGeom prst="rect">
            <a:avLst/>
          </a:prstGeom>
        </p:spPr>
      </p:pic>
      <p:sp>
        <p:nvSpPr>
          <p:cNvPr id="12" name="矩形 2"/>
          <p:cNvSpPr/>
          <p:nvPr/>
        </p:nvSpPr>
        <p:spPr>
          <a:xfrm>
            <a:off x="437169" y="2094522"/>
            <a:ext cx="111166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Isaac Newton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toán học, nhà vật lý, nhà thiên văn học, nhà thần học, và tác giả người Anh</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3" name="矩形 2"/>
          <p:cNvSpPr/>
          <p:nvPr/>
        </p:nvSpPr>
        <p:spPr>
          <a:xfrm>
            <a:off x="437169" y="2978925"/>
            <a:ext cx="9935556"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Albert Einstein</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một nhà vật lý lý thuyết người Đức, được công nhận là một trong những nhà vật lý vĩ đại nhất mọi thời đại.</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sp>
        <p:nvSpPr>
          <p:cNvPr id="15" name="矩形 2"/>
          <p:cNvSpPr/>
          <p:nvPr/>
        </p:nvSpPr>
        <p:spPr>
          <a:xfrm>
            <a:off x="437169" y="3933032"/>
            <a:ext cx="9804847" cy="1384995"/>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Louis Pasteur</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 nhà hóa học, vật lý học, sinh học, vi sinh vật học người Pháp. Ông đã khám phá vắc xin phòng bệnh dại, vắc xin bệnh than, vắc xin bệnh tả.</a:t>
            </a:r>
          </a:p>
        </p:txBody>
      </p:sp>
      <p:sp>
        <p:nvSpPr>
          <p:cNvPr id="17" name="矩形 2"/>
          <p:cNvSpPr/>
          <p:nvPr/>
        </p:nvSpPr>
        <p:spPr>
          <a:xfrm>
            <a:off x="437169" y="5275308"/>
            <a:ext cx="8204647" cy="954107"/>
          </a:xfrm>
          <a:prstGeom prst="rect">
            <a:avLst/>
          </a:prstGeom>
        </p:spPr>
        <p:txBody>
          <a:bodyPr wrap="square">
            <a:spAutoFit/>
          </a:bodyPr>
          <a:lstStyle/>
          <a:p>
            <a:pPr marL="285750" lvl="0" indent="-285750">
              <a:buFont typeface="Arial" panose="020B0604020202020204" pitchFamily="34" charset="0"/>
              <a:buChar char="•"/>
            </a:pP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Galileo</a:t>
            </a:r>
            <a:r>
              <a:rPr lang="en-US" altLang="zh-CN" sz="2800" dirty="0">
                <a:latin typeface="Calibri" panose="020F0502020204030204" pitchFamily="34" charset="0"/>
                <a:ea typeface="Source Han Sans CN Regular" panose="020B0500000000000000" pitchFamily="34" charset="-128"/>
                <a:cs typeface="Calibri" panose="020F0502020204030204" pitchFamily="34" charset="0"/>
              </a:rPr>
              <a:t>:</a:t>
            </a:r>
            <a:r>
              <a:rPr lang="en-US" altLang="zh-CN" sz="2800" b="1" dirty="0">
                <a:solidFill>
                  <a:srgbClr val="CB5620"/>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là</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a:t>
            </a:r>
            <a:r>
              <a:rPr lang="en-US" altLang="zh-CN" sz="2800" dirty="0" err="1">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một</a:t>
            </a:r>
            <a:r>
              <a:rPr lang="vi-VN"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 nhà thiên văn học, nhà vật lý, nhà toán học và nhà triết học người Ý</a:t>
            </a:r>
            <a:r>
              <a:rPr lang="en-US" altLang="zh-CN" sz="2800" dirty="0">
                <a:solidFill>
                  <a:prstClr val="black"/>
                </a:solidFill>
                <a:latin typeface="Calibri" panose="020F0502020204030204" pitchFamily="34" charset="0"/>
                <a:ea typeface="Source Han Sans CN Regular" panose="020B0500000000000000" pitchFamily="34" charset="-128"/>
                <a:cs typeface="Calibri" panose="020F0502020204030204" pitchFamily="34" charset="0"/>
              </a:rPr>
              <a:t>.</a:t>
            </a:r>
            <a:endParaRPr kumimoji="0" lang="zh-CN" altLang="en-US" sz="2800" b="0" i="1" u="none" strike="noStrike" kern="1200" cap="none" spc="0" normalizeH="0" baseline="0" noProof="0" dirty="0">
              <a:ln>
                <a:noFill/>
              </a:ln>
              <a:solidFill>
                <a:prstClr val="black"/>
              </a:solidFill>
              <a:effectLst/>
              <a:uLnTx/>
              <a:uFillTx/>
              <a:latin typeface="Calibri" panose="020F0502020204030204" pitchFamily="34" charset="0"/>
              <a:ea typeface="Source Han Sans CN Regular" panose="020B0500000000000000" pitchFamily="34" charset="-128"/>
              <a:cs typeface="Calibri" panose="020F0502020204030204" pitchFamily="34" charset="0"/>
            </a:endParaRPr>
          </a:p>
        </p:txBody>
      </p:sp>
      <p:pic>
        <p:nvPicPr>
          <p:cNvPr id="8" name="Picture 7"/>
          <p:cNvPicPr>
            <a:picLocks noChangeAspect="1"/>
          </p:cNvPicPr>
          <p:nvPr/>
        </p:nvPicPr>
        <p:blipFill>
          <a:blip r:embed="rId3"/>
          <a:stretch>
            <a:fillRect/>
          </a:stretch>
        </p:blipFill>
        <p:spPr>
          <a:xfrm>
            <a:off x="2319331" y="348120"/>
            <a:ext cx="7553339" cy="1003723"/>
          </a:xfrm>
          <a:prstGeom prst="rect">
            <a:avLst/>
          </a:prstGeom>
        </p:spPr>
      </p:pic>
    </p:spTree>
    <p:extLst>
      <p:ext uri="{BB962C8B-B14F-4D97-AF65-F5344CB8AC3E}">
        <p14:creationId xmlns:p14="http://schemas.microsoft.com/office/powerpoint/2010/main" val="381258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9"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ppt_x</p:attrName>
                                        </p:attrNameLst>
                                      </p:cBhvr>
                                      <p:tavLst>
                                        <p:tav tm="0">
                                          <p:val>
                                            <p:strVal val="#ppt_x-.2"/>
                                          </p:val>
                                        </p:tav>
                                        <p:tav tm="100000">
                                          <p:val>
                                            <p:strVal val="#ppt_x"/>
                                          </p:val>
                                        </p:tav>
                                      </p:tavLst>
                                    </p:anim>
                                    <p:anim calcmode="lin" valueType="num">
                                      <p:cBhvr>
                                        <p:cTn id="12"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3" dur="1000"/>
                                        <p:tgtEl>
                                          <p:spTgt spid="3"/>
                                        </p:tgtEl>
                                      </p:cBhvr>
                                    </p:animEffect>
                                  </p:childTnLst>
                                </p:cTn>
                              </p:par>
                            </p:childTnLst>
                          </p:cTn>
                        </p:par>
                        <p:par>
                          <p:cTn id="14" fill="hold">
                            <p:stCondLst>
                              <p:cond delay="1500"/>
                            </p:stCondLst>
                            <p:childTnLst>
                              <p:par>
                                <p:cTn id="15" presetID="29"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ppt_x</p:attrName>
                                        </p:attrNameLst>
                                      </p:cBhvr>
                                      <p:tavLst>
                                        <p:tav tm="0">
                                          <p:val>
                                            <p:strVal val="#ppt_x-.2"/>
                                          </p:val>
                                        </p:tav>
                                        <p:tav tm="100000">
                                          <p:val>
                                            <p:strVal val="#ppt_x"/>
                                          </p:val>
                                        </p:tav>
                                      </p:tavLst>
                                    </p:anim>
                                    <p:anim calcmode="lin" valueType="num">
                                      <p:cBhvr>
                                        <p:cTn id="1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2"/>
                                        </p:tgtEl>
                                      </p:cBhvr>
                                    </p:animEffect>
                                  </p:childTnLst>
                                </p:cTn>
                              </p:par>
                            </p:childTnLst>
                          </p:cTn>
                        </p:par>
                        <p:par>
                          <p:cTn id="20" fill="hold">
                            <p:stCondLst>
                              <p:cond delay="2500"/>
                            </p:stCondLst>
                            <p:childTnLst>
                              <p:par>
                                <p:cTn id="21" presetID="29"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1000" fill="hold"/>
                                        <p:tgtEl>
                                          <p:spTgt spid="13"/>
                                        </p:tgtEl>
                                        <p:attrNameLst>
                                          <p:attrName>ppt_x</p:attrName>
                                        </p:attrNameLst>
                                      </p:cBhvr>
                                      <p:tavLst>
                                        <p:tav tm="0">
                                          <p:val>
                                            <p:strVal val="#ppt_x-.2"/>
                                          </p:val>
                                        </p:tav>
                                        <p:tav tm="100000">
                                          <p:val>
                                            <p:strVal val="#ppt_x"/>
                                          </p:val>
                                        </p:tav>
                                      </p:tavLst>
                                    </p:anim>
                                    <p:anim calcmode="lin" valueType="num">
                                      <p:cBhvr>
                                        <p:cTn id="2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3"/>
                                        </p:tgtEl>
                                      </p:cBhvr>
                                    </p:animEffect>
                                  </p:childTnLst>
                                </p:cTn>
                              </p:par>
                            </p:childTnLst>
                          </p:cTn>
                        </p:par>
                        <p:par>
                          <p:cTn id="26" fill="hold">
                            <p:stCondLst>
                              <p:cond delay="3500"/>
                            </p:stCondLst>
                            <p:childTnLst>
                              <p:par>
                                <p:cTn id="27" presetID="29"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ppt_x</p:attrName>
                                        </p:attrNameLst>
                                      </p:cBhvr>
                                      <p:tavLst>
                                        <p:tav tm="0">
                                          <p:val>
                                            <p:strVal val="#ppt_x-.2"/>
                                          </p:val>
                                        </p:tav>
                                        <p:tav tm="100000">
                                          <p:val>
                                            <p:strVal val="#ppt_x"/>
                                          </p:val>
                                        </p:tav>
                                      </p:tavLst>
                                    </p:anim>
                                    <p:anim calcmode="lin" valueType="num">
                                      <p:cBhvr>
                                        <p:cTn id="3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5"/>
                                        </p:tgtEl>
                                      </p:cBhvr>
                                    </p:animEffect>
                                  </p:childTnLst>
                                </p:cTn>
                              </p:par>
                            </p:childTnLst>
                          </p:cTn>
                        </p:par>
                        <p:par>
                          <p:cTn id="32" fill="hold">
                            <p:stCondLst>
                              <p:cond delay="4500"/>
                            </p:stCondLst>
                            <p:childTnLst>
                              <p:par>
                                <p:cTn id="33" presetID="29"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1000" fill="hold"/>
                                        <p:tgtEl>
                                          <p:spTgt spid="17"/>
                                        </p:tgtEl>
                                        <p:attrNameLst>
                                          <p:attrName>ppt_x</p:attrName>
                                        </p:attrNameLst>
                                      </p:cBhvr>
                                      <p:tavLst>
                                        <p:tav tm="0">
                                          <p:val>
                                            <p:strVal val="#ppt_x-.2"/>
                                          </p:val>
                                        </p:tav>
                                        <p:tav tm="100000">
                                          <p:val>
                                            <p:strVal val="#ppt_x"/>
                                          </p:val>
                                        </p:tav>
                                      </p:tavLst>
                                    </p:anim>
                                    <p:anim calcmode="lin" valueType="num">
                                      <p:cBhvr>
                                        <p:cTn id="3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5"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pic>
        <p:nvPicPr>
          <p:cNvPr id="22" name="图片 21">
            <a:extLst>
              <a:ext uri="{FF2B5EF4-FFF2-40B4-BE49-F238E27FC236}">
                <a16:creationId xmlns:a16="http://schemas.microsoft.com/office/drawing/2014/main" id="{4C82CCD7-501A-D949-96C5-EC9670155BE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75273" y="958938"/>
            <a:ext cx="2216727" cy="2216727"/>
          </a:xfrm>
          <a:prstGeom prst="rect">
            <a:avLst/>
          </a:prstGeom>
        </p:spPr>
      </p:pic>
      <p:pic>
        <p:nvPicPr>
          <p:cNvPr id="6" name="Picture 5"/>
          <p:cNvPicPr>
            <a:picLocks noChangeAspect="1"/>
          </p:cNvPicPr>
          <p:nvPr/>
        </p:nvPicPr>
        <p:blipFill>
          <a:blip r:embed="rId5"/>
          <a:stretch>
            <a:fillRect/>
          </a:stretch>
        </p:blipFill>
        <p:spPr>
          <a:xfrm>
            <a:off x="1985137" y="2169653"/>
            <a:ext cx="9998307" cy="3078747"/>
          </a:xfrm>
          <a:prstGeom prst="rect">
            <a:avLst/>
          </a:prstGeom>
        </p:spPr>
      </p:pic>
      <p:pic>
        <p:nvPicPr>
          <p:cNvPr id="9" name="Picture 8"/>
          <p:cNvPicPr>
            <a:picLocks noChangeAspect="1"/>
          </p:cNvPicPr>
          <p:nvPr/>
        </p:nvPicPr>
        <p:blipFill>
          <a:blip r:embed="rId6"/>
          <a:stretch>
            <a:fillRect/>
          </a:stretch>
        </p:blipFill>
        <p:spPr>
          <a:xfrm>
            <a:off x="4941953" y="3923243"/>
            <a:ext cx="4084674" cy="2353260"/>
          </a:xfrm>
          <a:prstGeom prst="rect">
            <a:avLst/>
          </a:prstGeom>
        </p:spPr>
      </p:pic>
      <p:pic>
        <p:nvPicPr>
          <p:cNvPr id="10" name="Picture 9"/>
          <p:cNvPicPr>
            <a:picLocks noChangeAspect="1"/>
          </p:cNvPicPr>
          <p:nvPr/>
        </p:nvPicPr>
        <p:blipFill>
          <a:blip r:embed="rId7"/>
          <a:stretch>
            <a:fillRect/>
          </a:stretch>
        </p:blipFill>
        <p:spPr>
          <a:xfrm>
            <a:off x="5909547" y="1441118"/>
            <a:ext cx="1883827" cy="1457070"/>
          </a:xfrm>
          <a:prstGeom prst="rect">
            <a:avLst/>
          </a:prstGeom>
        </p:spPr>
      </p:pic>
      <p:pic>
        <p:nvPicPr>
          <p:cNvPr id="14" name="Picture 13"/>
          <p:cNvPicPr>
            <a:picLocks noChangeAspect="1"/>
          </p:cNvPicPr>
          <p:nvPr/>
        </p:nvPicPr>
        <p:blipFill>
          <a:blip r:embed="rId8"/>
          <a:stretch>
            <a:fillRect/>
          </a:stretch>
        </p:blipFill>
        <p:spPr>
          <a:xfrm>
            <a:off x="2057190" y="1280849"/>
            <a:ext cx="3804234" cy="157290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85844" y="3863742"/>
            <a:ext cx="1859837" cy="1917619"/>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20711" y="-113490"/>
            <a:ext cx="1554608" cy="1554608"/>
          </a:xfrm>
          <a:prstGeom prst="rect">
            <a:avLst/>
          </a:prstGeom>
        </p:spPr>
      </p:pic>
    </p:spTree>
    <p:extLst>
      <p:ext uri="{BB962C8B-B14F-4D97-AF65-F5344CB8AC3E}">
        <p14:creationId xmlns:p14="http://schemas.microsoft.com/office/powerpoint/2010/main" val="396026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4E023B-E2FD-46CF-93B2-AAB557605933}"/>
              </a:ext>
            </a:extLst>
          </p:cNvPr>
          <p:cNvSpPr txBox="1"/>
          <p:nvPr/>
        </p:nvSpPr>
        <p:spPr>
          <a:xfrm>
            <a:off x="3974266" y="723015"/>
            <a:ext cx="4243469" cy="646331"/>
          </a:xfrm>
          <a:prstGeom prst="rect">
            <a:avLst/>
          </a:prstGeom>
          <a:noFill/>
        </p:spPr>
        <p:txBody>
          <a:bodyPr wrap="none" rtlCol="0">
            <a:spAutoFit/>
          </a:bodyPr>
          <a:lstStyle/>
          <a:p>
            <a:r>
              <a:rPr lang="en-US" sz="3600">
                <a:latin typeface="#9Slide03 BoosterNextFYBlack" panose="02000A03000000020004" pitchFamily="2" charset="0"/>
              </a:rPr>
              <a:t>YÊU CẦU CẦN ĐẠT</a:t>
            </a:r>
          </a:p>
        </p:txBody>
      </p:sp>
      <p:sp>
        <p:nvSpPr>
          <p:cNvPr id="4" name="TextBox 3">
            <a:extLst>
              <a:ext uri="{FF2B5EF4-FFF2-40B4-BE49-F238E27FC236}">
                <a16:creationId xmlns:a16="http://schemas.microsoft.com/office/drawing/2014/main" id="{41B07CFE-F686-4AB1-BEEB-3819B128E2F8}"/>
              </a:ext>
            </a:extLst>
          </p:cNvPr>
          <p:cNvSpPr txBox="1"/>
          <p:nvPr/>
        </p:nvSpPr>
        <p:spPr>
          <a:xfrm>
            <a:off x="705606" y="1613117"/>
            <a:ext cx="10501110" cy="4031873"/>
          </a:xfrm>
          <a:prstGeom prst="rect">
            <a:avLst/>
          </a:prstGeom>
          <a:noFill/>
        </p:spPr>
        <p:txBody>
          <a:bodyPr wrap="square" rtlCol="0">
            <a:spAutoFit/>
          </a:bodyPr>
          <a:lstStyle/>
          <a:p>
            <a:pPr algn="just"/>
            <a:r>
              <a:rPr lang="vi-VN" sz="3200">
                <a:effectLst/>
                <a:latin typeface="Times New Roman" panose="02020603050405020304" pitchFamily="18" charset="0"/>
                <a:ea typeface="Times New Roman" panose="02020603050405020304" pitchFamily="18" charset="0"/>
              </a:rPr>
              <a:t>- Đọc đúng từ ngữ, câu, đoạn và toàn bộ câu chuyện Nhà phát minh 6 tuổi.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Biết đọc lời người dẫn chuyện, lời của nhân vật trong câu chuyện (cha của Ma – ri – a) với giọng điệu phù hợp.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Nhận biết được đặc điểm của nhân vật thể hiện qua điệu bộ, hành động, suy nghĩ, lời nói. </a:t>
            </a:r>
            <a:endParaRPr lang="en-US" sz="3200">
              <a:effectLst/>
              <a:latin typeface="Times New Roman" panose="02020603050405020304" pitchFamily="18" charset="0"/>
              <a:ea typeface="Times New Roman" panose="02020603050405020304" pitchFamily="18" charset="0"/>
            </a:endParaRPr>
          </a:p>
          <a:p>
            <a:pPr algn="just"/>
            <a:r>
              <a:rPr lang="vi-VN" sz="3200">
                <a:effectLst/>
                <a:latin typeface="Times New Roman" panose="02020603050405020304" pitchFamily="18" charset="0"/>
                <a:ea typeface="Times New Roman" panose="02020603050405020304" pitchFamily="18" charset="0"/>
              </a:rPr>
              <a:t>- Hiểu điều tác giả muốn nói qua câu chuyện. Những trải nghiệm và khám phá sẽ đem lại niềm vui cho mỗi người.</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152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FD7471E9-BAA4-1643-9385-5F8568625F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31" y="1481576"/>
            <a:ext cx="4376960" cy="5376424"/>
          </a:xfrm>
          <a:prstGeom prst="rect">
            <a:avLst/>
          </a:prstGeom>
        </p:spPr>
      </p:pic>
      <p:sp>
        <p:nvSpPr>
          <p:cNvPr id="3" name="TextBox 2">
            <a:extLst>
              <a:ext uri="{FF2B5EF4-FFF2-40B4-BE49-F238E27FC236}">
                <a16:creationId xmlns:a16="http://schemas.microsoft.com/office/drawing/2014/main" id="{FCE32BFB-11DB-4A00-90FC-5BB10524426C}"/>
              </a:ext>
            </a:extLst>
          </p:cNvPr>
          <p:cNvSpPr txBox="1"/>
          <p:nvPr/>
        </p:nvSpPr>
        <p:spPr>
          <a:xfrm>
            <a:off x="3855029" y="2871537"/>
            <a:ext cx="7518824" cy="1015663"/>
          </a:xfrm>
          <a:prstGeom prst="rect">
            <a:avLst/>
          </a:prstGeom>
          <a:noFill/>
        </p:spPr>
        <p:txBody>
          <a:bodyPr wrap="square" rtlCol="0">
            <a:spAutoFit/>
          </a:bodyPr>
          <a:lstStyle/>
          <a:p>
            <a:r>
              <a:rPr lang="en-US" sz="6000" b="1" dirty="0">
                <a:solidFill>
                  <a:srgbClr val="FF0000"/>
                </a:solidFill>
                <a:latin typeface="Arial" panose="020B0604020202020204" pitchFamily="34" charset="0"/>
                <a:cs typeface="Arial" panose="020B0604020202020204" pitchFamily="34" charset="0"/>
              </a:rPr>
              <a:t>LUYỆN ĐỌC</a:t>
            </a:r>
          </a:p>
        </p:txBody>
      </p:sp>
    </p:spTree>
    <p:extLst>
      <p:ext uri="{BB962C8B-B14F-4D97-AF65-F5344CB8AC3E}">
        <p14:creationId xmlns:p14="http://schemas.microsoft.com/office/powerpoint/2010/main" val="4238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stretch>
            <a:fillRect/>
          </a:stretch>
        </p:blipFill>
        <p:spPr>
          <a:xfrm>
            <a:off x="2232432" y="807340"/>
            <a:ext cx="7480440" cy="1457070"/>
          </a:xfrm>
          <a:prstGeom prst="rect">
            <a:avLst/>
          </a:prstGeom>
        </p:spPr>
      </p:pic>
      <p:grpSp>
        <p:nvGrpSpPr>
          <p:cNvPr id="30" name="Group 29"/>
          <p:cNvGrpSpPr/>
          <p:nvPr/>
        </p:nvGrpSpPr>
        <p:grpSpPr>
          <a:xfrm>
            <a:off x="1640204" y="2264410"/>
            <a:ext cx="2265191" cy="2835910"/>
            <a:chOff x="1640204" y="2264410"/>
            <a:chExt cx="2265191" cy="2835910"/>
          </a:xfrm>
        </p:grpSpPr>
        <p:grpSp>
          <p:nvGrpSpPr>
            <p:cNvPr id="17" name="Group 16"/>
            <p:cNvGrpSpPr/>
            <p:nvPr/>
          </p:nvGrpSpPr>
          <p:grpSpPr>
            <a:xfrm>
              <a:off x="1640204" y="2264410"/>
              <a:ext cx="2265191" cy="2835910"/>
              <a:chOff x="1640204" y="2264410"/>
              <a:chExt cx="2265191" cy="2835910"/>
            </a:xfrm>
          </p:grpSpPr>
          <p:sp>
            <p:nvSpPr>
              <p:cNvPr id="3"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16" name="TextBox 15"/>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Từ</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đầu</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rời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khỏi</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phòng</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khách</a:t>
                </a:r>
                <a:r>
                  <a:rPr lang="en-US" sz="2800" dirty="0">
                    <a:latin typeface="Calibri" panose="020F0502020204030204" pitchFamily="34" charset="0"/>
                    <a:cs typeface="Calibri" panose="020F0502020204030204" pitchFamily="34" charset="0"/>
                  </a:rPr>
                  <a:t>  </a:t>
                </a:r>
              </a:p>
            </p:txBody>
          </p:sp>
        </p:grpSp>
        <p:pic>
          <p:nvPicPr>
            <p:cNvPr id="29" name="Picture 28"/>
            <p:cNvPicPr>
              <a:picLocks noChangeAspect="1"/>
            </p:cNvPicPr>
            <p:nvPr/>
          </p:nvPicPr>
          <p:blipFill>
            <a:blip r:embed="rId3"/>
            <a:stretch>
              <a:fillRect/>
            </a:stretch>
          </p:blipFill>
          <p:spPr>
            <a:xfrm>
              <a:off x="2370428" y="2327016"/>
              <a:ext cx="804742" cy="1176630"/>
            </a:xfrm>
            <a:prstGeom prst="rect">
              <a:avLst/>
            </a:prstGeom>
          </p:spPr>
        </p:pic>
      </p:grpSp>
      <p:grpSp>
        <p:nvGrpSpPr>
          <p:cNvPr id="32" name="Group 31"/>
          <p:cNvGrpSpPr/>
          <p:nvPr/>
        </p:nvGrpSpPr>
        <p:grpSpPr>
          <a:xfrm>
            <a:off x="4963405" y="2264410"/>
            <a:ext cx="2265191" cy="2835910"/>
            <a:chOff x="4963405" y="2264410"/>
            <a:chExt cx="2265191" cy="2835910"/>
          </a:xfrm>
        </p:grpSpPr>
        <p:grpSp>
          <p:nvGrpSpPr>
            <p:cNvPr id="18" name="Group 17"/>
            <p:cNvGrpSpPr/>
            <p:nvPr/>
          </p:nvGrpSpPr>
          <p:grpSpPr>
            <a:xfrm>
              <a:off x="4963405" y="2264410"/>
              <a:ext cx="2265191" cy="2835910"/>
              <a:chOff x="1640204" y="2264410"/>
              <a:chExt cx="2265191" cy="2835910"/>
            </a:xfrm>
          </p:grpSpPr>
          <p:sp>
            <p:nvSpPr>
              <p:cNvPr id="21"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0" name="TextBox 19"/>
              <p:cNvSpPr txBox="1"/>
              <p:nvPr/>
            </p:nvSpPr>
            <p:spPr>
              <a:xfrm>
                <a:off x="1640204" y="3407520"/>
                <a:ext cx="2171845" cy="1384995"/>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Tiếp</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theo</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đến</a:t>
                </a:r>
                <a:r>
                  <a:rPr lang="en-US" sz="2800" dirty="0">
                    <a:latin typeface="Calibri" panose="020F0502020204030204" pitchFamily="34" charset="0"/>
                    <a:cs typeface="Calibri" panose="020F0502020204030204" pitchFamily="34" charset="0"/>
                  </a:rPr>
                  <a:t> </a:t>
                </a:r>
              </a:p>
              <a:p>
                <a:pPr algn="ctr"/>
                <a:r>
                  <a:rPr lang="en-US" sz="2800" b="1" i="1" dirty="0" err="1">
                    <a:solidFill>
                      <a:srgbClr val="CB5620"/>
                    </a:solidFill>
                    <a:latin typeface="Calibri" panose="020F0502020204030204" pitchFamily="34" charset="0"/>
                    <a:cs typeface="Calibri" panose="020F0502020204030204" pitchFamily="34" charset="0"/>
                  </a:rPr>
                  <a:t>gia</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tộc</a:t>
                </a:r>
                <a:r>
                  <a:rPr lang="en-US" sz="2800" b="1" i="1" dirty="0">
                    <a:solidFill>
                      <a:srgbClr val="CB5620"/>
                    </a:solidFill>
                    <a:latin typeface="Calibri" panose="020F0502020204030204" pitchFamily="34" charset="0"/>
                    <a:cs typeface="Calibri" panose="020F0502020204030204" pitchFamily="34" charset="0"/>
                  </a:rPr>
                  <a:t> </a:t>
                </a:r>
                <a:r>
                  <a:rPr lang="en-US" sz="2800" b="1" i="1" dirty="0" err="1">
                    <a:solidFill>
                      <a:srgbClr val="CB5620"/>
                    </a:solidFill>
                    <a:latin typeface="Calibri" panose="020F0502020204030204" pitchFamily="34" charset="0"/>
                    <a:cs typeface="Calibri" panose="020F0502020204030204" pitchFamily="34" charset="0"/>
                  </a:rPr>
                  <a:t>tôi</a:t>
                </a:r>
                <a:endParaRPr lang="en-US" sz="2800" dirty="0">
                  <a:latin typeface="Calibri" panose="020F0502020204030204" pitchFamily="34" charset="0"/>
                  <a:cs typeface="Calibri" panose="020F0502020204030204" pitchFamily="34" charset="0"/>
                </a:endParaRPr>
              </a:p>
            </p:txBody>
          </p:sp>
        </p:grpSp>
        <p:pic>
          <p:nvPicPr>
            <p:cNvPr id="31" name="Picture 30"/>
            <p:cNvPicPr>
              <a:picLocks noChangeAspect="1"/>
            </p:cNvPicPr>
            <p:nvPr/>
          </p:nvPicPr>
          <p:blipFill>
            <a:blip r:embed="rId4"/>
            <a:stretch>
              <a:fillRect/>
            </a:stretch>
          </p:blipFill>
          <p:spPr>
            <a:xfrm>
              <a:off x="5608277" y="2308466"/>
              <a:ext cx="975445" cy="1176630"/>
            </a:xfrm>
            <a:prstGeom prst="rect">
              <a:avLst/>
            </a:prstGeom>
          </p:spPr>
        </p:pic>
      </p:grpSp>
      <p:grpSp>
        <p:nvGrpSpPr>
          <p:cNvPr id="34" name="Group 33"/>
          <p:cNvGrpSpPr/>
          <p:nvPr/>
        </p:nvGrpSpPr>
        <p:grpSpPr>
          <a:xfrm>
            <a:off x="8286606" y="2264410"/>
            <a:ext cx="2265191" cy="2835910"/>
            <a:chOff x="8286606" y="2264410"/>
            <a:chExt cx="2265191" cy="2835910"/>
          </a:xfrm>
        </p:grpSpPr>
        <p:grpSp>
          <p:nvGrpSpPr>
            <p:cNvPr id="23" name="Group 22"/>
            <p:cNvGrpSpPr/>
            <p:nvPr/>
          </p:nvGrpSpPr>
          <p:grpSpPr>
            <a:xfrm>
              <a:off x="8286606" y="2264410"/>
              <a:ext cx="2265191" cy="2835910"/>
              <a:chOff x="1640204" y="2264410"/>
              <a:chExt cx="2265191" cy="2835910"/>
            </a:xfrm>
          </p:grpSpPr>
          <p:sp>
            <p:nvSpPr>
              <p:cNvPr id="26" name="圆角矩形 7"/>
              <p:cNvSpPr/>
              <p:nvPr/>
            </p:nvSpPr>
            <p:spPr>
              <a:xfrm>
                <a:off x="1640204" y="2264410"/>
                <a:ext cx="2265191" cy="2835910"/>
              </a:xfrm>
              <a:prstGeom prst="roundRect">
                <a:avLst/>
              </a:prstGeom>
              <a:noFill/>
              <a:ln>
                <a:solidFill>
                  <a:srgbClr val="50AE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9Slide07 SVNBillo" panose="00000400000000000000" pitchFamily="2" charset="0"/>
                  <a:ea typeface="思源黑体 CN Normal"/>
                </a:endParaRPr>
              </a:p>
            </p:txBody>
          </p:sp>
          <p:sp>
            <p:nvSpPr>
              <p:cNvPr id="25" name="TextBox 24"/>
              <p:cNvSpPr txBox="1"/>
              <p:nvPr/>
            </p:nvSpPr>
            <p:spPr>
              <a:xfrm>
                <a:off x="1686876" y="3682365"/>
                <a:ext cx="2171845" cy="523220"/>
              </a:xfrm>
              <a:prstGeom prst="rect">
                <a:avLst/>
              </a:prstGeom>
              <a:noFill/>
            </p:spPr>
            <p:txBody>
              <a:bodyPr wrap="square" rtlCol="0">
                <a:spAutoFit/>
              </a:bodyPr>
              <a:lstStyle/>
              <a:p>
                <a:pPr algn="ctr"/>
                <a:r>
                  <a:rPr lang="en-US" sz="2800" dirty="0" err="1">
                    <a:latin typeface="Calibri" panose="020F0502020204030204" pitchFamily="34" charset="0"/>
                    <a:cs typeface="Calibri" panose="020F0502020204030204" pitchFamily="34" charset="0"/>
                  </a:rPr>
                  <a:t>Còn</a:t>
                </a:r>
                <a:r>
                  <a:rPr lang="en-US" sz="2800" dirty="0">
                    <a:latin typeface="Calibri" panose="020F0502020204030204" pitchFamily="34" charset="0"/>
                    <a:cs typeface="Calibri" panose="020F0502020204030204" pitchFamily="34" charset="0"/>
                  </a:rPr>
                  <a:t> </a:t>
                </a:r>
                <a:r>
                  <a:rPr lang="en-US" sz="2800" dirty="0" err="1">
                    <a:latin typeface="Calibri" panose="020F0502020204030204" pitchFamily="34" charset="0"/>
                    <a:cs typeface="Calibri" panose="020F0502020204030204" pitchFamily="34" charset="0"/>
                  </a:rPr>
                  <a:t>lại</a:t>
                </a:r>
                <a:endParaRPr lang="en-US" sz="2800" dirty="0">
                  <a:latin typeface="Calibri" panose="020F0502020204030204" pitchFamily="34" charset="0"/>
                  <a:cs typeface="Calibri" panose="020F0502020204030204" pitchFamily="34" charset="0"/>
                </a:endParaRPr>
              </a:p>
            </p:txBody>
          </p:sp>
        </p:grpSp>
        <p:pic>
          <p:nvPicPr>
            <p:cNvPr id="33" name="Picture 32"/>
            <p:cNvPicPr>
              <a:picLocks noChangeAspect="1"/>
            </p:cNvPicPr>
            <p:nvPr/>
          </p:nvPicPr>
          <p:blipFill>
            <a:blip r:embed="rId5"/>
            <a:stretch>
              <a:fillRect/>
            </a:stretch>
          </p:blipFill>
          <p:spPr>
            <a:xfrm>
              <a:off x="8949767" y="2306938"/>
              <a:ext cx="938865" cy="1176630"/>
            </a:xfrm>
            <a:prstGeom prst="rect">
              <a:avLst/>
            </a:prstGeom>
          </p:spPr>
        </p:pic>
      </p:grpSp>
    </p:spTree>
    <p:extLst>
      <p:ext uri="{BB962C8B-B14F-4D97-AF65-F5344CB8AC3E}">
        <p14:creationId xmlns:p14="http://schemas.microsoft.com/office/powerpoint/2010/main" val="60585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399" y="444599"/>
            <a:ext cx="11129222" cy="6093976"/>
          </a:xfrm>
          <a:prstGeom prst="rect">
            <a:avLst/>
          </a:prstGeom>
          <a:noFill/>
        </p:spPr>
        <p:txBody>
          <a:bodyPr wrap="square" rtlCol="0">
            <a:spAutoFit/>
          </a:bodyPr>
          <a:lstStyle/>
          <a:p>
            <a:pPr algn="just"/>
            <a:r>
              <a:rPr lang="en-US" sz="2600" dirty="0">
                <a:solidFill>
                  <a:srgbClr val="28848C"/>
                </a:solidFill>
                <a:latin typeface="Calibri" panose="020F0502020204030204" pitchFamily="34" charset="0"/>
                <a:cs typeface="Calibri" panose="020F0502020204030204" pitchFamily="34" charset="0"/>
              </a:rPr>
              <a:t>     </a:t>
            </a:r>
            <a:r>
              <a:rPr lang="en-US" sz="2600" dirty="0">
                <a:solidFill>
                  <a:srgbClr val="CB5620"/>
                </a:solidFill>
                <a:latin typeface="Calibri" panose="020F0502020204030204" pitchFamily="34" charset="0"/>
                <a:cs typeface="Calibri" panose="020F0502020204030204" pitchFamily="34" charset="0"/>
              </a:rPr>
              <a:t>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sinh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người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rất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thích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quan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Hồi</a:t>
            </a:r>
            <a:r>
              <a:rPr lang="en-US" sz="2600" dirty="0">
                <a:solidFill>
                  <a:srgbClr val="CB5620"/>
                </a:solidFill>
                <a:latin typeface="Calibri" panose="020F0502020204030204" pitchFamily="34" charset="0"/>
                <a:cs typeface="Calibri" panose="020F0502020204030204" pitchFamily="34" charset="0"/>
              </a:rPr>
              <a:t> 6 </a:t>
            </a:r>
            <a:r>
              <a:rPr lang="en-US" sz="2600" dirty="0" err="1">
                <a:solidFill>
                  <a:srgbClr val="CB5620"/>
                </a:solidFill>
                <a:latin typeface="Calibri" panose="020F0502020204030204" pitchFamily="34" charset="0"/>
                <a:cs typeface="Calibri" panose="020F0502020204030204" pitchFamily="34" charset="0"/>
              </a:rPr>
              <a:t>tuổi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đình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tổ</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chức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bữa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tiệc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nhận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thấy</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một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Mỗi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lần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nhân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đựng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thoạt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đầu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trượt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trong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nước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rớt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đĩa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những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tách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kia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bỗng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nhiên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dừng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chuyển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động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bị</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đó</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ngăn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lại</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nghĩ</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mà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vẫn</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không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hiểu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vì</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Thế</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cô</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lẽ</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rời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khỏi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phòng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khách</a:t>
            </a:r>
            <a:r>
              <a:rPr lang="en-US" sz="2600" dirty="0">
                <a:solidFill>
                  <a:srgbClr val="CB5620"/>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lấy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đồ</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tự</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thí</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nghiệm</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Cuối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cùng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hiểu</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giữa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đĩa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có</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một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chút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nước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thì</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trà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đứng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yên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Lúc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ấy</a:t>
            </a:r>
            <a:r>
              <a:rPr lang="en-US" sz="2600" dirty="0">
                <a:solidFill>
                  <a:srgbClr val="28848C"/>
                </a:solidFill>
                <a:latin typeface="Calibri" panose="020F0502020204030204" pitchFamily="34" charset="0"/>
                <a:cs typeface="Calibri" panose="020F0502020204030204" pitchFamily="34" charset="0"/>
              </a:rPr>
              <a:t>, Ma-</a:t>
            </a:r>
            <a:r>
              <a:rPr lang="en-US" sz="2600" dirty="0" err="1">
                <a:solidFill>
                  <a:srgbClr val="28848C"/>
                </a:solidFill>
                <a:latin typeface="Calibri" panose="020F0502020204030204" pitchFamily="34" charset="0"/>
                <a:cs typeface="Calibri" panose="020F0502020204030204" pitchFamily="34" charset="0"/>
              </a:rPr>
              <a:t>ri</a:t>
            </a:r>
            <a:r>
              <a:rPr lang="en-US" sz="2600" dirty="0">
                <a:solidFill>
                  <a:srgbClr val="28848C"/>
                </a:solidFill>
                <a:latin typeface="Calibri" panose="020F0502020204030204" pitchFamily="34" charset="0"/>
                <a:cs typeface="Calibri" panose="020F0502020204030204" pitchFamily="34" charset="0"/>
              </a:rPr>
              <a:t>-a </a:t>
            </a:r>
            <a:r>
              <a:rPr lang="en-US" sz="2600" dirty="0" err="1">
                <a:solidFill>
                  <a:srgbClr val="28848C"/>
                </a:solidFill>
                <a:latin typeface="Calibri" panose="020F0502020204030204" pitchFamily="34" charset="0"/>
                <a:cs typeface="Calibri" panose="020F0502020204030204" pitchFamily="34" charset="0"/>
              </a:rPr>
              <a:t>chợt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thấy</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đang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vào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bếp</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liền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với</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phát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hiện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mình</a:t>
            </a:r>
            <a:r>
              <a:rPr lang="en-US" sz="2600" dirty="0">
                <a:solidFill>
                  <a:srgbClr val="28848C"/>
                </a:solidFill>
                <a:latin typeface="Calibri" panose="020F0502020204030204" pitchFamily="34" charset="0"/>
                <a:cs typeface="Calibri" panose="020F0502020204030204" pitchFamily="34" charset="0"/>
              </a:rPr>
              <a:t>. Cha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hết</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sức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vui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mừng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Ông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nâng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bổng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cô</a:t>
            </a:r>
            <a:r>
              <a:rPr lang="en-US" sz="2600" dirty="0">
                <a:solidFill>
                  <a:srgbClr val="28848C"/>
                </a:solidFill>
                <a:latin typeface="Calibri" panose="020F0502020204030204" pitchFamily="34" charset="0"/>
                <a:cs typeface="Calibri" panose="020F0502020204030204" pitchFamily="34" charset="0"/>
              </a:rPr>
              <a:t> con </a:t>
            </a:r>
            <a:r>
              <a:rPr lang="en-US" sz="2600" dirty="0" err="1">
                <a:solidFill>
                  <a:srgbClr val="28848C"/>
                </a:solidFill>
                <a:latin typeface="Calibri" panose="020F0502020204030204" pitchFamily="34" charset="0"/>
                <a:cs typeface="Calibri" panose="020F0502020204030204" pitchFamily="34" charset="0"/>
              </a:rPr>
              <a:t>gái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nhỏ</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lên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vai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thẳng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ra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phòng</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khách</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hân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hoan</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nói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Đây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sẽ</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là</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giáo</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sư</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đời</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thứ</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bảy</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của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gia</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tộc</a:t>
            </a:r>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28848C"/>
                </a:solidFill>
                <a:latin typeface="Calibri" panose="020F0502020204030204" pitchFamily="34" charset="0"/>
                <a:cs typeface="Calibri" panose="020F0502020204030204" pitchFamily="34" charset="0"/>
              </a:rPr>
              <a:t>tôi</a:t>
            </a:r>
            <a:r>
              <a:rPr lang="en-US" sz="2600" dirty="0">
                <a:solidFill>
                  <a:srgbClr val="28848C"/>
                </a:solidFill>
                <a:latin typeface="Calibri" panose="020F0502020204030204" pitchFamily="34" charset="0"/>
                <a:cs typeface="Calibri" panose="020F0502020204030204" pitchFamily="34" charset="0"/>
              </a:rPr>
              <a:t>!”.</a:t>
            </a:r>
          </a:p>
          <a:p>
            <a:pPr lvl="0" algn="just"/>
            <a:r>
              <a:rPr lang="en-US" sz="2600" dirty="0">
                <a:solidFill>
                  <a:srgbClr val="28848C"/>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Về</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sau</a:t>
            </a:r>
            <a:r>
              <a:rPr lang="en-US" sz="2600" dirty="0">
                <a:solidFill>
                  <a:srgbClr val="CB5620"/>
                </a:solidFill>
                <a:latin typeface="Calibri" panose="020F0502020204030204" pitchFamily="34" charset="0"/>
                <a:cs typeface="Calibri" panose="020F0502020204030204" pitchFamily="34" charset="0"/>
              </a:rPr>
              <a:t>, Ma-</a:t>
            </a:r>
            <a:r>
              <a:rPr lang="en-US" sz="2600" dirty="0" err="1">
                <a:solidFill>
                  <a:srgbClr val="CB5620"/>
                </a:solidFill>
                <a:latin typeface="Calibri" panose="020F0502020204030204" pitchFamily="34" charset="0"/>
                <a:cs typeface="Calibri" panose="020F0502020204030204" pitchFamily="34" charset="0"/>
              </a:rPr>
              <a:t>ri</a:t>
            </a:r>
            <a:r>
              <a:rPr lang="en-US" sz="2600" dirty="0">
                <a:solidFill>
                  <a:srgbClr val="CB5620"/>
                </a:solidFill>
                <a:latin typeface="Calibri" panose="020F0502020204030204" pitchFamily="34" charset="0"/>
                <a:cs typeface="Calibri" panose="020F0502020204030204" pitchFamily="34" charset="0"/>
              </a:rPr>
              <a:t>-a </a:t>
            </a:r>
            <a:r>
              <a:rPr lang="en-US" sz="2600" dirty="0" err="1">
                <a:solidFill>
                  <a:srgbClr val="CB5620"/>
                </a:solidFill>
                <a:latin typeface="Calibri" panose="020F0502020204030204" pitchFamily="34" charset="0"/>
                <a:cs typeface="Calibri" panose="020F0502020204030204" pitchFamily="34" charset="0"/>
              </a:rPr>
              <a:t>trở</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thành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giáo</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sư</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của</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nhiều</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trường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đại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học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danh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tiếng</a:t>
            </a:r>
            <a:r>
              <a:rPr lang="en-US" sz="2600" dirty="0">
                <a:solidFill>
                  <a:srgbClr val="CB5620"/>
                </a:solidFill>
                <a:latin typeface="Calibri" panose="020F0502020204030204" pitchFamily="34" charset="0"/>
                <a:cs typeface="Calibri" panose="020F0502020204030204" pitchFamily="34" charset="0"/>
              </a:rPr>
              <a:t> ở </a:t>
            </a:r>
            <a:r>
              <a:rPr lang="en-US" sz="2600" dirty="0" err="1">
                <a:solidFill>
                  <a:srgbClr val="CB5620"/>
                </a:solidFill>
                <a:latin typeface="Calibri" panose="020F0502020204030204" pitchFamily="34" charset="0"/>
                <a:cs typeface="Calibri" panose="020F0502020204030204" pitchFamily="34" charset="0"/>
              </a:rPr>
              <a:t>Mỹ</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Năm</a:t>
            </a:r>
            <a:r>
              <a:rPr lang="en-US" sz="2600" dirty="0">
                <a:solidFill>
                  <a:srgbClr val="CB5620"/>
                </a:solidFill>
                <a:latin typeface="Calibri" panose="020F0502020204030204" pitchFamily="34" charset="0"/>
                <a:cs typeface="Calibri" panose="020F0502020204030204" pitchFamily="34" charset="0"/>
              </a:rPr>
              <a:t> 1963, </a:t>
            </a:r>
            <a:r>
              <a:rPr lang="en-US" sz="2600" dirty="0" err="1">
                <a:solidFill>
                  <a:srgbClr val="CB5620"/>
                </a:solidFill>
                <a:latin typeface="Calibri" panose="020F0502020204030204" pitchFamily="34" charset="0"/>
                <a:cs typeface="Calibri" panose="020F0502020204030204" pitchFamily="34" charset="0"/>
              </a:rPr>
              <a:t>bà</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vinh</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dự</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được</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tặng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Giải</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thưởng</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Nô</a:t>
            </a:r>
            <a:r>
              <a:rPr lang="en-US" sz="2600" dirty="0">
                <a:solidFill>
                  <a:srgbClr val="CB5620"/>
                </a:solidFill>
                <a:latin typeface="Calibri" panose="020F0502020204030204" pitchFamily="34" charset="0"/>
                <a:cs typeface="Calibri" panose="020F0502020204030204" pitchFamily="34" charset="0"/>
              </a:rPr>
              <a:t>-ben </a:t>
            </a:r>
            <a:r>
              <a:rPr lang="en-US" sz="2600" dirty="0" err="1">
                <a:solidFill>
                  <a:srgbClr val="CB5620"/>
                </a:solidFill>
                <a:latin typeface="Calibri" panose="020F0502020204030204" pitchFamily="34" charset="0"/>
                <a:cs typeface="Calibri" panose="020F0502020204030204" pitchFamily="34" charset="0"/>
              </a:rPr>
              <a:t>Vật</a:t>
            </a:r>
            <a:r>
              <a:rPr lang="en-US" sz="2600" dirty="0">
                <a:solidFill>
                  <a:srgbClr val="CB5620"/>
                </a:solidFill>
                <a:latin typeface="Calibri" panose="020F0502020204030204" pitchFamily="34" charset="0"/>
                <a:cs typeface="Calibri" panose="020F0502020204030204" pitchFamily="34" charset="0"/>
              </a:rPr>
              <a:t> </a:t>
            </a:r>
            <a:r>
              <a:rPr lang="en-US" sz="2600" dirty="0" err="1">
                <a:solidFill>
                  <a:srgbClr val="CB5620"/>
                </a:solidFill>
                <a:latin typeface="Calibri" panose="020F0502020204030204" pitchFamily="34" charset="0"/>
                <a:cs typeface="Calibri" panose="020F0502020204030204" pitchFamily="34" charset="0"/>
              </a:rPr>
              <a:t>lí</a:t>
            </a:r>
            <a:r>
              <a:rPr lang="en-US" sz="2600" dirty="0">
                <a:solidFill>
                  <a:srgbClr val="CB5620"/>
                </a:solidFill>
                <a:latin typeface="Calibri" panose="020F0502020204030204" pitchFamily="34" charset="0"/>
                <a:cs typeface="Calibri" panose="020F0502020204030204" pitchFamily="34" charset="0"/>
              </a:rPr>
              <a:t>.</a:t>
            </a:r>
          </a:p>
          <a:p>
            <a:pPr lvl="0" algn="r"/>
            <a:r>
              <a:rPr lang="en-US" sz="2600" i="1" dirty="0">
                <a:solidFill>
                  <a:srgbClr val="28848C"/>
                </a:solidFill>
                <a:latin typeface="Calibri" panose="020F0502020204030204" pitchFamily="34" charset="0"/>
                <a:cs typeface="Calibri" panose="020F0502020204030204" pitchFamily="34" charset="0"/>
              </a:rPr>
              <a:t>(Theo </a:t>
            </a:r>
            <a:r>
              <a:rPr lang="en-US" sz="2600" i="1" dirty="0" err="1">
                <a:solidFill>
                  <a:srgbClr val="28848C"/>
                </a:solidFill>
                <a:latin typeface="Calibri" panose="020F0502020204030204" pitchFamily="34" charset="0"/>
                <a:cs typeface="Calibri" panose="020F0502020204030204" pitchFamily="34" charset="0"/>
              </a:rPr>
              <a:t>Gương</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hiếu</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học</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của</a:t>
            </a:r>
            <a:r>
              <a:rPr lang="en-US" sz="2600" i="1" dirty="0">
                <a:solidFill>
                  <a:srgbClr val="28848C"/>
                </a:solidFill>
                <a:latin typeface="Calibri" panose="020F0502020204030204" pitchFamily="34" charset="0"/>
                <a:cs typeface="Calibri" panose="020F0502020204030204" pitchFamily="34" charset="0"/>
              </a:rPr>
              <a:t> 100 </a:t>
            </a:r>
            <a:r>
              <a:rPr lang="en-US" sz="2600" i="1" dirty="0" err="1">
                <a:solidFill>
                  <a:srgbClr val="28848C"/>
                </a:solidFill>
                <a:latin typeface="Calibri" panose="020F0502020204030204" pitchFamily="34" charset="0"/>
                <a:cs typeface="Calibri" panose="020F0502020204030204" pitchFamily="34" charset="0"/>
              </a:rPr>
              <a:t>danh</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nhân</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đoạt</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giải</a:t>
            </a:r>
            <a:r>
              <a:rPr lang="en-US" sz="2600" i="1" dirty="0">
                <a:solidFill>
                  <a:srgbClr val="28848C"/>
                </a:solidFill>
                <a:latin typeface="Calibri" panose="020F0502020204030204" pitchFamily="34" charset="0"/>
                <a:cs typeface="Calibri" panose="020F0502020204030204" pitchFamily="34" charset="0"/>
              </a:rPr>
              <a:t> </a:t>
            </a:r>
            <a:r>
              <a:rPr lang="en-US" sz="2600" i="1" dirty="0" err="1">
                <a:solidFill>
                  <a:srgbClr val="28848C"/>
                </a:solidFill>
                <a:latin typeface="Calibri" panose="020F0502020204030204" pitchFamily="34" charset="0"/>
                <a:cs typeface="Calibri" panose="020F0502020204030204" pitchFamily="34" charset="0"/>
              </a:rPr>
              <a:t>Nô</a:t>
            </a:r>
            <a:r>
              <a:rPr lang="en-US" sz="2600" i="1" dirty="0">
                <a:solidFill>
                  <a:srgbClr val="28848C"/>
                </a:solidFill>
                <a:latin typeface="Calibri" panose="020F0502020204030204" pitchFamily="34" charset="0"/>
                <a:cs typeface="Calibri" panose="020F0502020204030204" pitchFamily="34" charset="0"/>
              </a:rPr>
              <a:t>-ben)</a:t>
            </a:r>
            <a:endParaRPr lang="en-US" sz="2600" dirty="0">
              <a:solidFill>
                <a:srgbClr val="28848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44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8">
            <a:extLst>
              <a:ext uri="{FF2B5EF4-FFF2-40B4-BE49-F238E27FC236}">
                <a16:creationId xmlns:a16="http://schemas.microsoft.com/office/drawing/2014/main" id="{08E57CC1-D633-9549-B090-6764273EF85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028846" y="3230881"/>
            <a:ext cx="3472444" cy="3472444"/>
          </a:xfrm>
          <a:prstGeom prst="rect">
            <a:avLst/>
          </a:prstGeom>
        </p:spPr>
      </p:pic>
      <p:sp>
        <p:nvSpPr>
          <p:cNvPr id="5" name="Rectangle 4"/>
          <p:cNvSpPr/>
          <p:nvPr/>
        </p:nvSpPr>
        <p:spPr>
          <a:xfrm>
            <a:off x="5278120" y="1035089"/>
            <a:ext cx="6126480" cy="2062103"/>
          </a:xfrm>
          <a:prstGeom prst="rect">
            <a:avLst/>
          </a:prstGeom>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dirty="0">
                <a:solidFill>
                  <a:srgbClr val="28848C"/>
                </a:solidFill>
                <a:latin typeface="Calibri" panose="020F0502020204030204" pitchFamily="34" charset="0"/>
                <a:cs typeface="Calibri" panose="020F0502020204030204" pitchFamily="34" charset="0"/>
              </a:rPr>
              <a:t>.</a:t>
            </a:r>
            <a:endParaRPr lang="en-US" sz="2000" dirty="0"/>
          </a:p>
        </p:txBody>
      </p:sp>
      <p:sp>
        <p:nvSpPr>
          <p:cNvPr id="6" name="Rectangle 5"/>
          <p:cNvSpPr/>
          <p:nvPr/>
        </p:nvSpPr>
        <p:spPr>
          <a:xfrm>
            <a:off x="5400040" y="3825727"/>
            <a:ext cx="6096000" cy="2062103"/>
          </a:xfrm>
          <a:prstGeom prst="rect">
            <a:avLst/>
          </a:prstGeom>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p>
        </p:txBody>
      </p:sp>
      <p:pic>
        <p:nvPicPr>
          <p:cNvPr id="7" name="Picture 6"/>
          <p:cNvPicPr>
            <a:picLocks noChangeAspect="1"/>
          </p:cNvPicPr>
          <p:nvPr/>
        </p:nvPicPr>
        <p:blipFill>
          <a:blip r:embed="rId3"/>
          <a:stretch>
            <a:fillRect/>
          </a:stretch>
        </p:blipFill>
        <p:spPr>
          <a:xfrm>
            <a:off x="96052" y="2368657"/>
            <a:ext cx="5395428" cy="1457070"/>
          </a:xfrm>
          <a:prstGeom prst="rect">
            <a:avLst/>
          </a:prstGeom>
        </p:spPr>
      </p:pic>
      <p:sp>
        <p:nvSpPr>
          <p:cNvPr id="9" name="Rectangle 8"/>
          <p:cNvSpPr/>
          <p:nvPr/>
        </p:nvSpPr>
        <p:spPr>
          <a:xfrm>
            <a:off x="5278120" y="1168778"/>
            <a:ext cx="6126480" cy="2062103"/>
          </a:xfrm>
          <a:prstGeom prst="rect">
            <a:avLst/>
          </a:prstGeom>
          <a:solidFill>
            <a:schemeClr val="bg1"/>
          </a:solidFill>
        </p:spPr>
        <p:txBody>
          <a:bodyPr wrap="square">
            <a:spAutoFit/>
          </a:bodyPr>
          <a:lstStyle/>
          <a:p>
            <a:pPr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nước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trà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rớt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đĩa</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những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tách</a:t>
            </a:r>
            <a:r>
              <a:rPr lang="en-US" sz="3200" dirty="0">
                <a:solidFill>
                  <a:srgbClr val="28848C"/>
                </a:solidFill>
                <a:latin typeface="Calibri" panose="020F0502020204030204" pitchFamily="34" charset="0"/>
                <a:cs typeface="Calibri" panose="020F0502020204030204" pitchFamily="34" charset="0"/>
              </a:rPr>
              <a:t> </a:t>
            </a:r>
            <a:r>
              <a:rPr lang="en-US" sz="3200" err="1">
                <a:solidFill>
                  <a:srgbClr val="28848C"/>
                </a:solidFill>
                <a:latin typeface="Calibri" panose="020F0502020204030204" pitchFamily="34" charset="0"/>
                <a:cs typeface="Calibri" panose="020F0502020204030204" pitchFamily="34" charset="0"/>
              </a:rPr>
              <a:t>trà</a:t>
            </a:r>
            <a:r>
              <a:rPr lang="en-US" sz="3200">
                <a:solidFill>
                  <a:srgbClr val="28848C"/>
                </a:solidFill>
                <a:latin typeface="Calibri" panose="020F0502020204030204" pitchFamily="34" charset="0"/>
                <a:cs typeface="Calibri" panose="020F0502020204030204" pitchFamily="34" charset="0"/>
              </a:rPr>
              <a:t> kia</a:t>
            </a:r>
            <a:r>
              <a:rPr lang="en-US" sz="3200" b="1">
                <a:solidFill>
                  <a:srgbClr val="CB5620"/>
                </a:solidFill>
                <a:latin typeface="Calibri" panose="020F0502020204030204" pitchFamily="34" charset="0"/>
                <a:cs typeface="Calibri" panose="020F0502020204030204" pitchFamily="34" charset="0"/>
              </a:rPr>
              <a:t>/</a:t>
            </a:r>
            <a:r>
              <a:rPr lang="en-US" sz="320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bỗng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nhiên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dừng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chuyển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động</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b="1"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bị</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gì</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đó</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ngăn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lại</a:t>
            </a:r>
            <a:r>
              <a:rPr lang="en-US" sz="3200" b="1"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endParaRPr lang="en-US" sz="2000" b="1" dirty="0">
              <a:solidFill>
                <a:srgbClr val="CB5620"/>
              </a:solidFill>
            </a:endParaRPr>
          </a:p>
        </p:txBody>
      </p:sp>
      <p:sp>
        <p:nvSpPr>
          <p:cNvPr id="10" name="Rectangle 9"/>
          <p:cNvSpPr/>
          <p:nvPr/>
        </p:nvSpPr>
        <p:spPr>
          <a:xfrm>
            <a:off x="5400040" y="3918633"/>
            <a:ext cx="6096000" cy="2062103"/>
          </a:xfrm>
          <a:prstGeom prst="rect">
            <a:avLst/>
          </a:prstGeom>
          <a:solidFill>
            <a:schemeClr val="bg1"/>
          </a:solidFill>
        </p:spPr>
        <p:txBody>
          <a:bodyPr>
            <a:spAutoFit/>
          </a:bodyPr>
          <a:lstStyle/>
          <a:p>
            <a:pPr lvl="0" algn="just"/>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Ông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nâng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bổng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cô</a:t>
            </a:r>
            <a:r>
              <a:rPr lang="en-US" sz="3200" dirty="0">
                <a:solidFill>
                  <a:srgbClr val="28848C"/>
                </a:solidFill>
                <a:latin typeface="Calibri" panose="020F0502020204030204" pitchFamily="34" charset="0"/>
                <a:cs typeface="Calibri" panose="020F0502020204030204" pitchFamily="34" charset="0"/>
              </a:rPr>
              <a:t> con </a:t>
            </a:r>
            <a:r>
              <a:rPr lang="en-US" sz="3200" dirty="0" err="1">
                <a:solidFill>
                  <a:srgbClr val="28848C"/>
                </a:solidFill>
                <a:latin typeface="Calibri" panose="020F0502020204030204" pitchFamily="34" charset="0"/>
                <a:cs typeface="Calibri" panose="020F0502020204030204" pitchFamily="34" charset="0"/>
              </a:rPr>
              <a:t>gái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nhỏ</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lên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vai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thẳng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ra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phòng</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khách</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hân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hoan</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nói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Đây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sẽ</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là</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giáo</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sư</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đời</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thứ</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bảy</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của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gia</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tộc</a:t>
            </a:r>
            <a:r>
              <a:rPr lang="en-US" sz="3200" dirty="0">
                <a:solidFill>
                  <a:srgbClr val="28848C"/>
                </a:solidFill>
                <a:latin typeface="Calibri" panose="020F0502020204030204" pitchFamily="34" charset="0"/>
                <a:cs typeface="Calibri" panose="020F0502020204030204" pitchFamily="34" charset="0"/>
              </a:rPr>
              <a:t> </a:t>
            </a:r>
            <a:r>
              <a:rPr lang="en-US" sz="3200" dirty="0" err="1">
                <a:solidFill>
                  <a:srgbClr val="28848C"/>
                </a:solidFill>
                <a:latin typeface="Calibri" panose="020F0502020204030204" pitchFamily="34" charset="0"/>
                <a:cs typeface="Calibri" panose="020F0502020204030204" pitchFamily="34" charset="0"/>
              </a:rPr>
              <a:t>tôi</a:t>
            </a:r>
            <a:r>
              <a:rPr lang="en-US" sz="3200" dirty="0">
                <a:solidFill>
                  <a:srgbClr val="28848C"/>
                </a:solidFill>
                <a:latin typeface="Calibri" panose="020F0502020204030204" pitchFamily="34" charset="0"/>
                <a:cs typeface="Calibri" panose="020F0502020204030204" pitchFamily="34" charset="0"/>
              </a:rPr>
              <a:t>!”.</a:t>
            </a:r>
            <a:r>
              <a:rPr lang="en-US" sz="3200" b="1" dirty="0">
                <a:solidFill>
                  <a:srgbClr val="CB562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0680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0" grpId="0" animBg="1"/>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阿里巴巴普惠体 Medium"/>
        <a:ea typeface="阿里巴巴普惠体 Medium"/>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998</TotalTime>
  <Words>1336</Words>
  <Application>Microsoft Office PowerPoint</Application>
  <PresentationFormat>Widescreen</PresentationFormat>
  <Paragraphs>72</Paragraphs>
  <Slides>25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Cambria</vt:lpstr>
      <vt:lpstr>思源黑体 CN Normal</vt:lpstr>
      <vt:lpstr>Source Han Sans CN Regular</vt:lpstr>
      <vt:lpstr>Times New Roman</vt:lpstr>
      <vt:lpstr>Calibri</vt:lpstr>
      <vt:lpstr>#9Slide03 BoosterNextFYBlack</vt:lpstr>
      <vt:lpstr>Arial</vt:lpstr>
      <vt:lpstr>字魂131号-酷乐潮玩体</vt:lpstr>
      <vt:lpstr>#9Slide07 SVNBillo</vt:lpstr>
      <vt:lpstr>三极正极黑简体</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dc:creator>
  <dc:description>9Slide.vn</dc:description>
  <cp:lastModifiedBy>lan anh</cp:lastModifiedBy>
  <cp:revision>51</cp:revision>
  <dcterms:created xsi:type="dcterms:W3CDTF">2023-09-01T00:14:45Z</dcterms:created>
  <dcterms:modified xsi:type="dcterms:W3CDTF">2023-10-09T06:10:45Z</dcterms:modified>
  <cp:category>9Slide.vn</cp:category>
</cp:coreProperties>
</file>