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92" r:id="rId2"/>
    <p:sldId id="313" r:id="rId3"/>
    <p:sldId id="311" r:id="rId4"/>
    <p:sldId id="312" r:id="rId5"/>
    <p:sldId id="308" r:id="rId6"/>
    <p:sldId id="306" r:id="rId7"/>
    <p:sldId id="290" r:id="rId8"/>
    <p:sldId id="360" r:id="rId9"/>
    <p:sldId id="291" r:id="rId10"/>
    <p:sldId id="356" r:id="rId11"/>
    <p:sldId id="316" r:id="rId12"/>
    <p:sldId id="317" r:id="rId13"/>
    <p:sldId id="320" r:id="rId14"/>
    <p:sldId id="302" r:id="rId15"/>
    <p:sldId id="324" r:id="rId16"/>
    <p:sldId id="329" r:id="rId17"/>
    <p:sldId id="336" r:id="rId18"/>
    <p:sldId id="361" r:id="rId19"/>
    <p:sldId id="357" r:id="rId20"/>
    <p:sldId id="321" r:id="rId21"/>
    <p:sldId id="362" r:id="rId22"/>
    <p:sldId id="334" r:id="rId23"/>
    <p:sldId id="358" r:id="rId24"/>
    <p:sldId id="340" r:id="rId25"/>
    <p:sldId id="343" r:id="rId2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6"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98C1"/>
    <a:srgbClr val="E345BA"/>
    <a:srgbClr val="50BAEE"/>
    <a:srgbClr val="FFF7E7"/>
    <a:srgbClr val="00642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94" autoAdjust="0"/>
    <p:restoredTop sz="81584" autoAdjust="0"/>
  </p:normalViewPr>
  <p:slideViewPr>
    <p:cSldViewPr snapToGrid="0" showGuides="1">
      <p:cViewPr varScale="1">
        <p:scale>
          <a:sx n="57" d="100"/>
          <a:sy n="57" d="100"/>
        </p:scale>
        <p:origin x="210" y="174"/>
      </p:cViewPr>
      <p:guideLst>
        <p:guide orient="horz" pos="2136"/>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B6791E-3DD2-463E-BB9C-BB619D3149E0}" type="datetimeFigureOut">
              <a:rPr lang="en-US" smtClean="0"/>
              <a:t>10/9/2023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D8ADAD-847F-4094-82FA-E9CD5DCD82CC}" type="slidenum">
              <a:rPr lang="en-US" smtClean="0"/>
              <a:t>‹#›</a:t>
            </a:fld>
            <a:endParaRPr lang="en-US"/>
          </a:p>
        </p:txBody>
      </p:sp>
    </p:spTree>
    <p:extLst>
      <p:ext uri="{BB962C8B-B14F-4D97-AF65-F5344CB8AC3E}">
        <p14:creationId xmlns:p14="http://schemas.microsoft.com/office/powerpoint/2010/main" val="18963971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1200" b="1" dirty="0" err="1">
                <a:latin typeface="Cambria" panose="02040503050406030204" pitchFamily="18" charset="0"/>
                <a:ea typeface="Cambria" panose="02040503050406030204" pitchFamily="18" charset="0"/>
              </a:rPr>
              <a:t>Mục</a:t>
            </a:r>
            <a:r>
              <a:rPr lang="vi-VN" sz="1200" b="1" dirty="0">
                <a:latin typeface="Cambria" panose="02040503050406030204" pitchFamily="18" charset="0"/>
                <a:ea typeface="Cambria" panose="02040503050406030204" pitchFamily="18" charset="0"/>
              </a:rPr>
              <a:t> </a:t>
            </a:r>
            <a:r>
              <a:rPr lang="vi-VN" sz="1200" b="1" dirty="0" err="1">
                <a:latin typeface="Cambria" panose="02040503050406030204" pitchFamily="18" charset="0"/>
                <a:ea typeface="Cambria" panose="02040503050406030204" pitchFamily="18" charset="0"/>
              </a:rPr>
              <a:t>đích</a:t>
            </a:r>
            <a:r>
              <a:rPr lang="vi-VN" sz="1200" b="1" dirty="0">
                <a:latin typeface="Cambria" panose="02040503050406030204" pitchFamily="18" charset="0"/>
                <a:ea typeface="Cambria" panose="02040503050406030204" pitchFamily="18" charset="0"/>
              </a:rPr>
              <a:t> </a:t>
            </a:r>
            <a:r>
              <a:rPr lang="vi-VN" sz="1200" b="1" dirty="0" err="1">
                <a:latin typeface="Cambria" panose="02040503050406030204" pitchFamily="18" charset="0"/>
                <a:ea typeface="Cambria" panose="02040503050406030204" pitchFamily="18" charset="0"/>
              </a:rPr>
              <a:t>về</a:t>
            </a:r>
            <a:r>
              <a:rPr lang="vi-VN" sz="1200" b="1" dirty="0">
                <a:latin typeface="Cambria" panose="02040503050406030204" pitchFamily="18" charset="0"/>
                <a:ea typeface="Cambria" panose="02040503050406030204" pitchFamily="18" charset="0"/>
              </a:rPr>
              <a:t> quê </a:t>
            </a:r>
            <a:r>
              <a:rPr lang="vi-VN" sz="1200" b="1" dirty="0" err="1">
                <a:latin typeface="Cambria" panose="02040503050406030204" pitchFamily="18" charset="0"/>
                <a:ea typeface="Cambria" panose="02040503050406030204" pitchFamily="18" charset="0"/>
              </a:rPr>
              <a:t>của</a:t>
            </a:r>
            <a:r>
              <a:rPr lang="vi-VN" sz="1200" b="1" dirty="0">
                <a:latin typeface="Cambria" panose="02040503050406030204" pitchFamily="18" charset="0"/>
                <a:ea typeface="Cambria" panose="02040503050406030204" pitchFamily="18" charset="0"/>
              </a:rPr>
              <a:t> </a:t>
            </a:r>
            <a:r>
              <a:rPr lang="vi-VN" sz="1200" b="1" dirty="0" err="1">
                <a:latin typeface="Cambria" panose="02040503050406030204" pitchFamily="18" charset="0"/>
                <a:ea typeface="Cambria" panose="02040503050406030204" pitchFamily="18" charset="0"/>
              </a:rPr>
              <a:t>bạn</a:t>
            </a:r>
            <a:r>
              <a:rPr lang="vi-VN" sz="1200" b="1" dirty="0">
                <a:latin typeface="Cambria" panose="02040503050406030204" pitchFamily="18" charset="0"/>
                <a:ea typeface="Cambria" panose="02040503050406030204" pitchFamily="18" charset="0"/>
              </a:rPr>
              <a:t> </a:t>
            </a:r>
            <a:r>
              <a:rPr lang="vi-VN" sz="1200" b="1" dirty="0" err="1">
                <a:latin typeface="Cambria" panose="02040503050406030204" pitchFamily="18" charset="0"/>
                <a:ea typeface="Cambria" panose="02040503050406030204" pitchFamily="18" charset="0"/>
              </a:rPr>
              <a:t>nhỏ</a:t>
            </a:r>
            <a:r>
              <a:rPr lang="vi-VN" sz="1200" b="1" dirty="0">
                <a:latin typeface="Cambria" panose="02040503050406030204" pitchFamily="18" charset="0"/>
                <a:ea typeface="Cambria" panose="02040503050406030204" pitchFamily="18" charset="0"/>
              </a:rPr>
              <a:t> </a:t>
            </a:r>
            <a:r>
              <a:rPr lang="vi-VN" sz="1200" b="1" dirty="0" err="1">
                <a:latin typeface="Cambria" panose="02040503050406030204" pitchFamily="18" charset="0"/>
                <a:ea typeface="Cambria" panose="02040503050406030204" pitchFamily="18" charset="0"/>
              </a:rPr>
              <a:t>là</a:t>
            </a:r>
            <a:r>
              <a:rPr lang="vi-VN" sz="1200" b="1" dirty="0">
                <a:latin typeface="Cambria" panose="02040503050406030204" pitchFamily="18" charset="0"/>
                <a:ea typeface="Cambria" panose="02040503050406030204" pitchFamily="18" charset="0"/>
              </a:rPr>
              <a:t> </a:t>
            </a:r>
            <a:r>
              <a:rPr lang="vi-VN" sz="1200" b="1" dirty="0" err="1">
                <a:latin typeface="Cambria" panose="02040503050406030204" pitchFamily="18" charset="0"/>
                <a:ea typeface="Cambria" panose="02040503050406030204" pitchFamily="18" charset="0"/>
              </a:rPr>
              <a:t>tìm</a:t>
            </a:r>
            <a:r>
              <a:rPr lang="vi-VN" sz="1200" b="1" dirty="0">
                <a:latin typeface="Cambria" panose="02040503050406030204" pitchFamily="18" charset="0"/>
                <a:ea typeface="Cambria" panose="02040503050406030204" pitchFamily="18" charset="0"/>
              </a:rPr>
              <a:t> </a:t>
            </a:r>
            <a:r>
              <a:rPr lang="vi-VN" sz="1200" b="1" dirty="0" err="1">
                <a:latin typeface="Cambria" panose="02040503050406030204" pitchFamily="18" charset="0"/>
                <a:ea typeface="Cambria" panose="02040503050406030204" pitchFamily="18" charset="0"/>
              </a:rPr>
              <a:t>được</a:t>
            </a:r>
            <a:r>
              <a:rPr lang="vi-VN" sz="1200" b="1" dirty="0">
                <a:latin typeface="Cambria" panose="02040503050406030204" pitchFamily="18" charset="0"/>
                <a:ea typeface="Cambria" panose="02040503050406030204" pitchFamily="18" charset="0"/>
              </a:rPr>
              <a:t> </a:t>
            </a:r>
            <a:r>
              <a:rPr lang="vi-VN" sz="1200" b="1" dirty="0" err="1">
                <a:latin typeface="Cambria" panose="02040503050406030204" pitchFamily="18" charset="0"/>
                <a:ea typeface="Cambria" panose="02040503050406030204" pitchFamily="18" charset="0"/>
              </a:rPr>
              <a:t>nhiều</a:t>
            </a:r>
            <a:r>
              <a:rPr lang="vi-VN" sz="1200" b="1" dirty="0">
                <a:latin typeface="Cambria" panose="02040503050406030204" pitchFamily="18" charset="0"/>
                <a:ea typeface="Cambria" panose="02040503050406030204" pitchFamily="18" charset="0"/>
              </a:rPr>
              <a:t> ý cho </a:t>
            </a:r>
            <a:r>
              <a:rPr lang="vi-VN" sz="1200" b="1" dirty="0" err="1">
                <a:latin typeface="Cambria" panose="02040503050406030204" pitchFamily="18" charset="0"/>
                <a:ea typeface="Cambria" panose="02040503050406030204" pitchFamily="18" charset="0"/>
              </a:rPr>
              <a:t>bài</a:t>
            </a:r>
            <a:r>
              <a:rPr lang="vi-VN" sz="1200" b="1" dirty="0">
                <a:latin typeface="Cambria" panose="02040503050406030204" pitchFamily="18" charset="0"/>
                <a:ea typeface="Cambria" panose="02040503050406030204" pitchFamily="18" charset="0"/>
              </a:rPr>
              <a:t> văn </a:t>
            </a:r>
            <a:r>
              <a:rPr lang="vi-VN" sz="1200" b="1" i="1" dirty="0">
                <a:latin typeface="Cambria" panose="02040503050406030204" pitchFamily="18" charset="0"/>
                <a:ea typeface="Cambria" panose="02040503050406030204" pitchFamily="18" charset="0"/>
              </a:rPr>
              <a:t>"</a:t>
            </a:r>
            <a:r>
              <a:rPr lang="vi-VN" sz="1200" b="1" i="1" dirty="0" err="1">
                <a:latin typeface="Cambria" panose="02040503050406030204" pitchFamily="18" charset="0"/>
                <a:ea typeface="Cambria" panose="02040503050406030204" pitchFamily="18" charset="0"/>
              </a:rPr>
              <a:t>Tả</a:t>
            </a:r>
            <a:r>
              <a:rPr lang="vi-VN" sz="1200" b="1" i="1" dirty="0">
                <a:latin typeface="Cambria" panose="02040503050406030204" pitchFamily="18" charset="0"/>
                <a:ea typeface="Cambria" panose="02040503050406030204" pitchFamily="18" charset="0"/>
              </a:rPr>
              <a:t> cây hoa </a:t>
            </a:r>
            <a:r>
              <a:rPr lang="vi-VN" sz="1200" b="1" i="1" dirty="0" err="1">
                <a:latin typeface="Cambria" panose="02040503050406030204" pitchFamily="18" charset="0"/>
                <a:ea typeface="Cambria" panose="02040503050406030204" pitchFamily="18" charset="0"/>
              </a:rPr>
              <a:t>nhà</a:t>
            </a:r>
            <a:r>
              <a:rPr lang="vi-VN" sz="1200" b="1" i="1" dirty="0">
                <a:latin typeface="Cambria" panose="02040503050406030204" pitchFamily="18" charset="0"/>
                <a:ea typeface="Cambria" panose="02040503050406030204" pitchFamily="18" charset="0"/>
              </a:rPr>
              <a:t> em". </a:t>
            </a:r>
            <a:br>
              <a:rPr lang="vi-VN" sz="1200" b="1" dirty="0">
                <a:latin typeface="Cambria" panose="02040503050406030204" pitchFamily="18" charset="0"/>
                <a:ea typeface="Cambria" panose="02040503050406030204" pitchFamily="18" charset="0"/>
              </a:rPr>
            </a:br>
            <a:endParaRPr lang="en-US" sz="1200" b="1" dirty="0">
              <a:solidFill>
                <a:srgbClr val="002060"/>
              </a:solidFill>
              <a:latin typeface="Cambria" panose="02040503050406030204" pitchFamily="18" charset="0"/>
              <a:ea typeface="Cambria" panose="02040503050406030204" pitchFamily="18" charset="0"/>
            </a:endParaRPr>
          </a:p>
          <a:p>
            <a:endParaRPr lang="en-US" dirty="0"/>
          </a:p>
        </p:txBody>
      </p:sp>
      <p:sp>
        <p:nvSpPr>
          <p:cNvPr id="4" name="Slide Number Placeholder 3"/>
          <p:cNvSpPr>
            <a:spLocks noGrp="1"/>
          </p:cNvSpPr>
          <p:nvPr>
            <p:ph type="sldNum" sz="quarter" idx="5"/>
          </p:nvPr>
        </p:nvSpPr>
        <p:spPr/>
        <p:txBody>
          <a:bodyPr/>
          <a:lstStyle/>
          <a:p>
            <a:fld id="{A5D8ADAD-847F-4094-82FA-E9CD5DCD82CC}" type="slidenum">
              <a:rPr lang="en-US" smtClean="0"/>
              <a:t>14</a:t>
            </a:fld>
            <a:endParaRPr lang="en-US"/>
          </a:p>
        </p:txBody>
      </p:sp>
    </p:spTree>
    <p:extLst>
      <p:ext uri="{BB962C8B-B14F-4D97-AF65-F5344CB8AC3E}">
        <p14:creationId xmlns:p14="http://schemas.microsoft.com/office/powerpoint/2010/main" val="8912658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1200" i="1" dirty="0">
                <a:latin typeface="Cambria" panose="02040503050406030204" pitchFamily="18" charset="0"/>
                <a:ea typeface="Cambria" panose="02040503050406030204" pitchFamily="18" charset="0"/>
              </a:rPr>
              <a:t>Sương như </a:t>
            </a:r>
            <a:r>
              <a:rPr lang="vi-VN" sz="1200" i="1" dirty="0" err="1">
                <a:latin typeface="Cambria" panose="02040503050406030204" pitchFamily="18" charset="0"/>
                <a:ea typeface="Cambria" panose="02040503050406030204" pitchFamily="18" charset="0"/>
              </a:rPr>
              <a:t>những</a:t>
            </a:r>
            <a:r>
              <a:rPr lang="vi-VN" sz="1200" i="1" dirty="0">
                <a:latin typeface="Cambria" panose="02040503050406030204" pitchFamily="18" charset="0"/>
                <a:ea typeface="Cambria" panose="02040503050406030204" pitchFamily="18" charset="0"/>
              </a:rPr>
              <a:t> </a:t>
            </a:r>
            <a:r>
              <a:rPr lang="vi-VN" sz="1200" i="1" dirty="0" err="1">
                <a:latin typeface="Cambria" panose="02040503050406030204" pitchFamily="18" charset="0"/>
                <a:ea typeface="Cambria" panose="02040503050406030204" pitchFamily="18" charset="0"/>
              </a:rPr>
              <a:t>hòn</a:t>
            </a:r>
            <a:r>
              <a:rPr lang="vi-VN" sz="1200" i="1" dirty="0">
                <a:latin typeface="Cambria" panose="02040503050406030204" pitchFamily="18" charset="0"/>
                <a:ea typeface="Cambria" panose="02040503050406030204" pitchFamily="18" charset="0"/>
              </a:rPr>
              <a:t> bi ve </a:t>
            </a:r>
            <a:r>
              <a:rPr lang="vi-VN" sz="1200" i="1" dirty="0" err="1">
                <a:latin typeface="Cambria" panose="02040503050406030204" pitchFamily="18" charset="0"/>
                <a:ea typeface="Cambria" panose="02040503050406030204" pitchFamily="18" charset="0"/>
              </a:rPr>
              <a:t>tí</a:t>
            </a:r>
            <a:r>
              <a:rPr lang="vi-VN" sz="1200" i="1" dirty="0">
                <a:latin typeface="Cambria" panose="02040503050406030204" pitchFamily="18" charset="0"/>
                <a:ea typeface="Cambria" panose="02040503050406030204" pitchFamily="18" charset="0"/>
              </a:rPr>
              <a:t> </a:t>
            </a:r>
            <a:r>
              <a:rPr lang="vi-VN" sz="1200" i="1" dirty="0" err="1">
                <a:latin typeface="Cambria" panose="02040503050406030204" pitchFamily="18" charset="0"/>
                <a:ea typeface="Cambria" panose="02040503050406030204" pitchFamily="18" charset="0"/>
              </a:rPr>
              <a:t>xíu</a:t>
            </a:r>
            <a:r>
              <a:rPr lang="vi-VN" sz="1200" i="1" dirty="0">
                <a:latin typeface="Cambria" panose="02040503050406030204" pitchFamily="18" charset="0"/>
                <a:ea typeface="Cambria" panose="02040503050406030204" pitchFamily="18" charset="0"/>
              </a:rPr>
              <a:t> </a:t>
            </a:r>
            <a:r>
              <a:rPr lang="vi-VN" sz="1200" i="1" dirty="0" err="1">
                <a:latin typeface="Cambria" panose="02040503050406030204" pitchFamily="18" charset="0"/>
                <a:ea typeface="Cambria" panose="02040503050406030204" pitchFamily="18" charset="0"/>
              </a:rPr>
              <a:t>tụt</a:t>
            </a:r>
            <a:r>
              <a:rPr lang="vi-VN" sz="1200" i="1" dirty="0">
                <a:latin typeface="Cambria" panose="02040503050406030204" pitchFamily="18" charset="0"/>
                <a:ea typeface="Cambria" panose="02040503050406030204" pitchFamily="18" charset="0"/>
              </a:rPr>
              <a:t> </a:t>
            </a:r>
            <a:r>
              <a:rPr lang="vi-VN" sz="1200" i="1" dirty="0" err="1">
                <a:latin typeface="Cambria" panose="02040503050406030204" pitchFamily="18" charset="0"/>
                <a:ea typeface="Cambria" panose="02040503050406030204" pitchFamily="18" charset="0"/>
              </a:rPr>
              <a:t>từ</a:t>
            </a:r>
            <a:r>
              <a:rPr lang="vi-VN" sz="1200" i="1" dirty="0">
                <a:latin typeface="Cambria" panose="02040503050406030204" pitchFamily="18" charset="0"/>
                <a:ea typeface="Cambria" panose="02040503050406030204" pitchFamily="18" charset="0"/>
              </a:rPr>
              <a:t> </a:t>
            </a:r>
            <a:r>
              <a:rPr lang="vi-VN" sz="1200" i="1" dirty="0" err="1">
                <a:latin typeface="Cambria" panose="02040503050406030204" pitchFamily="18" charset="0"/>
                <a:ea typeface="Cambria" panose="02040503050406030204" pitchFamily="18" charset="0"/>
              </a:rPr>
              <a:t>lá</a:t>
            </a:r>
            <a:r>
              <a:rPr lang="vi-VN" sz="1200" i="1" dirty="0">
                <a:latin typeface="Cambria" panose="02040503050406030204" pitchFamily="18" charset="0"/>
                <a:ea typeface="Cambria" panose="02040503050406030204" pitchFamily="18" charset="0"/>
              </a:rPr>
              <a:t> xanh </a:t>
            </a:r>
            <a:r>
              <a:rPr lang="vi-VN" sz="1200" i="1" dirty="0" err="1">
                <a:latin typeface="Cambria" panose="02040503050406030204" pitchFamily="18" charset="0"/>
                <a:ea typeface="Cambria" panose="02040503050406030204" pitchFamily="18" charset="0"/>
              </a:rPr>
              <a:t>xuống</a:t>
            </a:r>
            <a:r>
              <a:rPr lang="vi-VN" sz="1200" i="1" dirty="0">
                <a:latin typeface="Cambria" panose="02040503050406030204" pitchFamily="18" charset="0"/>
                <a:ea typeface="Cambria" panose="02040503050406030204" pitchFamily="18" charset="0"/>
              </a:rPr>
              <a:t> bông </a:t>
            </a:r>
            <a:r>
              <a:rPr lang="vi-VN" sz="1200" i="1" dirty="0" err="1">
                <a:latin typeface="Cambria" panose="02040503050406030204" pitchFamily="18" charset="0"/>
                <a:ea typeface="Cambria" panose="02040503050406030204" pitchFamily="18" charset="0"/>
              </a:rPr>
              <a:t>đỏ</a:t>
            </a:r>
            <a:r>
              <a:rPr lang="vi-VN" sz="1200" i="1" dirty="0">
                <a:latin typeface="Cambria" panose="02040503050406030204" pitchFamily="18" charset="0"/>
                <a:ea typeface="Cambria" panose="02040503050406030204" pitchFamily="18" charset="0"/>
              </a:rPr>
              <a:t>, đi </a:t>
            </a:r>
            <a:r>
              <a:rPr lang="vi-VN" sz="1200" i="1" dirty="0" err="1">
                <a:latin typeface="Cambria" panose="02040503050406030204" pitchFamily="18" charset="0"/>
                <a:ea typeface="Cambria" panose="02040503050406030204" pitchFamily="18" charset="0"/>
              </a:rPr>
              <a:t>tìm</a:t>
            </a:r>
            <a:r>
              <a:rPr lang="vi-VN" sz="1200" i="1" dirty="0">
                <a:latin typeface="Cambria" panose="02040503050406030204" pitchFamily="18" charset="0"/>
                <a:ea typeface="Cambria" panose="02040503050406030204" pitchFamily="18" charset="0"/>
              </a:rPr>
              <a:t> </a:t>
            </a:r>
            <a:r>
              <a:rPr lang="vi-VN" sz="1200" i="1" dirty="0" err="1">
                <a:latin typeface="Cambria" panose="02040503050406030204" pitchFamily="18" charset="0"/>
                <a:ea typeface="Cambria" panose="02040503050406030204" pitchFamily="18" charset="0"/>
              </a:rPr>
              <a:t>mùi</a:t>
            </a:r>
            <a:r>
              <a:rPr lang="vi-VN" sz="1200" i="1" dirty="0">
                <a:latin typeface="Cambria" panose="02040503050406030204" pitchFamily="18" charset="0"/>
                <a:ea typeface="Cambria" panose="02040503050406030204" pitchFamily="18" charset="0"/>
              </a:rPr>
              <a:t> thơm </a:t>
            </a:r>
            <a:r>
              <a:rPr lang="vi-VN" sz="1200" i="1" dirty="0" err="1">
                <a:latin typeface="Cambria" panose="02040503050406030204" pitchFamily="18" charset="0"/>
                <a:ea typeface="Cambria" panose="02040503050406030204" pitchFamily="18" charset="0"/>
              </a:rPr>
              <a:t>ngào</a:t>
            </a:r>
            <a:r>
              <a:rPr lang="vi-VN" sz="1200" i="1" dirty="0">
                <a:latin typeface="Cambria" panose="02040503050406030204" pitchFamily="18" charset="0"/>
                <a:ea typeface="Cambria" panose="02040503050406030204" pitchFamily="18" charset="0"/>
              </a:rPr>
              <a:t> </a:t>
            </a:r>
            <a:r>
              <a:rPr lang="vi-VN" sz="1200" i="1" dirty="0" err="1">
                <a:latin typeface="Cambria" panose="02040503050406030204" pitchFamily="18" charset="0"/>
                <a:ea typeface="Cambria" panose="02040503050406030204" pitchFamily="18" charset="0"/>
              </a:rPr>
              <a:t>ngạt</a:t>
            </a:r>
            <a:r>
              <a:rPr lang="vi-VN" sz="1200" i="1" dirty="0">
                <a:latin typeface="Cambria" panose="02040503050406030204" pitchFamily="18" charset="0"/>
                <a:ea typeface="Cambria" panose="02040503050406030204" pitchFamily="18" charset="0"/>
              </a:rPr>
              <a:t> </a:t>
            </a:r>
            <a:r>
              <a:rPr lang="vi-VN" sz="1200" i="1" dirty="0" err="1">
                <a:latin typeface="Cambria" panose="02040503050406030204" pitchFamily="18" charset="0"/>
                <a:ea typeface="Cambria" panose="02040503050406030204" pitchFamily="18" charset="0"/>
              </a:rPr>
              <a:t>núp</a:t>
            </a:r>
            <a:r>
              <a:rPr lang="vi-VN" sz="1200" i="1" dirty="0">
                <a:latin typeface="Cambria" panose="02040503050406030204" pitchFamily="18" charset="0"/>
                <a:ea typeface="Cambria" panose="02040503050406030204" pitchFamily="18" charset="0"/>
              </a:rPr>
              <a:t> </a:t>
            </a:r>
            <a:r>
              <a:rPr lang="vi-VN" sz="1200" i="1" dirty="0" err="1">
                <a:latin typeface="Cambria" panose="02040503050406030204" pitchFamily="18" charset="0"/>
                <a:ea typeface="Cambria" panose="02040503050406030204" pitchFamily="18" charset="0"/>
              </a:rPr>
              <a:t>đầu</a:t>
            </a:r>
            <a:r>
              <a:rPr lang="vi-VN" sz="1200" i="1" dirty="0">
                <a:latin typeface="Cambria" panose="02040503050406030204" pitchFamily="18" charset="0"/>
                <a:ea typeface="Cambria" panose="02040503050406030204" pitchFamily="18" charset="0"/>
              </a:rPr>
              <a:t> </a:t>
            </a:r>
            <a:r>
              <a:rPr lang="vi-VN" sz="1200" i="1" dirty="0" err="1">
                <a:latin typeface="Cambria" panose="02040503050406030204" pitchFamily="18" charset="0"/>
                <a:ea typeface="Cambria" panose="02040503050406030204" pitchFamily="18" charset="0"/>
              </a:rPr>
              <a:t>giữa</a:t>
            </a:r>
            <a:r>
              <a:rPr lang="vi-VN" sz="1200" i="1" dirty="0">
                <a:latin typeface="Cambria" panose="02040503050406030204" pitchFamily="18" charset="0"/>
                <a:ea typeface="Cambria" panose="02040503050406030204" pitchFamily="18" charset="0"/>
              </a:rPr>
              <a:t> </a:t>
            </a:r>
            <a:r>
              <a:rPr lang="vi-VN" sz="1200" i="1" dirty="0" err="1">
                <a:latin typeface="Cambria" panose="02040503050406030204" pitchFamily="18" charset="0"/>
                <a:ea typeface="Cambria" panose="02040503050406030204" pitchFamily="18" charset="0"/>
              </a:rPr>
              <a:t>những</a:t>
            </a:r>
            <a:r>
              <a:rPr lang="vi-VN" sz="1200" i="1" dirty="0">
                <a:latin typeface="Cambria" panose="02040503050406030204" pitchFamily="18" charset="0"/>
                <a:ea typeface="Cambria" panose="02040503050406030204" pitchFamily="18" charset="0"/>
              </a:rPr>
              <a:t> </a:t>
            </a:r>
            <a:r>
              <a:rPr lang="vi-VN" sz="1200" i="1" dirty="0" err="1">
                <a:latin typeface="Cambria" panose="02040503050406030204" pitchFamily="18" charset="0"/>
                <a:ea typeface="Cambria" panose="02040503050406030204" pitchFamily="18" charset="0"/>
              </a:rPr>
              <a:t>cánh</a:t>
            </a:r>
            <a:r>
              <a:rPr lang="vi-VN" sz="1200" i="1" dirty="0">
                <a:latin typeface="Cambria" panose="02040503050406030204" pitchFamily="18" charset="0"/>
                <a:ea typeface="Cambria" panose="02040503050406030204" pitchFamily="18" charset="0"/>
              </a:rPr>
              <a:t> hoa...</a:t>
            </a:r>
            <a:endParaRPr lang="en-US" sz="1200" dirty="0">
              <a:latin typeface="Cambria" panose="02040503050406030204" pitchFamily="18" charset="0"/>
              <a:ea typeface="Cambria" panose="020405030504060302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vi-VN" sz="1200" i="1" dirty="0" err="1">
                <a:latin typeface="Cambria" panose="02040503050406030204" pitchFamily="18" charset="0"/>
                <a:ea typeface="Cambria" panose="02040503050406030204" pitchFamily="18" charset="0"/>
              </a:rPr>
              <a:t>Từ</a:t>
            </a:r>
            <a:r>
              <a:rPr lang="vi-VN" sz="1200" i="1" dirty="0">
                <a:latin typeface="Cambria" panose="02040503050406030204" pitchFamily="18" charset="0"/>
                <a:ea typeface="Cambria" panose="02040503050406030204" pitchFamily="18" charset="0"/>
              </a:rPr>
              <a:t> tay tôi, </a:t>
            </a:r>
            <a:r>
              <a:rPr lang="vi-VN" sz="1200" i="1" dirty="0" err="1">
                <a:latin typeface="Cambria" panose="02040503050406030204" pitchFamily="18" charset="0"/>
                <a:ea typeface="Cambria" panose="02040503050406030204" pitchFamily="18" charset="0"/>
              </a:rPr>
              <a:t>cái</a:t>
            </a:r>
            <a:r>
              <a:rPr lang="vi-VN" sz="1200" i="1" dirty="0">
                <a:latin typeface="Cambria" panose="02040503050406030204" pitchFamily="18" charset="0"/>
                <a:ea typeface="Cambria" panose="02040503050406030204" pitchFamily="18" charset="0"/>
              </a:rPr>
              <a:t> </a:t>
            </a:r>
            <a:r>
              <a:rPr lang="vi-VN" sz="1200" i="1" dirty="0" err="1">
                <a:latin typeface="Cambria" panose="02040503050406030204" pitchFamily="18" charset="0"/>
                <a:ea typeface="Cambria" panose="02040503050406030204" pitchFamily="18" charset="0"/>
              </a:rPr>
              <a:t>bình</a:t>
            </a:r>
            <a:r>
              <a:rPr lang="vi-VN" sz="1200" i="1" dirty="0">
                <a:latin typeface="Cambria" panose="02040503050406030204" pitchFamily="18" charset="0"/>
                <a:ea typeface="Cambria" panose="02040503050406030204" pitchFamily="18" charset="0"/>
              </a:rPr>
              <a:t> </a:t>
            </a:r>
            <a:r>
              <a:rPr lang="vi-VN" sz="1200" i="1" dirty="0" err="1">
                <a:latin typeface="Cambria" panose="02040503050406030204" pitchFamily="18" charset="0"/>
                <a:ea typeface="Cambria" panose="02040503050406030204" pitchFamily="18" charset="0"/>
              </a:rPr>
              <a:t>tưới</a:t>
            </a:r>
            <a:r>
              <a:rPr lang="vi-VN" sz="1200" i="1" dirty="0">
                <a:latin typeface="Cambria" panose="02040503050406030204" pitchFamily="18" charset="0"/>
                <a:ea typeface="Cambria" panose="02040503050406030204" pitchFamily="18" charset="0"/>
              </a:rPr>
              <a:t> như </a:t>
            </a:r>
            <a:r>
              <a:rPr lang="vi-VN" sz="1200" i="1" dirty="0" err="1">
                <a:latin typeface="Cambria" panose="02040503050406030204" pitchFamily="18" charset="0"/>
                <a:ea typeface="Cambria" panose="02040503050406030204" pitchFamily="18" charset="0"/>
              </a:rPr>
              <a:t>chú</a:t>
            </a:r>
            <a:r>
              <a:rPr lang="vi-VN" sz="1200" i="1" dirty="0">
                <a:latin typeface="Cambria" panose="02040503050406030204" pitchFamily="18" charset="0"/>
                <a:ea typeface="Cambria" panose="02040503050406030204" pitchFamily="18" charset="0"/>
              </a:rPr>
              <a:t> voi con </a:t>
            </a:r>
            <a:r>
              <a:rPr lang="vi-VN" sz="1200" i="1" dirty="0" err="1">
                <a:latin typeface="Cambria" panose="02040503050406030204" pitchFamily="18" charset="0"/>
                <a:ea typeface="Cambria" panose="02040503050406030204" pitchFamily="18" charset="0"/>
              </a:rPr>
              <a:t>dễ</a:t>
            </a:r>
            <a:r>
              <a:rPr lang="vi-VN" sz="1200" i="1" dirty="0">
                <a:latin typeface="Cambria" panose="02040503050406030204" pitchFamily="18" charset="0"/>
                <a:ea typeface="Cambria" panose="02040503050406030204" pitchFamily="18" charset="0"/>
              </a:rPr>
              <a:t> thương đung đưa </a:t>
            </a:r>
            <a:r>
              <a:rPr lang="vi-VN" sz="1200" i="1" dirty="0" err="1">
                <a:latin typeface="Cambria" panose="02040503050406030204" pitchFamily="18" charset="0"/>
                <a:ea typeface="Cambria" panose="02040503050406030204" pitchFamily="18" charset="0"/>
              </a:rPr>
              <a:t>vòi</a:t>
            </a:r>
            <a:r>
              <a:rPr lang="vi-VN" sz="1200" i="1" dirty="0">
                <a:latin typeface="Cambria" panose="02040503050406030204" pitchFamily="18" charset="0"/>
                <a:ea typeface="Cambria" panose="02040503050406030204" pitchFamily="18" charset="0"/>
              </a:rPr>
              <a:t>, </a:t>
            </a:r>
            <a:r>
              <a:rPr lang="vi-VN" sz="1200" i="1" dirty="0" err="1">
                <a:latin typeface="Cambria" panose="02040503050406030204" pitchFamily="18" charset="0"/>
                <a:ea typeface="Cambria" panose="02040503050406030204" pitchFamily="18" charset="0"/>
              </a:rPr>
              <a:t>rắc</a:t>
            </a:r>
            <a:r>
              <a:rPr lang="vi-VN" sz="1200" i="1" dirty="0">
                <a:latin typeface="Cambria" panose="02040503050406030204" pitchFamily="18" charset="0"/>
                <a:ea typeface="Cambria" panose="02040503050406030204" pitchFamily="18" charset="0"/>
              </a:rPr>
              <a:t> lên cây hoa </a:t>
            </a:r>
            <a:r>
              <a:rPr lang="vi-VN" sz="1200" i="1" dirty="0" err="1">
                <a:latin typeface="Cambria" panose="02040503050406030204" pitchFamily="18" charset="0"/>
                <a:ea typeface="Cambria" panose="02040503050406030204" pitchFamily="18" charset="0"/>
              </a:rPr>
              <a:t>hồng</a:t>
            </a:r>
            <a:r>
              <a:rPr lang="vi-VN" sz="1200" i="1" dirty="0">
                <a:latin typeface="Cambria" panose="02040503050406030204" pitchFamily="18" charset="0"/>
                <a:ea typeface="Cambria" panose="02040503050406030204" pitchFamily="18" charset="0"/>
              </a:rPr>
              <a:t> </a:t>
            </a:r>
            <a:r>
              <a:rPr lang="vi-VN" sz="1200" i="1" dirty="0" err="1">
                <a:latin typeface="Cambria" panose="02040503050406030204" pitchFamily="18" charset="0"/>
                <a:ea typeface="Cambria" panose="02040503050406030204" pitchFamily="18" charset="0"/>
              </a:rPr>
              <a:t>một</a:t>
            </a:r>
            <a:r>
              <a:rPr lang="vi-VN" sz="1200" i="1" dirty="0">
                <a:latin typeface="Cambria" panose="02040503050406030204" pitchFamily="18" charset="0"/>
                <a:ea typeface="Cambria" panose="02040503050406030204" pitchFamily="18" charset="0"/>
              </a:rPr>
              <a:t> cơn mưa </a:t>
            </a:r>
            <a:r>
              <a:rPr lang="vi-VN" sz="1200" i="1" dirty="0" err="1">
                <a:latin typeface="Cambria" panose="02040503050406030204" pitchFamily="18" charset="0"/>
                <a:ea typeface="Cambria" panose="02040503050406030204" pitchFamily="18" charset="0"/>
              </a:rPr>
              <a:t>rào</a:t>
            </a:r>
            <a:r>
              <a:rPr lang="vi-VN" sz="1200" i="1" dirty="0">
                <a:latin typeface="Cambria" panose="02040503050406030204" pitchFamily="18" charset="0"/>
                <a:ea typeface="Cambria" panose="02040503050406030204" pitchFamily="18" charset="0"/>
              </a:rPr>
              <a:t> </a:t>
            </a:r>
            <a:r>
              <a:rPr lang="vi-VN" sz="1200" i="1" dirty="0" err="1">
                <a:latin typeface="Cambria" panose="02040503050406030204" pitchFamily="18" charset="0"/>
                <a:ea typeface="Cambria" panose="02040503050406030204" pitchFamily="18" charset="0"/>
              </a:rPr>
              <a:t>nhỏ</a:t>
            </a:r>
            <a:r>
              <a:rPr lang="vi-VN" sz="1200" i="1" dirty="0">
                <a:latin typeface="Cambria" panose="02040503050406030204" pitchFamily="18" charset="0"/>
                <a:ea typeface="Cambria" panose="02040503050406030204" pitchFamily="18" charset="0"/>
              </a:rPr>
              <a:t>....</a:t>
            </a:r>
            <a:endParaRPr lang="en-US" sz="1200" dirty="0">
              <a:latin typeface="Cambria" panose="02040503050406030204" pitchFamily="18" charset="0"/>
              <a:ea typeface="Cambria" panose="02040503050406030204" pitchFamily="18" charset="0"/>
            </a:endParaRPr>
          </a:p>
          <a:p>
            <a:endParaRPr lang="en-US" dirty="0"/>
          </a:p>
        </p:txBody>
      </p:sp>
      <p:sp>
        <p:nvSpPr>
          <p:cNvPr id="4" name="Slide Number Placeholder 3"/>
          <p:cNvSpPr>
            <a:spLocks noGrp="1"/>
          </p:cNvSpPr>
          <p:nvPr>
            <p:ph type="sldNum" sz="quarter" idx="5"/>
          </p:nvPr>
        </p:nvSpPr>
        <p:spPr/>
        <p:txBody>
          <a:bodyPr/>
          <a:lstStyle/>
          <a:p>
            <a:fld id="{A5D8ADAD-847F-4094-82FA-E9CD5DCD82CC}" type="slidenum">
              <a:rPr lang="en-US" smtClean="0"/>
              <a:t>16</a:t>
            </a:fld>
            <a:endParaRPr lang="en-US"/>
          </a:p>
        </p:txBody>
      </p:sp>
    </p:spTree>
    <p:extLst>
      <p:ext uri="{BB962C8B-B14F-4D97-AF65-F5344CB8AC3E}">
        <p14:creationId xmlns:p14="http://schemas.microsoft.com/office/powerpoint/2010/main" val="39839707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sz="1200" dirty="0" err="1">
                <a:latin typeface="Cambria" panose="02040503050406030204" pitchFamily="18" charset="0"/>
                <a:ea typeface="Cambria" panose="02040503050406030204" pitchFamily="18" charset="0"/>
              </a:rPr>
              <a:t>Bạn</a:t>
            </a:r>
            <a:r>
              <a:rPr lang="vi-VN" sz="1200" dirty="0">
                <a:latin typeface="Cambria" panose="02040503050406030204" pitchFamily="18" charset="0"/>
                <a:ea typeface="Cambria" panose="02040503050406030204" pitchFamily="18" charset="0"/>
              </a:rPr>
              <a:t> </a:t>
            </a:r>
            <a:r>
              <a:rPr lang="vi-VN" sz="1200" dirty="0" err="1">
                <a:latin typeface="Cambria" panose="02040503050406030204" pitchFamily="18" charset="0"/>
                <a:ea typeface="Cambria" panose="02040503050406030204" pitchFamily="18" charset="0"/>
              </a:rPr>
              <a:t>nhỏ</a:t>
            </a:r>
            <a:r>
              <a:rPr lang="vi-VN" sz="1200" dirty="0">
                <a:latin typeface="Cambria" panose="02040503050406030204" pitchFamily="18" charset="0"/>
                <a:ea typeface="Cambria" panose="02040503050406030204" pitchFamily="18" charset="0"/>
              </a:rPr>
              <a:t> nên </a:t>
            </a:r>
            <a:r>
              <a:rPr lang="vi-VN" sz="1200" dirty="0" err="1">
                <a:latin typeface="Cambria" panose="02040503050406030204" pitchFamily="18" charset="0"/>
                <a:ea typeface="Cambria" panose="02040503050406030204" pitchFamily="18" charset="0"/>
              </a:rPr>
              <a:t>bổ</a:t>
            </a:r>
            <a:r>
              <a:rPr lang="vi-VN" sz="1200" dirty="0">
                <a:latin typeface="Cambria" panose="02040503050406030204" pitchFamily="18" charset="0"/>
                <a:ea typeface="Cambria" panose="02040503050406030204" pitchFamily="18" charset="0"/>
              </a:rPr>
              <a:t> sung </a:t>
            </a:r>
            <a:r>
              <a:rPr lang="vi-VN" sz="1200" dirty="0" err="1">
                <a:latin typeface="Cambria" panose="02040503050406030204" pitchFamily="18" charset="0"/>
                <a:ea typeface="Cambria" panose="02040503050406030204" pitchFamily="18" charset="0"/>
              </a:rPr>
              <a:t>những</a:t>
            </a:r>
            <a:r>
              <a:rPr lang="vi-VN" sz="1200" dirty="0">
                <a:latin typeface="Cambria" panose="02040503050406030204" pitchFamily="18" charset="0"/>
                <a:ea typeface="Cambria" panose="02040503050406030204" pitchFamily="18" charset="0"/>
              </a:rPr>
              <a:t> câu văn miêu </a:t>
            </a:r>
            <a:r>
              <a:rPr lang="vi-VN" sz="1200" dirty="0" err="1">
                <a:latin typeface="Cambria" panose="02040503050406030204" pitchFamily="18" charset="0"/>
                <a:ea typeface="Cambria" panose="02040503050406030204" pitchFamily="18" charset="0"/>
              </a:rPr>
              <a:t>tả</a:t>
            </a:r>
            <a:r>
              <a:rPr lang="vi-VN" sz="1200" dirty="0">
                <a:latin typeface="Cambria" panose="02040503050406030204" pitchFamily="18" charset="0"/>
                <a:ea typeface="Cambria" panose="02040503050406030204" pitchFamily="18" charset="0"/>
              </a:rPr>
              <a:t> </a:t>
            </a:r>
            <a:r>
              <a:rPr lang="vi-VN" sz="1200" dirty="0" err="1">
                <a:latin typeface="Cambria" panose="02040503050406030204" pitchFamily="18" charset="0"/>
                <a:ea typeface="Cambria" panose="02040503050406030204" pitchFamily="18" charset="0"/>
              </a:rPr>
              <a:t>về</a:t>
            </a:r>
            <a:r>
              <a:rPr lang="vi-VN" sz="1200" dirty="0">
                <a:latin typeface="Cambria" panose="02040503050406030204" pitchFamily="18" charset="0"/>
                <a:ea typeface="Cambria" panose="02040503050406030204" pitchFamily="18" charset="0"/>
              </a:rPr>
              <a:t> </a:t>
            </a:r>
            <a:r>
              <a:rPr lang="vi-VN" sz="1200" dirty="0" err="1">
                <a:latin typeface="Cambria" panose="02040503050406030204" pitchFamily="18" charset="0"/>
                <a:ea typeface="Cambria" panose="02040503050406030204" pitchFamily="18" charset="0"/>
              </a:rPr>
              <a:t>màu</a:t>
            </a:r>
            <a:r>
              <a:rPr lang="vi-VN" sz="1200" dirty="0">
                <a:latin typeface="Cambria" panose="02040503050406030204" pitchFamily="18" charset="0"/>
                <a:ea typeface="Cambria" panose="02040503050406030204" pitchFamily="18" charset="0"/>
              </a:rPr>
              <a:t> </a:t>
            </a:r>
            <a:r>
              <a:rPr lang="vi-VN" sz="1200" dirty="0" err="1">
                <a:latin typeface="Cambria" panose="02040503050406030204" pitchFamily="18" charset="0"/>
                <a:ea typeface="Cambria" panose="02040503050406030204" pitchFamily="18" charset="0"/>
              </a:rPr>
              <a:t>sắc</a:t>
            </a:r>
            <a:r>
              <a:rPr lang="vi-VN" sz="1200" dirty="0">
                <a:latin typeface="Cambria" panose="02040503050406030204" pitchFamily="18" charset="0"/>
                <a:ea typeface="Cambria" panose="02040503050406030204" pitchFamily="18" charset="0"/>
              </a:rPr>
              <a:t> </a:t>
            </a:r>
            <a:r>
              <a:rPr lang="vi-VN" sz="1200" dirty="0" err="1">
                <a:latin typeface="Cambria" panose="02040503050406030204" pitchFamily="18" charset="0"/>
                <a:ea typeface="Cambria" panose="02040503050406030204" pitchFamily="18" charset="0"/>
              </a:rPr>
              <a:t>và</a:t>
            </a:r>
            <a:r>
              <a:rPr lang="vi-VN" sz="1200" dirty="0">
                <a:latin typeface="Cambria" panose="02040503050406030204" pitchFamily="18" charset="0"/>
                <a:ea typeface="Cambria" panose="02040503050406030204" pitchFamily="18" charset="0"/>
              </a:rPr>
              <a:t> </a:t>
            </a:r>
            <a:r>
              <a:rPr lang="vi-VN" sz="1200" dirty="0" err="1">
                <a:latin typeface="Cambria" panose="02040503050406030204" pitchFamily="18" charset="0"/>
                <a:ea typeface="Cambria" panose="02040503050406030204" pitchFamily="18" charset="0"/>
              </a:rPr>
              <a:t>hình</a:t>
            </a:r>
            <a:r>
              <a:rPr lang="vi-VN" sz="1200" dirty="0">
                <a:latin typeface="Cambria" panose="02040503050406030204" pitchFamily="18" charset="0"/>
                <a:ea typeface="Cambria" panose="02040503050406030204" pitchFamily="18" charset="0"/>
              </a:rPr>
              <a:t> </a:t>
            </a:r>
            <a:r>
              <a:rPr lang="vi-VN" sz="1200" dirty="0" err="1">
                <a:latin typeface="Cambria" panose="02040503050406030204" pitchFamily="18" charset="0"/>
                <a:ea typeface="Cambria" panose="02040503050406030204" pitchFamily="18" charset="0"/>
              </a:rPr>
              <a:t>dạng</a:t>
            </a:r>
            <a:r>
              <a:rPr lang="vi-VN" sz="1200" dirty="0">
                <a:latin typeface="Cambria" panose="02040503050406030204" pitchFamily="18" charset="0"/>
                <a:ea typeface="Cambria" panose="02040503050406030204" pitchFamily="18" charset="0"/>
              </a:rPr>
              <a:t> </a:t>
            </a:r>
            <a:r>
              <a:rPr lang="vi-VN" sz="1200" dirty="0" err="1">
                <a:latin typeface="Cambria" panose="02040503050406030204" pitchFamily="18" charset="0"/>
                <a:ea typeface="Cambria" panose="02040503050406030204" pitchFamily="18" charset="0"/>
              </a:rPr>
              <a:t>của</a:t>
            </a:r>
            <a:r>
              <a:rPr lang="vi-VN" sz="1200" dirty="0">
                <a:latin typeface="Cambria" panose="02040503050406030204" pitchFamily="18" charset="0"/>
                <a:ea typeface="Cambria" panose="02040503050406030204" pitchFamily="18" charset="0"/>
              </a:rPr>
              <a:t> bông hoa </a:t>
            </a:r>
            <a:r>
              <a:rPr lang="vi-VN" sz="1200" dirty="0" err="1">
                <a:latin typeface="Cambria" panose="02040503050406030204" pitchFamily="18" charset="0"/>
                <a:ea typeface="Cambria" panose="02040503050406030204" pitchFamily="18" charset="0"/>
              </a:rPr>
              <a:t>và</a:t>
            </a:r>
            <a:r>
              <a:rPr lang="vi-VN" sz="1200" dirty="0">
                <a:latin typeface="Cambria" panose="02040503050406030204" pitchFamily="18" charset="0"/>
                <a:ea typeface="Cambria" panose="02040503050406030204" pitchFamily="18" charset="0"/>
              </a:rPr>
              <a:t> </a:t>
            </a:r>
            <a:r>
              <a:rPr lang="vi-VN" sz="1200" dirty="0" err="1">
                <a:latin typeface="Cambria" panose="02040503050406030204" pitchFamily="18" charset="0"/>
                <a:ea typeface="Cambria" panose="02040503050406030204" pitchFamily="18" charset="0"/>
              </a:rPr>
              <a:t>những</a:t>
            </a:r>
            <a:r>
              <a:rPr lang="vi-VN" sz="1200" dirty="0">
                <a:latin typeface="Cambria" panose="02040503050406030204" pitchFamily="18" charset="0"/>
                <a:ea typeface="Cambria" panose="02040503050406030204" pitchFamily="18" charset="0"/>
              </a:rPr>
              <a:t> </a:t>
            </a:r>
            <a:r>
              <a:rPr lang="vi-VN" sz="1200" dirty="0" err="1">
                <a:latin typeface="Cambria" panose="02040503050406030204" pitchFamily="18" charset="0"/>
                <a:ea typeface="Cambria" panose="02040503050406030204" pitchFamily="18" charset="0"/>
              </a:rPr>
              <a:t>nụ</a:t>
            </a:r>
            <a:r>
              <a:rPr lang="vi-VN" sz="1200" dirty="0">
                <a:latin typeface="Cambria" panose="02040503050406030204" pitchFamily="18" charset="0"/>
                <a:ea typeface="Cambria" panose="02040503050406030204" pitchFamily="18" charset="0"/>
              </a:rPr>
              <a:t> </a:t>
            </a:r>
            <a:r>
              <a:rPr lang="vi-VN" sz="1200" dirty="0" err="1">
                <a:latin typeface="Cambria" panose="02040503050406030204" pitchFamily="18" charset="0"/>
                <a:ea typeface="Cambria" panose="02040503050406030204" pitchFamily="18" charset="0"/>
              </a:rPr>
              <a:t>hồng</a:t>
            </a:r>
            <a:r>
              <a:rPr lang="vi-VN" sz="1200" dirty="0">
                <a:latin typeface="Cambria" panose="02040503050406030204" pitchFamily="18" charset="0"/>
                <a:ea typeface="Cambria" panose="02040503050406030204" pitchFamily="18" charset="0"/>
              </a:rPr>
              <a:t>,...</a:t>
            </a:r>
            <a:endParaRPr lang="en-US" dirty="0"/>
          </a:p>
        </p:txBody>
      </p:sp>
      <p:sp>
        <p:nvSpPr>
          <p:cNvPr id="4" name="Slide Number Placeholder 3"/>
          <p:cNvSpPr>
            <a:spLocks noGrp="1"/>
          </p:cNvSpPr>
          <p:nvPr>
            <p:ph type="sldNum" sz="quarter" idx="5"/>
          </p:nvPr>
        </p:nvSpPr>
        <p:spPr/>
        <p:txBody>
          <a:bodyPr/>
          <a:lstStyle/>
          <a:p>
            <a:fld id="{A5D8ADAD-847F-4094-82FA-E9CD5DCD82CC}" type="slidenum">
              <a:rPr lang="en-US" smtClean="0"/>
              <a:t>17</a:t>
            </a:fld>
            <a:endParaRPr lang="en-US"/>
          </a:p>
        </p:txBody>
      </p:sp>
    </p:spTree>
    <p:extLst>
      <p:ext uri="{BB962C8B-B14F-4D97-AF65-F5344CB8AC3E}">
        <p14:creationId xmlns:p14="http://schemas.microsoft.com/office/powerpoint/2010/main" val="3492563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Cambria" panose="02040503050406030204" pitchFamily="18" charset="0"/>
                <a:ea typeface="Cambria" panose="02040503050406030204" pitchFamily="18" charset="0"/>
              </a:rPr>
              <a:t>B1: </a:t>
            </a:r>
            <a:r>
              <a:rPr lang="en-US" sz="1200" dirty="0" err="1">
                <a:latin typeface="Cambria" panose="02040503050406030204" pitchFamily="18" charset="0"/>
                <a:ea typeface="Cambria" panose="02040503050406030204" pitchFamily="18" charset="0"/>
              </a:rPr>
              <a:t>Đọc</a:t>
            </a:r>
            <a:r>
              <a:rPr lang="en-US" sz="1200" dirty="0">
                <a:latin typeface="Cambria" panose="02040503050406030204" pitchFamily="18" charset="0"/>
                <a:ea typeface="Cambria" panose="02040503050406030204" pitchFamily="18" charset="0"/>
              </a:rPr>
              <a:t> </a:t>
            </a:r>
            <a:r>
              <a:rPr lang="en-US" sz="1200" dirty="0" err="1">
                <a:latin typeface="Cambria" panose="02040503050406030204" pitchFamily="18" charset="0"/>
                <a:ea typeface="Cambria" panose="02040503050406030204" pitchFamily="18" charset="0"/>
              </a:rPr>
              <a:t>kĩ</a:t>
            </a:r>
            <a:r>
              <a:rPr lang="en-US" sz="1200" dirty="0">
                <a:latin typeface="Cambria" panose="02040503050406030204" pitchFamily="18" charset="0"/>
                <a:ea typeface="Cambria" panose="02040503050406030204" pitchFamily="18" charset="0"/>
              </a:rPr>
              <a:t> </a:t>
            </a:r>
            <a:r>
              <a:rPr lang="en-US" sz="1200" dirty="0" err="1">
                <a:latin typeface="Cambria" panose="02040503050406030204" pitchFamily="18" charset="0"/>
                <a:ea typeface="Cambria" panose="02040503050406030204" pitchFamily="18" charset="0"/>
              </a:rPr>
              <a:t>bài</a:t>
            </a:r>
            <a:r>
              <a:rPr lang="en-US" sz="1200" dirty="0">
                <a:latin typeface="Cambria" panose="02040503050406030204" pitchFamily="18" charset="0"/>
                <a:ea typeface="Cambria" panose="02040503050406030204" pitchFamily="18" charset="0"/>
              </a:rPr>
              <a:t> </a:t>
            </a:r>
            <a:r>
              <a:rPr lang="en-US" sz="1200" dirty="0" err="1">
                <a:latin typeface="Cambria" panose="02040503050406030204" pitchFamily="18" charset="0"/>
                <a:ea typeface="Cambria" panose="02040503050406030204" pitchFamily="18" charset="0"/>
              </a:rPr>
              <a:t>văn</a:t>
            </a:r>
            <a:r>
              <a:rPr lang="en-US" sz="1200" dirty="0">
                <a:latin typeface="Cambria" panose="02040503050406030204" pitchFamily="18" charset="0"/>
                <a:ea typeface="Cambria" panose="02040503050406030204" pitchFamily="18" charset="0"/>
              </a:rPr>
              <a:t>, </a:t>
            </a:r>
            <a:r>
              <a:rPr lang="en-US" sz="1200" dirty="0" err="1">
                <a:latin typeface="Cambria" panose="02040503050406030204" pitchFamily="18" charset="0"/>
                <a:ea typeface="Cambria" panose="02040503050406030204" pitchFamily="18" charset="0"/>
              </a:rPr>
              <a:t>chọn</a:t>
            </a:r>
            <a:r>
              <a:rPr lang="en-US" sz="1200" dirty="0">
                <a:latin typeface="Cambria" panose="02040503050406030204" pitchFamily="18" charset="0"/>
                <a:ea typeface="Cambria" panose="02040503050406030204" pitchFamily="18" charset="0"/>
              </a:rPr>
              <a:t> </a:t>
            </a:r>
            <a:r>
              <a:rPr lang="en-US" sz="1200" dirty="0" err="1">
                <a:latin typeface="Cambria" panose="02040503050406030204" pitchFamily="18" charset="0"/>
                <a:ea typeface="Cambria" panose="02040503050406030204" pitchFamily="18" charset="0"/>
              </a:rPr>
              <a:t>câu</a:t>
            </a:r>
            <a:r>
              <a:rPr lang="en-US" sz="1200" dirty="0">
                <a:latin typeface="Cambria" panose="02040503050406030204" pitchFamily="18" charset="0"/>
                <a:ea typeface="Cambria" panose="02040503050406030204" pitchFamily="18" charset="0"/>
              </a:rPr>
              <a:t> </a:t>
            </a:r>
            <a:r>
              <a:rPr lang="en-US" sz="1200" dirty="0" err="1">
                <a:latin typeface="Cambria" panose="02040503050406030204" pitchFamily="18" charset="0"/>
                <a:ea typeface="Cambria" panose="02040503050406030204" pitchFamily="18" charset="0"/>
              </a:rPr>
              <a:t>văn</a:t>
            </a:r>
            <a:r>
              <a:rPr lang="en-US" sz="1200" dirty="0">
                <a:latin typeface="Cambria" panose="02040503050406030204" pitchFamily="18" charset="0"/>
                <a:ea typeface="Cambria" panose="02040503050406030204" pitchFamily="18" charset="0"/>
              </a:rPr>
              <a:t> </a:t>
            </a:r>
            <a:r>
              <a:rPr lang="en-US" sz="1200" dirty="0" err="1">
                <a:latin typeface="Cambria" panose="02040503050406030204" pitchFamily="18" charset="0"/>
                <a:ea typeface="Cambria" panose="02040503050406030204" pitchFamily="18" charset="0"/>
              </a:rPr>
              <a:t>mình</a:t>
            </a:r>
            <a:r>
              <a:rPr lang="en-US" sz="1200" dirty="0">
                <a:latin typeface="Cambria" panose="02040503050406030204" pitchFamily="18" charset="0"/>
                <a:ea typeface="Cambria" panose="02040503050406030204" pitchFamily="18" charset="0"/>
              </a:rPr>
              <a:t> </a:t>
            </a:r>
            <a:r>
              <a:rPr lang="en-US" sz="1200" dirty="0" err="1">
                <a:latin typeface="Cambria" panose="02040503050406030204" pitchFamily="18" charset="0"/>
                <a:ea typeface="Cambria" panose="02040503050406030204" pitchFamily="18" charset="0"/>
              </a:rPr>
              <a:t>yêu</a:t>
            </a:r>
            <a:r>
              <a:rPr lang="en-US" sz="1200" dirty="0">
                <a:latin typeface="Cambria" panose="02040503050406030204" pitchFamily="18" charset="0"/>
                <a:ea typeface="Cambria" panose="02040503050406030204" pitchFamily="18" charset="0"/>
              </a:rPr>
              <a:t> </a:t>
            </a:r>
            <a:r>
              <a:rPr lang="en-US" sz="1200" dirty="0" err="1">
                <a:latin typeface="Cambria" panose="02040503050406030204" pitchFamily="18" charset="0"/>
                <a:ea typeface="Cambria" panose="02040503050406030204" pitchFamily="18" charset="0"/>
              </a:rPr>
              <a:t>thích</a:t>
            </a:r>
            <a:r>
              <a:rPr lang="en-US" sz="1200" dirty="0">
                <a:latin typeface="Cambria" panose="02040503050406030204" pitchFamily="18" charset="0"/>
                <a:ea typeface="Cambria" panose="02040503050406030204" pitchFamily="18" charset="0"/>
              </a:rPr>
              <a:t> </a:t>
            </a:r>
            <a:r>
              <a:rPr lang="en-US" sz="1200" dirty="0" err="1">
                <a:latin typeface="Cambria" panose="02040503050406030204" pitchFamily="18" charset="0"/>
                <a:ea typeface="Cambria" panose="02040503050406030204" pitchFamily="18" charset="0"/>
              </a:rPr>
              <a:t>và</a:t>
            </a:r>
            <a:r>
              <a:rPr lang="en-US" sz="1200" dirty="0">
                <a:latin typeface="Cambria" panose="02040503050406030204" pitchFamily="18" charset="0"/>
                <a:ea typeface="Cambria" panose="02040503050406030204" pitchFamily="18" charset="0"/>
              </a:rPr>
              <a:t> </a:t>
            </a:r>
            <a:r>
              <a:rPr lang="en-US" sz="1200" dirty="0" err="1">
                <a:latin typeface="Cambria" panose="02040503050406030204" pitchFamily="18" charset="0"/>
                <a:ea typeface="Cambria" panose="02040503050406030204" pitchFamily="18" charset="0"/>
              </a:rPr>
              <a:t>nêu</a:t>
            </a:r>
            <a:r>
              <a:rPr lang="en-US" sz="1200" dirty="0">
                <a:latin typeface="Cambria" panose="02040503050406030204" pitchFamily="18" charset="0"/>
                <a:ea typeface="Cambria" panose="02040503050406030204" pitchFamily="18" charset="0"/>
              </a:rPr>
              <a:t> </a:t>
            </a:r>
            <a:r>
              <a:rPr lang="en-US" sz="1200" dirty="0" err="1">
                <a:latin typeface="Cambria" panose="02040503050406030204" pitchFamily="18" charset="0"/>
                <a:ea typeface="Cambria" panose="02040503050406030204" pitchFamily="18" charset="0"/>
              </a:rPr>
              <a:t>lí</a:t>
            </a:r>
            <a:r>
              <a:rPr lang="en-US" sz="1200" dirty="0">
                <a:latin typeface="Cambria" panose="02040503050406030204" pitchFamily="18" charset="0"/>
                <a:ea typeface="Cambria" panose="02040503050406030204" pitchFamily="18" charset="0"/>
              </a:rPr>
              <a:t> do.</a:t>
            </a:r>
          </a:p>
          <a:p>
            <a:endParaRPr lang="en-US" sz="1200" dirty="0">
              <a:latin typeface="Cambria" panose="02040503050406030204" pitchFamily="18" charset="0"/>
              <a:ea typeface="Cambria" panose="02040503050406030204" pitchFamily="18" charset="0"/>
            </a:endParaRPr>
          </a:p>
          <a:p>
            <a:r>
              <a:rPr lang="en-US" sz="1200" dirty="0">
                <a:latin typeface="Cambria" panose="02040503050406030204" pitchFamily="18" charset="0"/>
                <a:ea typeface="Cambria" panose="02040503050406030204" pitchFamily="18" charset="0"/>
              </a:rPr>
              <a:t>B2: </a:t>
            </a:r>
            <a:r>
              <a:rPr lang="en-US" sz="1200" dirty="0" err="1">
                <a:latin typeface="Cambria" panose="02040503050406030204" pitchFamily="18" charset="0"/>
                <a:ea typeface="Cambria" panose="02040503050406030204" pitchFamily="18" charset="0"/>
              </a:rPr>
              <a:t>Suy</a:t>
            </a:r>
            <a:r>
              <a:rPr lang="en-US" sz="1200" dirty="0">
                <a:latin typeface="Cambria" panose="02040503050406030204" pitchFamily="18" charset="0"/>
                <a:ea typeface="Cambria" panose="02040503050406030204" pitchFamily="18" charset="0"/>
              </a:rPr>
              <a:t> </a:t>
            </a:r>
            <a:r>
              <a:rPr lang="en-US" sz="1200" dirty="0" err="1">
                <a:latin typeface="Cambria" panose="02040503050406030204" pitchFamily="18" charset="0"/>
                <a:ea typeface="Cambria" panose="02040503050406030204" pitchFamily="18" charset="0"/>
              </a:rPr>
              <a:t>nghĩ</a:t>
            </a:r>
            <a:r>
              <a:rPr lang="en-US" sz="1200" dirty="0">
                <a:latin typeface="Cambria" panose="02040503050406030204" pitchFamily="18" charset="0"/>
                <a:ea typeface="Cambria" panose="02040503050406030204" pitchFamily="18" charset="0"/>
              </a:rPr>
              <a:t> </a:t>
            </a:r>
            <a:r>
              <a:rPr lang="en-US" sz="1200" dirty="0" err="1">
                <a:latin typeface="Cambria" panose="02040503050406030204" pitchFamily="18" charset="0"/>
                <a:ea typeface="Cambria" panose="02040503050406030204" pitchFamily="18" charset="0"/>
              </a:rPr>
              <a:t>để</a:t>
            </a:r>
            <a:r>
              <a:rPr lang="en-US" sz="1200" dirty="0">
                <a:latin typeface="Cambria" panose="02040503050406030204" pitchFamily="18" charset="0"/>
                <a:ea typeface="Cambria" panose="02040503050406030204" pitchFamily="18" charset="0"/>
              </a:rPr>
              <a:t> </a:t>
            </a:r>
            <a:r>
              <a:rPr lang="en-US" sz="1200" dirty="0" err="1">
                <a:latin typeface="Cambria" panose="02040503050406030204" pitchFamily="18" charset="0"/>
                <a:ea typeface="Cambria" panose="02040503050406030204" pitchFamily="18" charset="0"/>
              </a:rPr>
              <a:t>bổ</a:t>
            </a:r>
            <a:r>
              <a:rPr lang="en-US" sz="1200" dirty="0">
                <a:latin typeface="Cambria" panose="02040503050406030204" pitchFamily="18" charset="0"/>
                <a:ea typeface="Cambria" panose="02040503050406030204" pitchFamily="18" charset="0"/>
              </a:rPr>
              <a:t> sung ý </a:t>
            </a:r>
            <a:r>
              <a:rPr lang="en-US" sz="1200" dirty="0" err="1">
                <a:latin typeface="Cambria" panose="02040503050406030204" pitchFamily="18" charset="0"/>
                <a:ea typeface="Cambria" panose="02040503050406030204" pitchFamily="18" charset="0"/>
              </a:rPr>
              <a:t>cho</a:t>
            </a:r>
            <a:r>
              <a:rPr lang="en-US" sz="1200" dirty="0">
                <a:latin typeface="Cambria" panose="02040503050406030204" pitchFamily="18" charset="0"/>
                <a:ea typeface="Cambria" panose="02040503050406030204" pitchFamily="18" charset="0"/>
              </a:rPr>
              <a:t> </a:t>
            </a:r>
            <a:r>
              <a:rPr lang="en-US" sz="1200" dirty="0" err="1">
                <a:latin typeface="Cambria" panose="02040503050406030204" pitchFamily="18" charset="0"/>
                <a:ea typeface="Cambria" panose="02040503050406030204" pitchFamily="18" charset="0"/>
              </a:rPr>
              <a:t>bài</a:t>
            </a:r>
            <a:r>
              <a:rPr lang="en-US" sz="1200" dirty="0">
                <a:latin typeface="Cambria" panose="02040503050406030204" pitchFamily="18" charset="0"/>
                <a:ea typeface="Cambria" panose="02040503050406030204" pitchFamily="18" charset="0"/>
              </a:rPr>
              <a:t> </a:t>
            </a:r>
            <a:r>
              <a:rPr lang="en-US" sz="1200" dirty="0" err="1">
                <a:latin typeface="Cambria" panose="02040503050406030204" pitchFamily="18" charset="0"/>
                <a:ea typeface="Cambria" panose="02040503050406030204" pitchFamily="18" charset="0"/>
              </a:rPr>
              <a:t>văn</a:t>
            </a:r>
            <a:r>
              <a:rPr lang="en-US" sz="1200" dirty="0">
                <a:latin typeface="Cambria" panose="02040503050406030204" pitchFamily="18" charset="0"/>
                <a:ea typeface="Cambria" panose="02040503050406030204" pitchFamily="18" charset="0"/>
              </a:rPr>
              <a:t> </a:t>
            </a:r>
            <a:r>
              <a:rPr lang="en-US" sz="1200" dirty="0" err="1">
                <a:latin typeface="Cambria" panose="02040503050406030204" pitchFamily="18" charset="0"/>
                <a:ea typeface="Cambria" panose="02040503050406030204" pitchFamily="18" charset="0"/>
              </a:rPr>
              <a:t>của</a:t>
            </a:r>
            <a:r>
              <a:rPr lang="en-US" sz="1200" dirty="0">
                <a:latin typeface="Cambria" panose="02040503050406030204" pitchFamily="18" charset="0"/>
                <a:ea typeface="Cambria" panose="02040503050406030204" pitchFamily="18" charset="0"/>
              </a:rPr>
              <a:t> </a:t>
            </a:r>
            <a:r>
              <a:rPr lang="en-US" sz="1200" dirty="0" err="1">
                <a:latin typeface="Cambria" panose="02040503050406030204" pitchFamily="18" charset="0"/>
                <a:ea typeface="Cambria" panose="02040503050406030204" pitchFamily="18" charset="0"/>
              </a:rPr>
              <a:t>bạn</a:t>
            </a:r>
            <a:r>
              <a:rPr lang="en-US" sz="1200" dirty="0">
                <a:latin typeface="Cambria" panose="02040503050406030204" pitchFamily="18" charset="0"/>
                <a:ea typeface="Cambria" panose="02040503050406030204" pitchFamily="18" charset="0"/>
              </a:rPr>
              <a:t> </a:t>
            </a:r>
            <a:r>
              <a:rPr lang="en-US" sz="1200" dirty="0" err="1">
                <a:latin typeface="Cambria" panose="02040503050406030204" pitchFamily="18" charset="0"/>
                <a:ea typeface="Cambria" panose="02040503050406030204" pitchFamily="18" charset="0"/>
              </a:rPr>
              <a:t>nhỏ</a:t>
            </a:r>
            <a:r>
              <a:rPr lang="en-US" sz="1200" dirty="0">
                <a:latin typeface="Cambria" panose="02040503050406030204" pitchFamily="18" charset="0"/>
                <a:ea typeface="Cambria" panose="02040503050406030204" pitchFamily="18" charset="0"/>
              </a:rPr>
              <a:t>. </a:t>
            </a:r>
            <a:r>
              <a:rPr lang="en-US" sz="1200" dirty="0" err="1">
                <a:latin typeface="Cambria" panose="02040503050406030204" pitchFamily="18" charset="0"/>
                <a:ea typeface="Cambria" panose="02040503050406030204" pitchFamily="18" charset="0"/>
              </a:rPr>
              <a:t>Có</a:t>
            </a:r>
            <a:r>
              <a:rPr lang="en-US" sz="1200" dirty="0">
                <a:latin typeface="Cambria" panose="02040503050406030204" pitchFamily="18" charset="0"/>
                <a:ea typeface="Cambria" panose="02040503050406030204" pitchFamily="18" charset="0"/>
              </a:rPr>
              <a:t> </a:t>
            </a:r>
            <a:r>
              <a:rPr lang="en-US" sz="1200" dirty="0" err="1">
                <a:latin typeface="Cambria" panose="02040503050406030204" pitchFamily="18" charset="0"/>
                <a:ea typeface="Cambria" panose="02040503050406030204" pitchFamily="18" charset="0"/>
              </a:rPr>
              <a:t>thể</a:t>
            </a:r>
            <a:r>
              <a:rPr lang="en-US" sz="1200" dirty="0">
                <a:latin typeface="Cambria" panose="02040503050406030204" pitchFamily="18" charset="0"/>
                <a:ea typeface="Cambria" panose="02040503050406030204" pitchFamily="18" charset="0"/>
              </a:rPr>
              <a:t> </a:t>
            </a:r>
            <a:r>
              <a:rPr lang="en-US" sz="1200" dirty="0" err="1">
                <a:latin typeface="Cambria" panose="02040503050406030204" pitchFamily="18" charset="0"/>
                <a:ea typeface="Cambria" panose="02040503050406030204" pitchFamily="18" charset="0"/>
              </a:rPr>
              <a:t>viết</a:t>
            </a:r>
            <a:r>
              <a:rPr lang="en-US" sz="1200" dirty="0">
                <a:latin typeface="Cambria" panose="02040503050406030204" pitchFamily="18" charset="0"/>
                <a:ea typeface="Cambria" panose="02040503050406030204" pitchFamily="18" charset="0"/>
              </a:rPr>
              <a:t> </a:t>
            </a:r>
            <a:r>
              <a:rPr lang="en-US" sz="1200" dirty="0" err="1">
                <a:latin typeface="Cambria" panose="02040503050406030204" pitchFamily="18" charset="0"/>
                <a:ea typeface="Cambria" panose="02040503050406030204" pitchFamily="18" charset="0"/>
              </a:rPr>
              <a:t>câu</a:t>
            </a:r>
            <a:r>
              <a:rPr lang="en-US" sz="1200" dirty="0">
                <a:latin typeface="Cambria" panose="02040503050406030204" pitchFamily="18" charset="0"/>
                <a:ea typeface="Cambria" panose="02040503050406030204" pitchFamily="18" charset="0"/>
              </a:rPr>
              <a:t> </a:t>
            </a:r>
            <a:r>
              <a:rPr lang="en-US" sz="1200" dirty="0" err="1">
                <a:latin typeface="Cambria" panose="02040503050406030204" pitchFamily="18" charset="0"/>
                <a:ea typeface="Cambria" panose="02040503050406030204" pitchFamily="18" charset="0"/>
              </a:rPr>
              <a:t>văn</a:t>
            </a:r>
            <a:r>
              <a:rPr lang="en-US" sz="1200" dirty="0">
                <a:latin typeface="Cambria" panose="02040503050406030204" pitchFamily="18" charset="0"/>
                <a:ea typeface="Cambria" panose="02040503050406030204" pitchFamily="18" charset="0"/>
              </a:rPr>
              <a:t> </a:t>
            </a:r>
            <a:r>
              <a:rPr lang="en-US" sz="1200" dirty="0" err="1">
                <a:latin typeface="Cambria" panose="02040503050406030204" pitchFamily="18" charset="0"/>
                <a:ea typeface="Cambria" panose="02040503050406030204" pitchFamily="18" charset="0"/>
              </a:rPr>
              <a:t>em</a:t>
            </a:r>
            <a:r>
              <a:rPr lang="en-US" sz="1200" dirty="0">
                <a:latin typeface="Cambria" panose="02040503050406030204" pitchFamily="18" charset="0"/>
                <a:ea typeface="Cambria" panose="02040503050406030204" pitchFamily="18" charset="0"/>
              </a:rPr>
              <a:t> </a:t>
            </a:r>
            <a:r>
              <a:rPr lang="en-US" sz="1200" dirty="0" err="1">
                <a:latin typeface="Cambria" panose="02040503050406030204" pitchFamily="18" charset="0"/>
                <a:ea typeface="Cambria" panose="02040503050406030204" pitchFamily="18" charset="0"/>
              </a:rPr>
              <a:t>muốn</a:t>
            </a:r>
            <a:r>
              <a:rPr lang="en-US" sz="1200" dirty="0">
                <a:latin typeface="Cambria" panose="02040503050406030204" pitchFamily="18" charset="0"/>
                <a:ea typeface="Cambria" panose="02040503050406030204" pitchFamily="18" charset="0"/>
              </a:rPr>
              <a:t> </a:t>
            </a:r>
            <a:r>
              <a:rPr lang="en-US" sz="1200" dirty="0" err="1">
                <a:latin typeface="Cambria" panose="02040503050406030204" pitchFamily="18" charset="0"/>
                <a:ea typeface="Cambria" panose="02040503050406030204" pitchFamily="18" charset="0"/>
              </a:rPr>
              <a:t>thêm</a:t>
            </a:r>
            <a:r>
              <a:rPr lang="en-US" sz="1200" dirty="0">
                <a:latin typeface="Cambria" panose="02040503050406030204" pitchFamily="18" charset="0"/>
                <a:ea typeface="Cambria" panose="02040503050406030204" pitchFamily="18" charset="0"/>
              </a:rPr>
              <a:t> </a:t>
            </a:r>
            <a:r>
              <a:rPr lang="en-US" sz="1200" dirty="0" err="1">
                <a:latin typeface="Cambria" panose="02040503050406030204" pitchFamily="18" charset="0"/>
                <a:ea typeface="Cambria" panose="02040503050406030204" pitchFamily="18" charset="0"/>
              </a:rPr>
              <a:t>vào</a:t>
            </a:r>
            <a:r>
              <a:rPr lang="en-US" sz="1200" dirty="0">
                <a:latin typeface="Cambria" panose="02040503050406030204" pitchFamily="18" charset="0"/>
                <a:ea typeface="Cambria" panose="02040503050406030204" pitchFamily="18" charset="0"/>
              </a:rPr>
              <a:t> </a:t>
            </a:r>
            <a:r>
              <a:rPr lang="en-US" sz="1200" dirty="0" err="1">
                <a:latin typeface="Cambria" panose="02040503050406030204" pitchFamily="18" charset="0"/>
                <a:ea typeface="Cambria" panose="02040503050406030204" pitchFamily="18" charset="0"/>
              </a:rPr>
              <a:t>bài</a:t>
            </a:r>
            <a:r>
              <a:rPr lang="en-US" sz="1200" dirty="0">
                <a:latin typeface="Cambria" panose="02040503050406030204" pitchFamily="18" charset="0"/>
                <a:ea typeface="Cambria" panose="02040503050406030204" pitchFamily="18" charset="0"/>
              </a:rPr>
              <a:t> </a:t>
            </a:r>
            <a:r>
              <a:rPr lang="en-US" sz="1200" dirty="0" err="1">
                <a:latin typeface="Cambria" panose="02040503050406030204" pitchFamily="18" charset="0"/>
                <a:ea typeface="Cambria" panose="02040503050406030204" pitchFamily="18" charset="0"/>
              </a:rPr>
              <a:t>văn</a:t>
            </a:r>
            <a:r>
              <a:rPr lang="en-US" sz="1200" dirty="0">
                <a:latin typeface="Cambria" panose="02040503050406030204" pitchFamily="18" charset="0"/>
                <a:ea typeface="Cambria" panose="02040503050406030204" pitchFamily="18" charset="0"/>
              </a:rPr>
              <a:t> </a:t>
            </a:r>
            <a:r>
              <a:rPr lang="en-US" sz="1200" dirty="0" err="1">
                <a:latin typeface="Cambria" panose="02040503050406030204" pitchFamily="18" charset="0"/>
                <a:ea typeface="Cambria" panose="02040503050406030204" pitchFamily="18" charset="0"/>
              </a:rPr>
              <a:t>tả</a:t>
            </a:r>
            <a:r>
              <a:rPr lang="en-US" sz="1200" dirty="0">
                <a:latin typeface="Cambria" panose="02040503050406030204" pitchFamily="18" charset="0"/>
                <a:ea typeface="Cambria" panose="02040503050406030204" pitchFamily="18" charset="0"/>
              </a:rPr>
              <a:t> </a:t>
            </a:r>
            <a:r>
              <a:rPr lang="en-US" sz="1200" dirty="0" err="1">
                <a:latin typeface="Cambria" panose="02040503050406030204" pitchFamily="18" charset="0"/>
                <a:ea typeface="Cambria" panose="02040503050406030204" pitchFamily="18" charset="0"/>
              </a:rPr>
              <a:t>cây</a:t>
            </a:r>
            <a:r>
              <a:rPr lang="en-US" sz="1200" dirty="0">
                <a:latin typeface="Cambria" panose="02040503050406030204" pitchFamily="18" charset="0"/>
                <a:ea typeface="Cambria" panose="02040503050406030204" pitchFamily="18" charset="0"/>
              </a:rPr>
              <a:t> </a:t>
            </a:r>
            <a:r>
              <a:rPr lang="en-US" sz="1200" dirty="0" err="1">
                <a:latin typeface="Cambria" panose="02040503050406030204" pitchFamily="18" charset="0"/>
                <a:ea typeface="Cambria" panose="02040503050406030204" pitchFamily="18" charset="0"/>
              </a:rPr>
              <a:t>hoa</a:t>
            </a:r>
            <a:r>
              <a:rPr lang="en-US" sz="1200" dirty="0">
                <a:latin typeface="Cambria" panose="02040503050406030204" pitchFamily="18" charset="0"/>
                <a:ea typeface="Cambria" panose="02040503050406030204" pitchFamily="18" charset="0"/>
              </a:rPr>
              <a:t> </a:t>
            </a:r>
            <a:r>
              <a:rPr lang="en-US" sz="1200" dirty="0" err="1">
                <a:latin typeface="Cambria" panose="02040503050406030204" pitchFamily="18" charset="0"/>
                <a:ea typeface="Cambria" panose="02040503050406030204" pitchFamily="18" charset="0"/>
              </a:rPr>
              <a:t>hồng</a:t>
            </a:r>
            <a:r>
              <a:rPr lang="en-US" sz="1200" dirty="0">
                <a:latin typeface="Cambria" panose="02040503050406030204" pitchFamily="18" charset="0"/>
                <a:ea typeface="Cambria" panose="02040503050406030204" pitchFamily="18" charset="0"/>
              </a:rPr>
              <a:t> </a:t>
            </a:r>
            <a:r>
              <a:rPr lang="en-US" sz="1200" dirty="0" err="1">
                <a:latin typeface="Cambria" panose="02040503050406030204" pitchFamily="18" charset="0"/>
                <a:ea typeface="Cambria" panose="02040503050406030204" pitchFamily="18" charset="0"/>
              </a:rPr>
              <a:t>của</a:t>
            </a:r>
            <a:r>
              <a:rPr lang="en-US" sz="1200" dirty="0">
                <a:latin typeface="Cambria" panose="02040503050406030204" pitchFamily="18" charset="0"/>
                <a:ea typeface="Cambria" panose="02040503050406030204" pitchFamily="18" charset="0"/>
              </a:rPr>
              <a:t> </a:t>
            </a:r>
            <a:r>
              <a:rPr lang="en-US" sz="1200" dirty="0" err="1">
                <a:latin typeface="Cambria" panose="02040503050406030204" pitchFamily="18" charset="0"/>
                <a:ea typeface="Cambria" panose="02040503050406030204" pitchFamily="18" charset="0"/>
              </a:rPr>
              <a:t>bạn</a:t>
            </a:r>
            <a:r>
              <a:rPr lang="en-US" sz="1200" dirty="0">
                <a:latin typeface="Cambria" panose="02040503050406030204" pitchFamily="18" charset="0"/>
                <a:ea typeface="Cambria" panose="02040503050406030204" pitchFamily="18" charset="0"/>
              </a:rPr>
              <a:t>.</a:t>
            </a:r>
            <a:endParaRPr lang="vi-VN" sz="1200" dirty="0">
              <a:latin typeface="Cambria" panose="02040503050406030204" pitchFamily="18" charset="0"/>
              <a:ea typeface="Cambria" panose="02040503050406030204" pitchFamily="18" charset="0"/>
            </a:endParaRPr>
          </a:p>
          <a:p>
            <a:endParaRPr lang="en-US" dirty="0"/>
          </a:p>
        </p:txBody>
      </p:sp>
      <p:sp>
        <p:nvSpPr>
          <p:cNvPr id="4" name="Slide Number Placeholder 3"/>
          <p:cNvSpPr>
            <a:spLocks noGrp="1"/>
          </p:cNvSpPr>
          <p:nvPr>
            <p:ph type="sldNum" sz="quarter" idx="5"/>
          </p:nvPr>
        </p:nvSpPr>
        <p:spPr/>
        <p:txBody>
          <a:bodyPr/>
          <a:lstStyle/>
          <a:p>
            <a:fld id="{A5D8ADAD-847F-4094-82FA-E9CD5DCD82CC}" type="slidenum">
              <a:rPr lang="en-US" smtClean="0"/>
              <a:t>18</a:t>
            </a:fld>
            <a:endParaRPr lang="en-US"/>
          </a:p>
        </p:txBody>
      </p:sp>
    </p:spTree>
    <p:extLst>
      <p:ext uri="{BB962C8B-B14F-4D97-AF65-F5344CB8AC3E}">
        <p14:creationId xmlns:p14="http://schemas.microsoft.com/office/powerpoint/2010/main" val="35037256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D8ADAD-847F-4094-82FA-E9CD5DCD82CC}" type="slidenum">
              <a:rPr lang="en-US" smtClean="0"/>
              <a:t>19</a:t>
            </a:fld>
            <a:endParaRPr lang="en-US"/>
          </a:p>
        </p:txBody>
      </p:sp>
    </p:spTree>
    <p:extLst>
      <p:ext uri="{BB962C8B-B14F-4D97-AF65-F5344CB8AC3E}">
        <p14:creationId xmlns:p14="http://schemas.microsoft.com/office/powerpoint/2010/main" val="33494693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EF9EE25-A1EE-1CDC-338B-FEE7F77AA21E}"/>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BE08EF9D-53CA-BFA5-78B7-7D0EBE9F3836}"/>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61FA4F67-A98A-ACF3-F2DD-15DA5B1873AF}"/>
              </a:ext>
            </a:extLst>
          </p:cNvPr>
          <p:cNvSpPr>
            <a:spLocks noGrp="1"/>
          </p:cNvSpPr>
          <p:nvPr>
            <p:ph type="dt" sz="half" idx="10"/>
          </p:nvPr>
        </p:nvSpPr>
        <p:spPr>
          <a:xfrm>
            <a:off x="838200" y="6356350"/>
            <a:ext cx="2743200" cy="365125"/>
          </a:xfrm>
          <a:prstGeom prst="rect">
            <a:avLst/>
          </a:prstGeom>
        </p:spPr>
        <p:txBody>
          <a:bodyPr/>
          <a:lstStyle/>
          <a:p>
            <a:fld id="{4C319253-1016-4610-8CD0-B28A8E68BAD0}" type="datetimeFigureOut">
              <a:rPr lang="zh-CN" altLang="en-US" smtClean="0"/>
              <a:t>2023/10/9</a:t>
            </a:fld>
            <a:endParaRPr lang="zh-CN" altLang="en-US"/>
          </a:p>
        </p:txBody>
      </p:sp>
      <p:sp>
        <p:nvSpPr>
          <p:cNvPr id="5" name="页脚占位符 4">
            <a:extLst>
              <a:ext uri="{FF2B5EF4-FFF2-40B4-BE49-F238E27FC236}">
                <a16:creationId xmlns:a16="http://schemas.microsoft.com/office/drawing/2014/main" id="{440E3F10-2826-9957-7E6A-2CE92DCB3EE7}"/>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2B27B99F-EC46-B789-54CE-DE39713EB832}"/>
              </a:ext>
            </a:extLst>
          </p:cNvPr>
          <p:cNvSpPr>
            <a:spLocks noGrp="1"/>
          </p:cNvSpPr>
          <p:nvPr>
            <p:ph type="sldNum" sz="quarter" idx="12"/>
          </p:nvPr>
        </p:nvSpPr>
        <p:spPr>
          <a:xfrm>
            <a:off x="8610600" y="6356350"/>
            <a:ext cx="2743200" cy="365125"/>
          </a:xfrm>
          <a:prstGeom prst="rect">
            <a:avLst/>
          </a:prstGeom>
        </p:spPr>
        <p:txBody>
          <a:bodyPr/>
          <a:lstStyle/>
          <a:p>
            <a:fld id="{C3B9543F-0EE6-4325-9BE4-DDA80A43A6B6}" type="slidenum">
              <a:rPr lang="zh-CN" altLang="en-US" smtClean="0"/>
              <a:t>‹#›</a:t>
            </a:fld>
            <a:endParaRPr lang="zh-CN" altLang="en-US"/>
          </a:p>
        </p:txBody>
      </p:sp>
    </p:spTree>
    <p:extLst>
      <p:ext uri="{BB962C8B-B14F-4D97-AF65-F5344CB8AC3E}">
        <p14:creationId xmlns:p14="http://schemas.microsoft.com/office/powerpoint/2010/main" val="8040505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竖排标题与文本">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28120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75717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1405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09699A3-3BC9-3490-322E-6A48C05DC3C9}"/>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CA13FC12-2455-7DB3-D653-28D1DEF25842}"/>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B0006C4D-C7E5-1E08-2512-B6F7BDEACCCF}"/>
              </a:ext>
            </a:extLst>
          </p:cNvPr>
          <p:cNvSpPr>
            <a:spLocks noGrp="1"/>
          </p:cNvSpPr>
          <p:nvPr>
            <p:ph type="dt" sz="half" idx="10"/>
          </p:nvPr>
        </p:nvSpPr>
        <p:spPr>
          <a:xfrm>
            <a:off x="838200" y="6356350"/>
            <a:ext cx="2743200" cy="365125"/>
          </a:xfrm>
          <a:prstGeom prst="rect">
            <a:avLst/>
          </a:prstGeom>
        </p:spPr>
        <p:txBody>
          <a:bodyPr/>
          <a:lstStyle/>
          <a:p>
            <a:fld id="{4C319253-1016-4610-8CD0-B28A8E68BAD0}" type="datetimeFigureOut">
              <a:rPr lang="zh-CN" altLang="en-US" smtClean="0"/>
              <a:t>2023/10/9</a:t>
            </a:fld>
            <a:endParaRPr lang="zh-CN" altLang="en-US"/>
          </a:p>
        </p:txBody>
      </p:sp>
      <p:sp>
        <p:nvSpPr>
          <p:cNvPr id="5" name="页脚占位符 4">
            <a:extLst>
              <a:ext uri="{FF2B5EF4-FFF2-40B4-BE49-F238E27FC236}">
                <a16:creationId xmlns:a16="http://schemas.microsoft.com/office/drawing/2014/main" id="{94344DF0-CCFB-D07B-93D1-79AB4A175B33}"/>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CEB80C21-CD45-3ACE-0FC6-E66BA721C912}"/>
              </a:ext>
            </a:extLst>
          </p:cNvPr>
          <p:cNvSpPr>
            <a:spLocks noGrp="1"/>
          </p:cNvSpPr>
          <p:nvPr>
            <p:ph type="sldNum" sz="quarter" idx="12"/>
          </p:nvPr>
        </p:nvSpPr>
        <p:spPr>
          <a:xfrm>
            <a:off x="8610600" y="6356350"/>
            <a:ext cx="2743200" cy="365125"/>
          </a:xfrm>
          <a:prstGeom prst="rect">
            <a:avLst/>
          </a:prstGeom>
        </p:spPr>
        <p:txBody>
          <a:bodyPr/>
          <a:lstStyle/>
          <a:p>
            <a:fld id="{C3B9543F-0EE6-4325-9BE4-DDA80A43A6B6}" type="slidenum">
              <a:rPr lang="zh-CN" altLang="en-US" smtClean="0"/>
              <a:t>‹#›</a:t>
            </a:fld>
            <a:endParaRPr lang="zh-CN" altLang="en-US"/>
          </a:p>
        </p:txBody>
      </p:sp>
    </p:spTree>
    <p:extLst>
      <p:ext uri="{BB962C8B-B14F-4D97-AF65-F5344CB8AC3E}">
        <p14:creationId xmlns:p14="http://schemas.microsoft.com/office/powerpoint/2010/main" val="41854813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89750C0-7C46-8353-1AE1-6CD58DA63A73}"/>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69DF9DF0-6513-E879-4D56-887E155CF0BD}"/>
              </a:ext>
            </a:extLst>
          </p:cNvPr>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3AD53086-5157-CC5D-23C9-A210755D60A8}"/>
              </a:ext>
            </a:extLst>
          </p:cNvPr>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8F58B4A2-D8D2-8CF5-00F2-A213CAF52C25}"/>
              </a:ext>
            </a:extLst>
          </p:cNvPr>
          <p:cNvSpPr>
            <a:spLocks noGrp="1"/>
          </p:cNvSpPr>
          <p:nvPr>
            <p:ph type="dt" sz="half" idx="10"/>
          </p:nvPr>
        </p:nvSpPr>
        <p:spPr>
          <a:xfrm>
            <a:off x="838200" y="6356350"/>
            <a:ext cx="2743200" cy="365125"/>
          </a:xfrm>
          <a:prstGeom prst="rect">
            <a:avLst/>
          </a:prstGeom>
        </p:spPr>
        <p:txBody>
          <a:bodyPr/>
          <a:lstStyle/>
          <a:p>
            <a:fld id="{4C319253-1016-4610-8CD0-B28A8E68BAD0}" type="datetimeFigureOut">
              <a:rPr lang="zh-CN" altLang="en-US" smtClean="0"/>
              <a:t>2023/10/9</a:t>
            </a:fld>
            <a:endParaRPr lang="zh-CN" altLang="en-US"/>
          </a:p>
        </p:txBody>
      </p:sp>
      <p:sp>
        <p:nvSpPr>
          <p:cNvPr id="6" name="页脚占位符 5">
            <a:extLst>
              <a:ext uri="{FF2B5EF4-FFF2-40B4-BE49-F238E27FC236}">
                <a16:creationId xmlns:a16="http://schemas.microsoft.com/office/drawing/2014/main" id="{1F4C9DF1-1968-5B34-9A56-589E3C56254B}"/>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DE9E756A-7181-AD62-FE33-C64DF2B070A9}"/>
              </a:ext>
            </a:extLst>
          </p:cNvPr>
          <p:cNvSpPr>
            <a:spLocks noGrp="1"/>
          </p:cNvSpPr>
          <p:nvPr>
            <p:ph type="sldNum" sz="quarter" idx="12"/>
          </p:nvPr>
        </p:nvSpPr>
        <p:spPr>
          <a:xfrm>
            <a:off x="8610600" y="6356350"/>
            <a:ext cx="2743200" cy="365125"/>
          </a:xfrm>
          <a:prstGeom prst="rect">
            <a:avLst/>
          </a:prstGeom>
        </p:spPr>
        <p:txBody>
          <a:bodyPr/>
          <a:lstStyle/>
          <a:p>
            <a:fld id="{C3B9543F-0EE6-4325-9BE4-DDA80A43A6B6}" type="slidenum">
              <a:rPr lang="zh-CN" altLang="en-US" smtClean="0"/>
              <a:t>‹#›</a:t>
            </a:fld>
            <a:endParaRPr lang="zh-CN" altLang="en-US"/>
          </a:p>
        </p:txBody>
      </p:sp>
    </p:spTree>
    <p:extLst>
      <p:ext uri="{BB962C8B-B14F-4D97-AF65-F5344CB8AC3E}">
        <p14:creationId xmlns:p14="http://schemas.microsoft.com/office/powerpoint/2010/main" val="39937527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E8A5A2A-4FD7-1AA7-9625-92668481BD81}"/>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3A27A0D4-1F11-FDAD-1FF9-CB5DD10364A4}"/>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08BA9E8E-30EE-04A6-4561-AFDD00326274}"/>
              </a:ext>
            </a:extLst>
          </p:cNvPr>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39BFE9D6-43F2-BBC5-B3F9-F7EA7A1799EA}"/>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E43BAA61-7482-3006-13D2-F84DF7519707}"/>
              </a:ext>
            </a:extLst>
          </p:cNvPr>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DAF5D608-8BDD-A2DB-8899-ADCDAC6A1FE7}"/>
              </a:ext>
            </a:extLst>
          </p:cNvPr>
          <p:cNvSpPr>
            <a:spLocks noGrp="1"/>
          </p:cNvSpPr>
          <p:nvPr>
            <p:ph type="dt" sz="half" idx="10"/>
          </p:nvPr>
        </p:nvSpPr>
        <p:spPr>
          <a:xfrm>
            <a:off x="838200" y="6356350"/>
            <a:ext cx="2743200" cy="365125"/>
          </a:xfrm>
          <a:prstGeom prst="rect">
            <a:avLst/>
          </a:prstGeom>
        </p:spPr>
        <p:txBody>
          <a:bodyPr/>
          <a:lstStyle/>
          <a:p>
            <a:fld id="{4C319253-1016-4610-8CD0-B28A8E68BAD0}" type="datetimeFigureOut">
              <a:rPr lang="zh-CN" altLang="en-US" smtClean="0"/>
              <a:t>2023/10/9</a:t>
            </a:fld>
            <a:endParaRPr lang="zh-CN" altLang="en-US"/>
          </a:p>
        </p:txBody>
      </p:sp>
      <p:sp>
        <p:nvSpPr>
          <p:cNvPr id="8" name="页脚占位符 7">
            <a:extLst>
              <a:ext uri="{FF2B5EF4-FFF2-40B4-BE49-F238E27FC236}">
                <a16:creationId xmlns:a16="http://schemas.microsoft.com/office/drawing/2014/main" id="{FA444D90-D902-9291-77BB-83FDD426325C}"/>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id="{EFDAB795-F41F-CEA8-A0C9-4E4185CF1854}"/>
              </a:ext>
            </a:extLst>
          </p:cNvPr>
          <p:cNvSpPr>
            <a:spLocks noGrp="1"/>
          </p:cNvSpPr>
          <p:nvPr>
            <p:ph type="sldNum" sz="quarter" idx="12"/>
          </p:nvPr>
        </p:nvSpPr>
        <p:spPr>
          <a:xfrm>
            <a:off x="8610600" y="6356350"/>
            <a:ext cx="2743200" cy="365125"/>
          </a:xfrm>
          <a:prstGeom prst="rect">
            <a:avLst/>
          </a:prstGeom>
        </p:spPr>
        <p:txBody>
          <a:bodyPr/>
          <a:lstStyle/>
          <a:p>
            <a:fld id="{C3B9543F-0EE6-4325-9BE4-DDA80A43A6B6}" type="slidenum">
              <a:rPr lang="zh-CN" altLang="en-US" smtClean="0"/>
              <a:t>‹#›</a:t>
            </a:fld>
            <a:endParaRPr lang="zh-CN" altLang="en-US"/>
          </a:p>
        </p:txBody>
      </p:sp>
    </p:spTree>
    <p:extLst>
      <p:ext uri="{BB962C8B-B14F-4D97-AF65-F5344CB8AC3E}">
        <p14:creationId xmlns:p14="http://schemas.microsoft.com/office/powerpoint/2010/main" val="32053159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E9B6883-2750-9E50-AE7B-3608BF3EC587}"/>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CC28F4FD-8B3D-2DF2-415D-7D8B1CAF276B}"/>
              </a:ext>
            </a:extLst>
          </p:cNvPr>
          <p:cNvSpPr>
            <a:spLocks noGrp="1"/>
          </p:cNvSpPr>
          <p:nvPr>
            <p:ph type="dt" sz="half" idx="10"/>
          </p:nvPr>
        </p:nvSpPr>
        <p:spPr>
          <a:xfrm>
            <a:off x="838200" y="6356350"/>
            <a:ext cx="2743200" cy="365125"/>
          </a:xfrm>
          <a:prstGeom prst="rect">
            <a:avLst/>
          </a:prstGeom>
        </p:spPr>
        <p:txBody>
          <a:bodyPr/>
          <a:lstStyle/>
          <a:p>
            <a:fld id="{4C319253-1016-4610-8CD0-B28A8E68BAD0}" type="datetimeFigureOut">
              <a:rPr lang="zh-CN" altLang="en-US" smtClean="0"/>
              <a:t>2023/10/9</a:t>
            </a:fld>
            <a:endParaRPr lang="zh-CN" altLang="en-US"/>
          </a:p>
        </p:txBody>
      </p:sp>
      <p:sp>
        <p:nvSpPr>
          <p:cNvPr id="4" name="页脚占位符 3">
            <a:extLst>
              <a:ext uri="{FF2B5EF4-FFF2-40B4-BE49-F238E27FC236}">
                <a16:creationId xmlns:a16="http://schemas.microsoft.com/office/drawing/2014/main" id="{03E9A68C-350F-0D70-E3AE-E0287E208B98}"/>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7540E753-6D45-3879-2B7A-58C71674AE10}"/>
              </a:ext>
            </a:extLst>
          </p:cNvPr>
          <p:cNvSpPr>
            <a:spLocks noGrp="1"/>
          </p:cNvSpPr>
          <p:nvPr>
            <p:ph type="sldNum" sz="quarter" idx="12"/>
          </p:nvPr>
        </p:nvSpPr>
        <p:spPr>
          <a:xfrm>
            <a:off x="8610600" y="6356350"/>
            <a:ext cx="2743200" cy="365125"/>
          </a:xfrm>
          <a:prstGeom prst="rect">
            <a:avLst/>
          </a:prstGeom>
        </p:spPr>
        <p:txBody>
          <a:bodyPr/>
          <a:lstStyle/>
          <a:p>
            <a:fld id="{C3B9543F-0EE6-4325-9BE4-DDA80A43A6B6}" type="slidenum">
              <a:rPr lang="zh-CN" altLang="en-US" smtClean="0"/>
              <a:t>‹#›</a:t>
            </a:fld>
            <a:endParaRPr lang="zh-CN" altLang="en-US"/>
          </a:p>
        </p:txBody>
      </p:sp>
    </p:spTree>
    <p:extLst>
      <p:ext uri="{BB962C8B-B14F-4D97-AF65-F5344CB8AC3E}">
        <p14:creationId xmlns:p14="http://schemas.microsoft.com/office/powerpoint/2010/main" val="32012379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B83521E-F69A-2743-3EE5-5090CC08F3CC}"/>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AB4B39FA-4953-0C5F-9FCB-CDFC58EE2409}"/>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5684C10E-475A-0D07-9526-2E9FCA9E705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693DB54A-50CB-A701-C1FD-67B96F3E566E}"/>
              </a:ext>
            </a:extLst>
          </p:cNvPr>
          <p:cNvSpPr>
            <a:spLocks noGrp="1"/>
          </p:cNvSpPr>
          <p:nvPr>
            <p:ph type="dt" sz="half" idx="10"/>
          </p:nvPr>
        </p:nvSpPr>
        <p:spPr>
          <a:xfrm>
            <a:off x="838200" y="6356350"/>
            <a:ext cx="2743200" cy="365125"/>
          </a:xfrm>
          <a:prstGeom prst="rect">
            <a:avLst/>
          </a:prstGeom>
        </p:spPr>
        <p:txBody>
          <a:bodyPr/>
          <a:lstStyle/>
          <a:p>
            <a:fld id="{4C319253-1016-4610-8CD0-B28A8E68BAD0}" type="datetimeFigureOut">
              <a:rPr lang="zh-CN" altLang="en-US" smtClean="0"/>
              <a:t>2023/10/9</a:t>
            </a:fld>
            <a:endParaRPr lang="zh-CN" altLang="en-US"/>
          </a:p>
        </p:txBody>
      </p:sp>
      <p:sp>
        <p:nvSpPr>
          <p:cNvPr id="6" name="页脚占位符 5">
            <a:extLst>
              <a:ext uri="{FF2B5EF4-FFF2-40B4-BE49-F238E27FC236}">
                <a16:creationId xmlns:a16="http://schemas.microsoft.com/office/drawing/2014/main" id="{D7F6445F-0245-2635-D1D4-BACACD90AC7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263985CD-914E-71CA-A006-C0D33C84A0E9}"/>
              </a:ext>
            </a:extLst>
          </p:cNvPr>
          <p:cNvSpPr>
            <a:spLocks noGrp="1"/>
          </p:cNvSpPr>
          <p:nvPr>
            <p:ph type="sldNum" sz="quarter" idx="12"/>
          </p:nvPr>
        </p:nvSpPr>
        <p:spPr>
          <a:xfrm>
            <a:off x="8610600" y="6356350"/>
            <a:ext cx="2743200" cy="365125"/>
          </a:xfrm>
          <a:prstGeom prst="rect">
            <a:avLst/>
          </a:prstGeom>
        </p:spPr>
        <p:txBody>
          <a:bodyPr/>
          <a:lstStyle/>
          <a:p>
            <a:fld id="{C3B9543F-0EE6-4325-9BE4-DDA80A43A6B6}" type="slidenum">
              <a:rPr lang="zh-CN" altLang="en-US" smtClean="0"/>
              <a:t>‹#›</a:t>
            </a:fld>
            <a:endParaRPr lang="zh-CN" altLang="en-US"/>
          </a:p>
        </p:txBody>
      </p:sp>
    </p:spTree>
    <p:extLst>
      <p:ext uri="{BB962C8B-B14F-4D97-AF65-F5344CB8AC3E}">
        <p14:creationId xmlns:p14="http://schemas.microsoft.com/office/powerpoint/2010/main" val="18536057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850214D-08C1-5F71-64C7-48882C86E2DF}"/>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5F8C5825-0F03-FAE2-86BF-970EC702D8C3}"/>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E73B3394-9A39-90C2-723F-4C7D7562F46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74546F03-521A-C110-A1B0-205402FEAB6C}"/>
              </a:ext>
            </a:extLst>
          </p:cNvPr>
          <p:cNvSpPr>
            <a:spLocks noGrp="1"/>
          </p:cNvSpPr>
          <p:nvPr>
            <p:ph type="dt" sz="half" idx="10"/>
          </p:nvPr>
        </p:nvSpPr>
        <p:spPr>
          <a:xfrm>
            <a:off x="838200" y="6356350"/>
            <a:ext cx="2743200" cy="365125"/>
          </a:xfrm>
          <a:prstGeom prst="rect">
            <a:avLst/>
          </a:prstGeom>
        </p:spPr>
        <p:txBody>
          <a:bodyPr/>
          <a:lstStyle/>
          <a:p>
            <a:fld id="{4C319253-1016-4610-8CD0-B28A8E68BAD0}" type="datetimeFigureOut">
              <a:rPr lang="zh-CN" altLang="en-US" smtClean="0"/>
              <a:t>2023/10/9</a:t>
            </a:fld>
            <a:endParaRPr lang="zh-CN" altLang="en-US"/>
          </a:p>
        </p:txBody>
      </p:sp>
      <p:sp>
        <p:nvSpPr>
          <p:cNvPr id="6" name="页脚占位符 5">
            <a:extLst>
              <a:ext uri="{FF2B5EF4-FFF2-40B4-BE49-F238E27FC236}">
                <a16:creationId xmlns:a16="http://schemas.microsoft.com/office/drawing/2014/main" id="{90C8F985-5352-4F97-E42A-364EB38E91E6}"/>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C8393D9A-017E-7200-5AF4-3BA24C9B5CEB}"/>
              </a:ext>
            </a:extLst>
          </p:cNvPr>
          <p:cNvSpPr>
            <a:spLocks noGrp="1"/>
          </p:cNvSpPr>
          <p:nvPr>
            <p:ph type="sldNum" sz="quarter" idx="12"/>
          </p:nvPr>
        </p:nvSpPr>
        <p:spPr>
          <a:xfrm>
            <a:off x="8610600" y="6356350"/>
            <a:ext cx="2743200" cy="365125"/>
          </a:xfrm>
          <a:prstGeom prst="rect">
            <a:avLst/>
          </a:prstGeom>
        </p:spPr>
        <p:txBody>
          <a:bodyPr/>
          <a:lstStyle/>
          <a:p>
            <a:fld id="{C3B9543F-0EE6-4325-9BE4-DDA80A43A6B6}" type="slidenum">
              <a:rPr lang="zh-CN" altLang="en-US" smtClean="0"/>
              <a:t>‹#›</a:t>
            </a:fld>
            <a:endParaRPr lang="zh-CN" altLang="en-US"/>
          </a:p>
        </p:txBody>
      </p:sp>
    </p:spTree>
    <p:extLst>
      <p:ext uri="{BB962C8B-B14F-4D97-AF65-F5344CB8AC3E}">
        <p14:creationId xmlns:p14="http://schemas.microsoft.com/office/powerpoint/2010/main" val="41697964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63F0388-7CF8-E479-9748-F29CD1F3F0EE}"/>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DB637F33-AF1A-8161-A565-8E7D8C346AC2}"/>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77F15DDA-8762-1758-F638-641715433495}"/>
              </a:ext>
            </a:extLst>
          </p:cNvPr>
          <p:cNvSpPr>
            <a:spLocks noGrp="1"/>
          </p:cNvSpPr>
          <p:nvPr>
            <p:ph type="dt" sz="half" idx="10"/>
          </p:nvPr>
        </p:nvSpPr>
        <p:spPr>
          <a:xfrm>
            <a:off x="838200" y="6356350"/>
            <a:ext cx="2743200" cy="365125"/>
          </a:xfrm>
          <a:prstGeom prst="rect">
            <a:avLst/>
          </a:prstGeom>
        </p:spPr>
        <p:txBody>
          <a:bodyPr/>
          <a:lstStyle/>
          <a:p>
            <a:fld id="{4C319253-1016-4610-8CD0-B28A8E68BAD0}" type="datetimeFigureOut">
              <a:rPr lang="zh-CN" altLang="en-US" smtClean="0"/>
              <a:t>2023/10/9</a:t>
            </a:fld>
            <a:endParaRPr lang="zh-CN" altLang="en-US"/>
          </a:p>
        </p:txBody>
      </p:sp>
      <p:sp>
        <p:nvSpPr>
          <p:cNvPr id="5" name="页脚占位符 4">
            <a:extLst>
              <a:ext uri="{FF2B5EF4-FFF2-40B4-BE49-F238E27FC236}">
                <a16:creationId xmlns:a16="http://schemas.microsoft.com/office/drawing/2014/main" id="{CCD90A9A-CB74-6BE4-BE19-3A44E4EAA5DE}"/>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81056206-0172-B0FB-3404-58BF2511E149}"/>
              </a:ext>
            </a:extLst>
          </p:cNvPr>
          <p:cNvSpPr>
            <a:spLocks noGrp="1"/>
          </p:cNvSpPr>
          <p:nvPr>
            <p:ph type="sldNum" sz="quarter" idx="12"/>
          </p:nvPr>
        </p:nvSpPr>
        <p:spPr>
          <a:xfrm>
            <a:off x="8610600" y="6356350"/>
            <a:ext cx="2743200" cy="365125"/>
          </a:xfrm>
          <a:prstGeom prst="rect">
            <a:avLst/>
          </a:prstGeom>
        </p:spPr>
        <p:txBody>
          <a:bodyPr/>
          <a:lstStyle/>
          <a:p>
            <a:fld id="{C3B9543F-0EE6-4325-9BE4-DDA80A43A6B6}" type="slidenum">
              <a:rPr lang="zh-CN" altLang="en-US" smtClean="0"/>
              <a:t>‹#›</a:t>
            </a:fld>
            <a:endParaRPr lang="zh-CN" altLang="en-US"/>
          </a:p>
        </p:txBody>
      </p:sp>
    </p:spTree>
    <p:extLst>
      <p:ext uri="{BB962C8B-B14F-4D97-AF65-F5344CB8AC3E}">
        <p14:creationId xmlns:p14="http://schemas.microsoft.com/office/powerpoint/2010/main" val="17311966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C38DA38-71FB-4CEB-B777-09292390EC4A}"/>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41976691" y="-26525563"/>
            <a:ext cx="2186247" cy="3717751"/>
          </a:xfrm>
          <a:prstGeom prst="rect">
            <a:avLst/>
          </a:prstGeom>
        </p:spPr>
      </p:pic>
      <p:pic>
        <p:nvPicPr>
          <p:cNvPr id="11" name="Picture 10">
            <a:extLst>
              <a:ext uri="{FF2B5EF4-FFF2-40B4-BE49-F238E27FC236}">
                <a16:creationId xmlns:a16="http://schemas.microsoft.com/office/drawing/2014/main" id="{7B3E06E2-B8CD-4348-A929-48748D52322A}"/>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49158509" y="-26525563"/>
            <a:ext cx="2186247" cy="3717751"/>
          </a:xfrm>
          <a:prstGeom prst="rect">
            <a:avLst/>
          </a:prstGeom>
        </p:spPr>
      </p:pic>
      <p:pic>
        <p:nvPicPr>
          <p:cNvPr id="12" name="Picture 11">
            <a:extLst>
              <a:ext uri="{FF2B5EF4-FFF2-40B4-BE49-F238E27FC236}">
                <a16:creationId xmlns:a16="http://schemas.microsoft.com/office/drawing/2014/main" id="{D1A0A433-1C81-43D6-86C9-906F9D1CD5C6}"/>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40863116" y="29176639"/>
            <a:ext cx="2186247" cy="3717751"/>
          </a:xfrm>
          <a:prstGeom prst="rect">
            <a:avLst/>
          </a:prstGeom>
        </p:spPr>
      </p:pic>
      <p:pic>
        <p:nvPicPr>
          <p:cNvPr id="13" name="Picture 12">
            <a:extLst>
              <a:ext uri="{FF2B5EF4-FFF2-40B4-BE49-F238E27FC236}">
                <a16:creationId xmlns:a16="http://schemas.microsoft.com/office/drawing/2014/main" id="{57AB7940-731C-4B6C-8537-33EBAD98DEBF}"/>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51382671" y="29176639"/>
            <a:ext cx="2186247" cy="3717751"/>
          </a:xfrm>
          <a:prstGeom prst="rect">
            <a:avLst/>
          </a:prstGeom>
        </p:spPr>
      </p:pic>
      <p:sp>
        <p:nvSpPr>
          <p:cNvPr id="14" name="Title 1">
            <a:extLst>
              <a:ext uri="{FF2B5EF4-FFF2-40B4-BE49-F238E27FC236}">
                <a16:creationId xmlns:a16="http://schemas.microsoft.com/office/drawing/2014/main" id="{7A218C26-69B7-499C-B190-96851A78FEC6}"/>
              </a:ext>
            </a:extLst>
          </p:cNvPr>
          <p:cNvSpPr txBox="1">
            <a:spLocks/>
          </p:cNvSpPr>
          <p:nvPr userDrawn="1"/>
        </p:nvSpPr>
        <p:spPr>
          <a:xfrm>
            <a:off x="-570116" y="6070600"/>
            <a:ext cx="2186247" cy="787400"/>
          </a:xfrm>
          <a:prstGeom prst="rect">
            <a:avLst/>
          </a:prstGeom>
        </p:spPr>
        <p:txBody>
          <a:bodyPr vert="horz" lIns="72564" tIns="36282" rIns="72564" bIns="36282"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725709" rtl="0" eaLnBrk="1" fontAlgn="auto" latinLnBrk="0" hangingPunct="1">
              <a:lnSpc>
                <a:spcPct val="90000"/>
              </a:lnSpc>
              <a:spcBef>
                <a:spcPct val="0"/>
              </a:spcBef>
              <a:spcAft>
                <a:spcPts val="0"/>
              </a:spcAft>
              <a:buClrTx/>
              <a:buSzTx/>
              <a:buFontTx/>
              <a:buNone/>
              <a:tabLst/>
              <a:defRPr/>
            </a:pPr>
            <a:r>
              <a:rPr kumimoji="0" lang="en-US" sz="1429" b="0" i="0" u="none" strike="noStrike" kern="1200" cap="none" spc="0" normalizeH="0" baseline="0" noProof="0">
                <a:ln>
                  <a:noFill/>
                </a:ln>
                <a:solidFill>
                  <a:srgbClr val="A5A5A5">
                    <a:lumMod val="60000"/>
                    <a:lumOff val="40000"/>
                  </a:srgbClr>
                </a:solidFill>
                <a:effectLst/>
                <a:uLnTx/>
                <a:uFillTx/>
                <a:latin typeface="#9Slide07 HoneyCream" pitchFamily="2" charset="0"/>
                <a:ea typeface="+mj-ea"/>
                <a:cs typeface="+mj-cs"/>
              </a:rPr>
              <a:t>Măng Non</a:t>
            </a:r>
            <a:endParaRPr kumimoji="0" lang="en-US" sz="1429" b="0" i="0" u="none" strike="noStrike" kern="1200" cap="none" spc="0" normalizeH="0" baseline="0" noProof="0" dirty="0">
              <a:ln>
                <a:noFill/>
              </a:ln>
              <a:solidFill>
                <a:srgbClr val="A5A5A5">
                  <a:lumMod val="60000"/>
                  <a:lumOff val="40000"/>
                </a:srgbClr>
              </a:solidFill>
              <a:effectLst/>
              <a:uLnTx/>
              <a:uFillTx/>
              <a:latin typeface="#9Slide07 HoneyCream" pitchFamily="2" charset="0"/>
              <a:ea typeface="+mj-ea"/>
              <a:cs typeface="+mj-cs"/>
            </a:endParaRPr>
          </a:p>
        </p:txBody>
      </p:sp>
      <p:pic>
        <p:nvPicPr>
          <p:cNvPr id="16" name="Picture 15">
            <a:extLst>
              <a:ext uri="{FF2B5EF4-FFF2-40B4-BE49-F238E27FC236}">
                <a16:creationId xmlns:a16="http://schemas.microsoft.com/office/drawing/2014/main" id="{EFD30DE0-A467-4251-9C3A-A1C317B49723}"/>
              </a:ext>
            </a:extLst>
          </p:cNvPr>
          <p:cNvPicPr>
            <a:picLocks noChangeAspect="1"/>
          </p:cNvPicPr>
          <p:nvPr userDrawn="1"/>
        </p:nvPicPr>
        <p:blipFill rotWithShape="1">
          <a:blip r:embed="rId15" cstate="print">
            <a:extLst>
              <a:ext uri="{28A0092B-C50C-407E-A947-70E740481C1C}">
                <a14:useLocalDpi xmlns:a14="http://schemas.microsoft.com/office/drawing/2010/main" val="0"/>
              </a:ext>
            </a:extLst>
          </a:blip>
          <a:srcRect t="30568" r="10051"/>
          <a:stretch/>
        </p:blipFill>
        <p:spPr>
          <a:xfrm>
            <a:off x="-44511098" y="-19326756"/>
            <a:ext cx="3627531" cy="4761671"/>
          </a:xfrm>
          <a:prstGeom prst="rect">
            <a:avLst/>
          </a:prstGeom>
        </p:spPr>
      </p:pic>
      <p:pic>
        <p:nvPicPr>
          <p:cNvPr id="17" name="Picture 16">
            <a:extLst>
              <a:ext uri="{FF2B5EF4-FFF2-40B4-BE49-F238E27FC236}">
                <a16:creationId xmlns:a16="http://schemas.microsoft.com/office/drawing/2014/main" id="{DAB0BDD7-87EC-486A-B615-E37ABFEB5375}"/>
              </a:ext>
            </a:extLst>
          </p:cNvPr>
          <p:cNvPicPr>
            <a:picLocks noChangeAspect="1"/>
          </p:cNvPicPr>
          <p:nvPr userDrawn="1"/>
        </p:nvPicPr>
        <p:blipFill rotWithShape="1">
          <a:blip r:embed="rId15" cstate="print">
            <a:extLst>
              <a:ext uri="{28A0092B-C50C-407E-A947-70E740481C1C}">
                <a14:useLocalDpi xmlns:a14="http://schemas.microsoft.com/office/drawing/2010/main" val="0"/>
              </a:ext>
            </a:extLst>
          </a:blip>
          <a:srcRect t="30568" r="10051"/>
          <a:stretch/>
        </p:blipFill>
        <p:spPr>
          <a:xfrm>
            <a:off x="-44511098" y="23671819"/>
            <a:ext cx="3627531" cy="4761671"/>
          </a:xfrm>
          <a:prstGeom prst="rect">
            <a:avLst/>
          </a:prstGeom>
        </p:spPr>
      </p:pic>
      <p:pic>
        <p:nvPicPr>
          <p:cNvPr id="18" name="Picture 17">
            <a:extLst>
              <a:ext uri="{FF2B5EF4-FFF2-40B4-BE49-F238E27FC236}">
                <a16:creationId xmlns:a16="http://schemas.microsoft.com/office/drawing/2014/main" id="{0A7B57CC-00D0-41DB-B5AF-37D47FB69ADE}"/>
              </a:ext>
            </a:extLst>
          </p:cNvPr>
          <p:cNvPicPr>
            <a:picLocks noChangeAspect="1"/>
          </p:cNvPicPr>
          <p:nvPr userDrawn="1"/>
        </p:nvPicPr>
        <p:blipFill rotWithShape="1">
          <a:blip r:embed="rId15" cstate="print">
            <a:extLst>
              <a:ext uri="{28A0092B-C50C-407E-A947-70E740481C1C}">
                <a14:useLocalDpi xmlns:a14="http://schemas.microsoft.com/office/drawing/2010/main" val="0"/>
              </a:ext>
            </a:extLst>
          </a:blip>
          <a:srcRect t="30568" r="10051"/>
          <a:stretch/>
        </p:blipFill>
        <p:spPr>
          <a:xfrm>
            <a:off x="52475795" y="-19326756"/>
            <a:ext cx="3627531" cy="4761671"/>
          </a:xfrm>
          <a:prstGeom prst="rect">
            <a:avLst/>
          </a:prstGeom>
        </p:spPr>
      </p:pic>
      <p:pic>
        <p:nvPicPr>
          <p:cNvPr id="19" name="Picture 18">
            <a:extLst>
              <a:ext uri="{FF2B5EF4-FFF2-40B4-BE49-F238E27FC236}">
                <a16:creationId xmlns:a16="http://schemas.microsoft.com/office/drawing/2014/main" id="{2E588B1C-8AC9-4740-A8D9-6AF0680251B0}"/>
              </a:ext>
            </a:extLst>
          </p:cNvPr>
          <p:cNvPicPr>
            <a:picLocks noChangeAspect="1"/>
          </p:cNvPicPr>
          <p:nvPr userDrawn="1"/>
        </p:nvPicPr>
        <p:blipFill rotWithShape="1">
          <a:blip r:embed="rId15" cstate="print">
            <a:extLst>
              <a:ext uri="{28A0092B-C50C-407E-A947-70E740481C1C}">
                <a14:useLocalDpi xmlns:a14="http://schemas.microsoft.com/office/drawing/2010/main" val="0"/>
              </a:ext>
            </a:extLst>
          </a:blip>
          <a:srcRect t="30568" r="10051"/>
          <a:stretch/>
        </p:blipFill>
        <p:spPr>
          <a:xfrm>
            <a:off x="52738933" y="23671819"/>
            <a:ext cx="3627531" cy="4761671"/>
          </a:xfrm>
          <a:prstGeom prst="rect">
            <a:avLst/>
          </a:prstGeom>
        </p:spPr>
      </p:pic>
    </p:spTree>
    <p:extLst>
      <p:ext uri="{BB962C8B-B14F-4D97-AF65-F5344CB8AC3E}">
        <p14:creationId xmlns:p14="http://schemas.microsoft.com/office/powerpoint/2010/main" val="11689144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6" r:id="rId7"/>
    <p:sldLayoutId id="2147483657" r:id="rId8"/>
    <p:sldLayoutId id="2147483658" r:id="rId9"/>
    <p:sldLayoutId id="2147483659" r:id="rId10"/>
    <p:sldLayoutId id="2147483672" r:id="rId11"/>
  </p:sldLayoutIdLst>
  <p:txStyles>
    <p:titleStyle>
      <a:lvl1pPr algn="l" defTabSz="914400" rtl="0" eaLnBrk="1" latinLnBrk="0" hangingPunct="1">
        <a:lnSpc>
          <a:spcPct val="90000"/>
        </a:lnSpc>
        <a:spcBef>
          <a:spcPct val="0"/>
        </a:spcBef>
        <a:buNone/>
        <a:defRPr sz="4400" kern="1200">
          <a:solidFill>
            <a:schemeClr val="tx1"/>
          </a:solidFill>
          <a:latin typeface="微软雅黑" panose="020B0503020204020204" pitchFamily="34" charset="-122"/>
          <a:ea typeface="微软雅黑" panose="020B0503020204020204" pitchFamily="34"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3299" y="0"/>
            <a:ext cx="1838960" cy="1838960"/>
          </a:xfrm>
          <a:prstGeom prst="rect">
            <a:avLst/>
          </a:prstGeom>
        </p:spPr>
      </p:pic>
      <p:pic>
        <p:nvPicPr>
          <p:cNvPr id="12" name="Picture 11"/>
          <p:cNvPicPr>
            <a:picLocks noChangeAspect="1"/>
          </p:cNvPicPr>
          <p:nvPr/>
        </p:nvPicPr>
        <p:blipFill>
          <a:blip r:embed="rId4"/>
          <a:stretch>
            <a:fillRect/>
          </a:stretch>
        </p:blipFill>
        <p:spPr>
          <a:xfrm>
            <a:off x="193299" y="0"/>
            <a:ext cx="10540898" cy="6559865"/>
          </a:xfrm>
          <a:prstGeom prst="rect">
            <a:avLst/>
          </a:prstGeom>
        </p:spPr>
      </p:pic>
    </p:spTree>
    <p:extLst>
      <p:ext uri="{BB962C8B-B14F-4D97-AF65-F5344CB8AC3E}">
        <p14:creationId xmlns:p14="http://schemas.microsoft.com/office/powerpoint/2010/main" val="11398884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0"/>
          <p:cNvSpPr/>
          <p:nvPr/>
        </p:nvSpPr>
        <p:spPr>
          <a:xfrm>
            <a:off x="163629" y="67376"/>
            <a:ext cx="11877575" cy="6602931"/>
          </a:xfrm>
          <a:prstGeom prst="roundRect">
            <a:avLst>
              <a:gd name="adj" fmla="val 457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cs typeface="+mn-cs"/>
            </a:endParaRPr>
          </a:p>
        </p:txBody>
      </p:sp>
      <p:sp>
        <p:nvSpPr>
          <p:cNvPr id="3" name="矩形 5"/>
          <p:cNvSpPr/>
          <p:nvPr/>
        </p:nvSpPr>
        <p:spPr>
          <a:xfrm>
            <a:off x="2219324" y="1543049"/>
            <a:ext cx="5191125" cy="3952875"/>
          </a:xfrm>
          <a:custGeom>
            <a:avLst/>
            <a:gdLst>
              <a:gd name="connsiteX0" fmla="*/ 0 w 4648200"/>
              <a:gd name="connsiteY0" fmla="*/ 0 h 3981450"/>
              <a:gd name="connsiteX1" fmla="*/ 4648200 w 4648200"/>
              <a:gd name="connsiteY1" fmla="*/ 0 h 3981450"/>
              <a:gd name="connsiteX2" fmla="*/ 4648200 w 4648200"/>
              <a:gd name="connsiteY2" fmla="*/ 3981450 h 3981450"/>
              <a:gd name="connsiteX3" fmla="*/ 0 w 4648200"/>
              <a:gd name="connsiteY3" fmla="*/ 3981450 h 3981450"/>
              <a:gd name="connsiteX4" fmla="*/ 0 w 4648200"/>
              <a:gd name="connsiteY4" fmla="*/ 0 h 3981450"/>
              <a:gd name="connsiteX0" fmla="*/ 333375 w 4981575"/>
              <a:gd name="connsiteY0" fmla="*/ 0 h 3981450"/>
              <a:gd name="connsiteX1" fmla="*/ 4981575 w 4981575"/>
              <a:gd name="connsiteY1" fmla="*/ 0 h 3981450"/>
              <a:gd name="connsiteX2" fmla="*/ 4981575 w 4981575"/>
              <a:gd name="connsiteY2" fmla="*/ 3981450 h 3981450"/>
              <a:gd name="connsiteX3" fmla="*/ 0 w 4981575"/>
              <a:gd name="connsiteY3" fmla="*/ 3933825 h 3981450"/>
              <a:gd name="connsiteX4" fmla="*/ 333375 w 4981575"/>
              <a:gd name="connsiteY4" fmla="*/ 0 h 3981450"/>
              <a:gd name="connsiteX0" fmla="*/ 333375 w 4981575"/>
              <a:gd name="connsiteY0" fmla="*/ 0 h 3933825"/>
              <a:gd name="connsiteX1" fmla="*/ 4981575 w 4981575"/>
              <a:gd name="connsiteY1" fmla="*/ 0 h 3933825"/>
              <a:gd name="connsiteX2" fmla="*/ 4248150 w 4981575"/>
              <a:gd name="connsiteY2" fmla="*/ 3581400 h 3933825"/>
              <a:gd name="connsiteX3" fmla="*/ 0 w 4981575"/>
              <a:gd name="connsiteY3" fmla="*/ 3933825 h 3933825"/>
              <a:gd name="connsiteX4" fmla="*/ 333375 w 4981575"/>
              <a:gd name="connsiteY4" fmla="*/ 0 h 3933825"/>
              <a:gd name="connsiteX0" fmla="*/ 333375 w 4981575"/>
              <a:gd name="connsiteY0" fmla="*/ 0 h 3952875"/>
              <a:gd name="connsiteX1" fmla="*/ 4981575 w 4981575"/>
              <a:gd name="connsiteY1" fmla="*/ 0 h 3952875"/>
              <a:gd name="connsiteX2" fmla="*/ 4981575 w 4981575"/>
              <a:gd name="connsiteY2" fmla="*/ 3952875 h 3952875"/>
              <a:gd name="connsiteX3" fmla="*/ 0 w 4981575"/>
              <a:gd name="connsiteY3" fmla="*/ 3933825 h 3952875"/>
              <a:gd name="connsiteX4" fmla="*/ 333375 w 4981575"/>
              <a:gd name="connsiteY4" fmla="*/ 0 h 3952875"/>
              <a:gd name="connsiteX0" fmla="*/ 333375 w 5191125"/>
              <a:gd name="connsiteY0" fmla="*/ 0 h 3952875"/>
              <a:gd name="connsiteX1" fmla="*/ 5191125 w 5191125"/>
              <a:gd name="connsiteY1" fmla="*/ 95250 h 3952875"/>
              <a:gd name="connsiteX2" fmla="*/ 4981575 w 5191125"/>
              <a:gd name="connsiteY2" fmla="*/ 3952875 h 3952875"/>
              <a:gd name="connsiteX3" fmla="*/ 0 w 5191125"/>
              <a:gd name="connsiteY3" fmla="*/ 3933825 h 3952875"/>
              <a:gd name="connsiteX4" fmla="*/ 333375 w 5191125"/>
              <a:gd name="connsiteY4" fmla="*/ 0 h 3952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91125" h="3952875">
                <a:moveTo>
                  <a:pt x="333375" y="0"/>
                </a:moveTo>
                <a:lnTo>
                  <a:pt x="5191125" y="95250"/>
                </a:lnTo>
                <a:lnTo>
                  <a:pt x="4981575" y="3952875"/>
                </a:lnTo>
                <a:lnTo>
                  <a:pt x="0" y="3933825"/>
                </a:lnTo>
                <a:lnTo>
                  <a:pt x="333375"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cs typeface="+mn-cs"/>
            </a:endParaRPr>
          </a:p>
        </p:txBody>
      </p:sp>
      <p:pic>
        <p:nvPicPr>
          <p:cNvPr id="5" name="Picture 4"/>
          <p:cNvPicPr>
            <a:picLocks noChangeAspect="1"/>
          </p:cNvPicPr>
          <p:nvPr/>
        </p:nvPicPr>
        <p:blipFill>
          <a:blip r:embed="rId2"/>
          <a:stretch>
            <a:fillRect/>
          </a:stretch>
        </p:blipFill>
        <p:spPr>
          <a:xfrm>
            <a:off x="3377216" y="-54920"/>
            <a:ext cx="5237617" cy="847171"/>
          </a:xfrm>
          <a:prstGeom prst="rect">
            <a:avLst/>
          </a:prstGeom>
        </p:spPr>
      </p:pic>
      <p:pic>
        <p:nvPicPr>
          <p:cNvPr id="6" name="Picture 5"/>
          <p:cNvPicPr>
            <a:picLocks noChangeAspect="1"/>
          </p:cNvPicPr>
          <p:nvPr/>
        </p:nvPicPr>
        <p:blipFill>
          <a:blip r:embed="rId3"/>
          <a:stretch>
            <a:fillRect/>
          </a:stretch>
        </p:blipFill>
        <p:spPr>
          <a:xfrm>
            <a:off x="163629" y="448539"/>
            <a:ext cx="11784531" cy="6565481"/>
          </a:xfrm>
          <a:prstGeom prst="rect">
            <a:avLst/>
          </a:prstGeom>
        </p:spPr>
      </p:pic>
    </p:spTree>
    <p:extLst>
      <p:ext uri="{BB962C8B-B14F-4D97-AF65-F5344CB8AC3E}">
        <p14:creationId xmlns:p14="http://schemas.microsoft.com/office/powerpoint/2010/main" val="3947029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圆角矩形 10"/>
          <p:cNvSpPr/>
          <p:nvPr/>
        </p:nvSpPr>
        <p:spPr>
          <a:xfrm>
            <a:off x="279134" y="114300"/>
            <a:ext cx="11800172" cy="6718301"/>
          </a:xfrm>
          <a:prstGeom prst="roundRect">
            <a:avLst>
              <a:gd name="adj" fmla="val 457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chemeClr val="tx1"/>
              </a:solidFill>
              <a:effectLst/>
              <a:uLnTx/>
              <a:uFillTx/>
              <a:latin typeface="等线" panose="020F0502020204030204"/>
              <a:cs typeface="+mn-cs"/>
            </a:endParaRPr>
          </a:p>
        </p:txBody>
      </p:sp>
      <p:grpSp>
        <p:nvGrpSpPr>
          <p:cNvPr id="12" name="组合 9">
            <a:extLst>
              <a:ext uri="{FF2B5EF4-FFF2-40B4-BE49-F238E27FC236}">
                <a16:creationId xmlns:a16="http://schemas.microsoft.com/office/drawing/2014/main" id="{9F511887-A714-CE19-1D74-AED819E4A93C}"/>
              </a:ext>
            </a:extLst>
          </p:cNvPr>
          <p:cNvGrpSpPr/>
          <p:nvPr/>
        </p:nvGrpSpPr>
        <p:grpSpPr>
          <a:xfrm>
            <a:off x="825949" y="1371969"/>
            <a:ext cx="6997251" cy="2778409"/>
            <a:chOff x="4068184" y="253841"/>
            <a:chExt cx="6605260" cy="6607125"/>
          </a:xfrm>
        </p:grpSpPr>
        <p:pic>
          <p:nvPicPr>
            <p:cNvPr id="13" name="图片 7">
              <a:extLst>
                <a:ext uri="{FF2B5EF4-FFF2-40B4-BE49-F238E27FC236}">
                  <a16:creationId xmlns:a16="http://schemas.microsoft.com/office/drawing/2014/main" id="{5D8AB774-7E5A-443E-FE1D-B59274B575C6}"/>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4068184" y="253841"/>
              <a:ext cx="6605260" cy="6607125"/>
            </a:xfrm>
            <a:prstGeom prst="rect">
              <a:avLst/>
            </a:prstGeom>
          </p:spPr>
        </p:pic>
        <p:sp>
          <p:nvSpPr>
            <p:cNvPr id="14" name="文本框 4">
              <a:extLst>
                <a:ext uri="{FF2B5EF4-FFF2-40B4-BE49-F238E27FC236}">
                  <a16:creationId xmlns:a16="http://schemas.microsoft.com/office/drawing/2014/main" id="{40ABCEEE-D77C-00FB-F7AE-AC02FC707073}"/>
                </a:ext>
              </a:extLst>
            </p:cNvPr>
            <p:cNvSpPr txBox="1"/>
            <p:nvPr/>
          </p:nvSpPr>
          <p:spPr>
            <a:xfrm>
              <a:off x="4886325" y="2663574"/>
              <a:ext cx="5061154" cy="600164"/>
            </a:xfrm>
            <a:prstGeom prst="rect">
              <a:avLst/>
            </a:prstGeom>
            <a:noFill/>
          </p:spPr>
          <p:txBody>
            <a:bodyPr wrap="square">
              <a:spAutoFit/>
            </a:bodyPr>
            <a:lstStyle/>
            <a:p>
              <a:pPr algn="just">
                <a:lnSpc>
                  <a:spcPct val="150000"/>
                </a:lnSpc>
              </a:pPr>
              <a:endParaRPr lang="zh-CN" altLang="en-US" sz="2400" b="1" dirty="0">
                <a:solidFill>
                  <a:schemeClr val="tx1">
                    <a:lumMod val="75000"/>
                    <a:lumOff val="25000"/>
                  </a:schemeClr>
                </a:solidFill>
                <a:latin typeface="思源宋体 CN" panose="02020400000000000000" pitchFamily="18" charset="-122"/>
                <a:ea typeface="思源宋体 CN" panose="02020400000000000000" pitchFamily="18" charset="-122"/>
                <a:cs typeface="+mn-ea"/>
                <a:sym typeface="思源宋体 CN" panose="02020400000000000000" pitchFamily="18" charset="-122"/>
              </a:endParaRPr>
            </a:p>
          </p:txBody>
        </p:sp>
      </p:grpSp>
      <p:pic>
        <p:nvPicPr>
          <p:cNvPr id="8" name="Picture 7"/>
          <p:cNvPicPr>
            <a:picLocks noChangeAspect="1"/>
          </p:cNvPicPr>
          <p:nvPr/>
        </p:nvPicPr>
        <p:blipFill>
          <a:blip r:embed="rId3"/>
          <a:stretch>
            <a:fillRect/>
          </a:stretch>
        </p:blipFill>
        <p:spPr>
          <a:xfrm>
            <a:off x="-361608" y="526793"/>
            <a:ext cx="12915215" cy="2234381"/>
          </a:xfrm>
          <a:prstGeom prst="rect">
            <a:avLst/>
          </a:prstGeom>
        </p:spPr>
      </p:pic>
      <p:sp>
        <p:nvSpPr>
          <p:cNvPr id="9" name="TextBox 8"/>
          <p:cNvSpPr txBox="1"/>
          <p:nvPr/>
        </p:nvSpPr>
        <p:spPr>
          <a:xfrm>
            <a:off x="1364758" y="2302844"/>
            <a:ext cx="11104345" cy="707886"/>
          </a:xfrm>
          <a:prstGeom prst="rect">
            <a:avLst/>
          </a:prstGeom>
          <a:noFill/>
        </p:spPr>
        <p:txBody>
          <a:bodyPr wrap="square" rtlCol="0">
            <a:spAutoFit/>
          </a:bodyPr>
          <a:lstStyle/>
          <a:p>
            <a:r>
              <a:rPr lang="vi-VN" sz="4000" b="1" i="1" dirty="0">
                <a:latin typeface="Cambria" panose="02040503050406030204" pitchFamily="18" charset="0"/>
                <a:ea typeface="Cambria" panose="02040503050406030204" pitchFamily="18" charset="0"/>
              </a:rPr>
              <a:t>“Xào xạc” </a:t>
            </a:r>
            <a:r>
              <a:rPr lang="vi-VN" sz="4000" b="1" dirty="0">
                <a:latin typeface="Cambria" panose="02040503050406030204" pitchFamily="18" charset="0"/>
                <a:ea typeface="Cambria" panose="02040503050406030204" pitchFamily="18" charset="0"/>
              </a:rPr>
              <a:t>có nghĩa là gì?</a:t>
            </a:r>
            <a:endParaRPr lang="en-US" sz="4000" b="1" dirty="0">
              <a:latin typeface="Cambria" panose="02040503050406030204" pitchFamily="18" charset="0"/>
              <a:ea typeface="Cambria" panose="02040503050406030204" pitchFamily="18" charset="0"/>
            </a:endParaRPr>
          </a:p>
        </p:txBody>
      </p:sp>
      <p:sp>
        <p:nvSpPr>
          <p:cNvPr id="15" name="矩形 29">
            <a:extLst>
              <a:ext uri="{FF2B5EF4-FFF2-40B4-BE49-F238E27FC236}">
                <a16:creationId xmlns:a16="http://schemas.microsoft.com/office/drawing/2014/main" id="{374BA373-0D5B-441B-8785-6935E06E5EAE}"/>
              </a:ext>
            </a:extLst>
          </p:cNvPr>
          <p:cNvSpPr/>
          <p:nvPr/>
        </p:nvSpPr>
        <p:spPr>
          <a:xfrm>
            <a:off x="2162592" y="3379749"/>
            <a:ext cx="8385335" cy="1123712"/>
          </a:xfrm>
          <a:prstGeom prst="roundRect">
            <a:avLst/>
          </a:prstGeom>
          <a:solidFill>
            <a:schemeClr val="accent4">
              <a:lumMod val="40000"/>
              <a:lumOff val="60000"/>
            </a:schemeClr>
          </a:solidFill>
          <a:ln>
            <a:solidFill>
              <a:schemeClr val="tx1"/>
            </a:solidFill>
            <a:prstDash val="lgDash"/>
          </a:ln>
        </p:spPr>
        <p:style>
          <a:lnRef idx="2">
            <a:schemeClr val="accent6"/>
          </a:lnRef>
          <a:fillRef idx="1">
            <a:schemeClr val="lt1"/>
          </a:fillRef>
          <a:effectRef idx="0">
            <a:schemeClr val="accent6"/>
          </a:effectRef>
          <a:fontRef idx="minor">
            <a:schemeClr val="dk1"/>
          </a:fontRef>
        </p:style>
        <p:txBody>
          <a:bodyPr wrap="square">
            <a:spAutoFit/>
          </a:bodyPr>
          <a:lstStyle/>
          <a:p>
            <a:pPr algn="ctr">
              <a:defRPr/>
            </a:pPr>
            <a:r>
              <a:rPr lang="vi-VN" sz="3000" b="1" dirty="0">
                <a:latin typeface="Cambria" panose="02040503050406030204" pitchFamily="18" charset="0"/>
                <a:ea typeface="Cambria" panose="02040503050406030204" pitchFamily="18" charset="0"/>
              </a:rPr>
              <a:t>Xào xạc là: từ mô phỏng tiếng như tiếng lá cây lay động va chạm nhẹ vào nhau. </a:t>
            </a:r>
            <a:endParaRPr lang="en-US" sz="3000" b="1" dirty="0">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840798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22" presetClass="entr" presetSubtype="4"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down)">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20" presetClass="exit" presetSubtype="0" fill="hold" grpId="1" nodeType="clickEffect">
                                  <p:stCondLst>
                                    <p:cond delay="0"/>
                                  </p:stCondLst>
                                  <p:childTnLst>
                                    <p:animEffect transition="out" filter="wedge">
                                      <p:cBhvr>
                                        <p:cTn id="14" dur="400"/>
                                        <p:tgtEl>
                                          <p:spTgt spid="9"/>
                                        </p:tgtEl>
                                      </p:cBhvr>
                                    </p:animEffect>
                                    <p:set>
                                      <p:cBhvr>
                                        <p:cTn id="15" dur="1" fill="hold">
                                          <p:stCondLst>
                                            <p:cond delay="399"/>
                                          </p:stCondLst>
                                        </p:cTn>
                                        <p:tgtEl>
                                          <p:spTgt spid="9"/>
                                        </p:tgtEl>
                                        <p:attrNameLst>
                                          <p:attrName>style.visibility</p:attrName>
                                        </p:attrNameLst>
                                      </p:cBhvr>
                                      <p:to>
                                        <p:strVal val="hidden"/>
                                      </p:to>
                                    </p:set>
                                  </p:childTnLst>
                                </p:cTn>
                              </p:par>
                              <p:par>
                                <p:cTn id="16" presetID="20" presetClass="exit" presetSubtype="0" fill="hold" nodeType="withEffect">
                                  <p:stCondLst>
                                    <p:cond delay="0"/>
                                  </p:stCondLst>
                                  <p:childTnLst>
                                    <p:animEffect transition="out" filter="wedge">
                                      <p:cBhvr>
                                        <p:cTn id="17" dur="100"/>
                                        <p:tgtEl>
                                          <p:spTgt spid="12"/>
                                        </p:tgtEl>
                                      </p:cBhvr>
                                    </p:animEffect>
                                    <p:set>
                                      <p:cBhvr>
                                        <p:cTn id="18" dur="1" fill="hold">
                                          <p:stCondLst>
                                            <p:cond delay="99"/>
                                          </p:stCondLst>
                                        </p:cTn>
                                        <p:tgtEl>
                                          <p:spTgt spid="12"/>
                                        </p:tgtEl>
                                        <p:attrNameLst>
                                          <p:attrName>style.visibility</p:attrName>
                                        </p:attrNameLst>
                                      </p:cBhvr>
                                      <p:to>
                                        <p:strVal val="hidden"/>
                                      </p:to>
                                    </p:set>
                                  </p:childTnLst>
                                </p:cTn>
                              </p:par>
                              <p:par>
                                <p:cTn id="19" presetID="16" presetClass="entr" presetSubtype="21"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barn(inVertical)">
                                      <p:cBhvr>
                                        <p:cTn id="2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1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圆角矩形 10"/>
          <p:cNvSpPr/>
          <p:nvPr/>
        </p:nvSpPr>
        <p:spPr>
          <a:xfrm>
            <a:off x="279134" y="114300"/>
            <a:ext cx="11800172" cy="6718301"/>
          </a:xfrm>
          <a:prstGeom prst="roundRect">
            <a:avLst>
              <a:gd name="adj" fmla="val 457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pic>
        <p:nvPicPr>
          <p:cNvPr id="8" name="Picture 7"/>
          <p:cNvPicPr>
            <a:picLocks noChangeAspect="1"/>
          </p:cNvPicPr>
          <p:nvPr/>
        </p:nvPicPr>
        <p:blipFill>
          <a:blip r:embed="rId2"/>
          <a:stretch>
            <a:fillRect/>
          </a:stretch>
        </p:blipFill>
        <p:spPr>
          <a:xfrm>
            <a:off x="674328" y="-84800"/>
            <a:ext cx="12915215" cy="2234381"/>
          </a:xfrm>
          <a:prstGeom prst="rect">
            <a:avLst/>
          </a:prstGeom>
        </p:spPr>
      </p:pic>
      <p:sp>
        <p:nvSpPr>
          <p:cNvPr id="26" name="矩形 29">
            <a:extLst>
              <a:ext uri="{FF2B5EF4-FFF2-40B4-BE49-F238E27FC236}">
                <a16:creationId xmlns:a16="http://schemas.microsoft.com/office/drawing/2014/main" id="{374BA373-0D5B-441B-8785-6935E06E5EAE}"/>
              </a:ext>
            </a:extLst>
          </p:cNvPr>
          <p:cNvSpPr/>
          <p:nvPr/>
        </p:nvSpPr>
        <p:spPr>
          <a:xfrm>
            <a:off x="3149769" y="1341701"/>
            <a:ext cx="7964334" cy="1125191"/>
          </a:xfrm>
          <a:prstGeom prst="roundRect">
            <a:avLst/>
          </a:prstGeom>
          <a:solidFill>
            <a:schemeClr val="accent4">
              <a:lumMod val="40000"/>
              <a:lumOff val="60000"/>
            </a:schemeClr>
          </a:solidFill>
          <a:ln>
            <a:solidFill>
              <a:schemeClr val="tx1"/>
            </a:solidFill>
            <a:prstDash val="lgDash"/>
          </a:ln>
        </p:spPr>
        <p:style>
          <a:lnRef idx="2">
            <a:schemeClr val="accent6"/>
          </a:lnRef>
          <a:fillRef idx="1">
            <a:schemeClr val="lt1"/>
          </a:fillRef>
          <a:effectRef idx="0">
            <a:schemeClr val="accent6"/>
          </a:effectRef>
          <a:fontRef idx="minor">
            <a:schemeClr val="dk1"/>
          </a:fontRef>
        </p:style>
        <p:txBody>
          <a:bodyPr wrap="square">
            <a:spAutoFit/>
          </a:bodyPr>
          <a:lstStyle/>
          <a:p>
            <a:pPr algn="ctr">
              <a:defRPr/>
            </a:pPr>
            <a:r>
              <a:rPr lang="vi-VN" sz="3000" b="1" dirty="0">
                <a:latin typeface="Cambria" panose="02040503050406030204" pitchFamily="18" charset="0"/>
                <a:ea typeface="Cambria" panose="02040503050406030204" pitchFamily="18" charset="0"/>
              </a:rPr>
              <a:t>Lã chã (nước mắt, mồ hôi): nhỏ xuống thành giọt, nối tiếp nhau không dứt. </a:t>
            </a:r>
            <a:endParaRPr lang="en-US" sz="3000" b="1" dirty="0">
              <a:solidFill>
                <a:schemeClr val="tx1"/>
              </a:solidFill>
              <a:latin typeface="Cambria" panose="02040503050406030204" pitchFamily="18" charset="0"/>
              <a:ea typeface="Cambria" panose="02040503050406030204" pitchFamily="18" charset="0"/>
            </a:endParaRPr>
          </a:p>
        </p:txBody>
      </p:sp>
      <p:pic>
        <p:nvPicPr>
          <p:cNvPr id="3" name="Picture 2"/>
          <p:cNvPicPr>
            <a:picLocks noChangeAspect="1"/>
          </p:cNvPicPr>
          <p:nvPr/>
        </p:nvPicPr>
        <p:blipFill>
          <a:blip r:embed="rId3"/>
          <a:stretch>
            <a:fillRect/>
          </a:stretch>
        </p:blipFill>
        <p:spPr>
          <a:xfrm>
            <a:off x="279134" y="2517385"/>
            <a:ext cx="5453670" cy="36301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Picture 3"/>
          <p:cNvPicPr>
            <a:picLocks noChangeAspect="1"/>
          </p:cNvPicPr>
          <p:nvPr/>
        </p:nvPicPr>
        <p:blipFill>
          <a:blip r:embed="rId4"/>
          <a:stretch>
            <a:fillRect/>
          </a:stretch>
        </p:blipFill>
        <p:spPr>
          <a:xfrm>
            <a:off x="6193382" y="2919659"/>
            <a:ext cx="5885924" cy="365663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642756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barn(inVertical)">
                                      <p:cBhvr>
                                        <p:cTn id="10" dur="500"/>
                                        <p:tgtEl>
                                          <p:spTgt spid="26"/>
                                        </p:tgtEl>
                                      </p:cBhvr>
                                    </p:animEffect>
                                  </p:childTnLst>
                                </p:cTn>
                              </p:par>
                              <p:par>
                                <p:cTn id="11" presetID="22" presetClass="entr" presetSubtype="4"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00"/>
                                        <p:tgtEl>
                                          <p:spTgt spid="4"/>
                                        </p:tgtEl>
                                      </p:cBhvr>
                                    </p:animEffect>
                                  </p:childTnLst>
                                </p:cTn>
                              </p:par>
                              <p:par>
                                <p:cTn id="14" presetID="22" presetClass="entr" presetSubtype="4"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down)">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015089" y="1281425"/>
            <a:ext cx="7463928" cy="4820992"/>
          </a:xfrm>
          <a:custGeom>
            <a:avLst/>
            <a:gdLst>
              <a:gd name="connsiteX0" fmla="*/ 0 w 4648200"/>
              <a:gd name="connsiteY0" fmla="*/ 0 h 3981450"/>
              <a:gd name="connsiteX1" fmla="*/ 4648200 w 4648200"/>
              <a:gd name="connsiteY1" fmla="*/ 0 h 3981450"/>
              <a:gd name="connsiteX2" fmla="*/ 4648200 w 4648200"/>
              <a:gd name="connsiteY2" fmla="*/ 3981450 h 3981450"/>
              <a:gd name="connsiteX3" fmla="*/ 0 w 4648200"/>
              <a:gd name="connsiteY3" fmla="*/ 3981450 h 3981450"/>
              <a:gd name="connsiteX4" fmla="*/ 0 w 4648200"/>
              <a:gd name="connsiteY4" fmla="*/ 0 h 3981450"/>
              <a:gd name="connsiteX0" fmla="*/ 333375 w 4981575"/>
              <a:gd name="connsiteY0" fmla="*/ 0 h 3981450"/>
              <a:gd name="connsiteX1" fmla="*/ 4981575 w 4981575"/>
              <a:gd name="connsiteY1" fmla="*/ 0 h 3981450"/>
              <a:gd name="connsiteX2" fmla="*/ 4981575 w 4981575"/>
              <a:gd name="connsiteY2" fmla="*/ 3981450 h 3981450"/>
              <a:gd name="connsiteX3" fmla="*/ 0 w 4981575"/>
              <a:gd name="connsiteY3" fmla="*/ 3933825 h 3981450"/>
              <a:gd name="connsiteX4" fmla="*/ 333375 w 4981575"/>
              <a:gd name="connsiteY4" fmla="*/ 0 h 3981450"/>
              <a:gd name="connsiteX0" fmla="*/ 333375 w 4981575"/>
              <a:gd name="connsiteY0" fmla="*/ 0 h 3933825"/>
              <a:gd name="connsiteX1" fmla="*/ 4981575 w 4981575"/>
              <a:gd name="connsiteY1" fmla="*/ 0 h 3933825"/>
              <a:gd name="connsiteX2" fmla="*/ 4248150 w 4981575"/>
              <a:gd name="connsiteY2" fmla="*/ 3581400 h 3933825"/>
              <a:gd name="connsiteX3" fmla="*/ 0 w 4981575"/>
              <a:gd name="connsiteY3" fmla="*/ 3933825 h 3933825"/>
              <a:gd name="connsiteX4" fmla="*/ 333375 w 4981575"/>
              <a:gd name="connsiteY4" fmla="*/ 0 h 3933825"/>
              <a:gd name="connsiteX0" fmla="*/ 333375 w 4981575"/>
              <a:gd name="connsiteY0" fmla="*/ 0 h 3952875"/>
              <a:gd name="connsiteX1" fmla="*/ 4981575 w 4981575"/>
              <a:gd name="connsiteY1" fmla="*/ 0 h 3952875"/>
              <a:gd name="connsiteX2" fmla="*/ 4981575 w 4981575"/>
              <a:gd name="connsiteY2" fmla="*/ 3952875 h 3952875"/>
              <a:gd name="connsiteX3" fmla="*/ 0 w 4981575"/>
              <a:gd name="connsiteY3" fmla="*/ 3933825 h 3952875"/>
              <a:gd name="connsiteX4" fmla="*/ 333375 w 4981575"/>
              <a:gd name="connsiteY4" fmla="*/ 0 h 3952875"/>
              <a:gd name="connsiteX0" fmla="*/ 333375 w 5191125"/>
              <a:gd name="connsiteY0" fmla="*/ 0 h 3952875"/>
              <a:gd name="connsiteX1" fmla="*/ 5191125 w 5191125"/>
              <a:gd name="connsiteY1" fmla="*/ 95250 h 3952875"/>
              <a:gd name="connsiteX2" fmla="*/ 4981575 w 5191125"/>
              <a:gd name="connsiteY2" fmla="*/ 3952875 h 3952875"/>
              <a:gd name="connsiteX3" fmla="*/ 0 w 5191125"/>
              <a:gd name="connsiteY3" fmla="*/ 3933825 h 3952875"/>
              <a:gd name="connsiteX4" fmla="*/ 333375 w 5191125"/>
              <a:gd name="connsiteY4" fmla="*/ 0 h 3952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91125" h="3952875">
                <a:moveTo>
                  <a:pt x="333375" y="0"/>
                </a:moveTo>
                <a:lnTo>
                  <a:pt x="5191125" y="95250"/>
                </a:lnTo>
                <a:lnTo>
                  <a:pt x="4981575" y="3952875"/>
                </a:lnTo>
                <a:lnTo>
                  <a:pt x="0" y="3933825"/>
                </a:lnTo>
                <a:lnTo>
                  <a:pt x="333375"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cs typeface="+mn-cs"/>
            </a:endParaRPr>
          </a:p>
        </p:txBody>
      </p:sp>
      <p:pic>
        <p:nvPicPr>
          <p:cNvPr id="5" name="图片 4"/>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615697" y="-1120941"/>
            <a:ext cx="10262711" cy="7834562"/>
          </a:xfrm>
          <a:prstGeom prst="rect">
            <a:avLst/>
          </a:prstGeom>
        </p:spPr>
      </p:pic>
      <p:pic>
        <p:nvPicPr>
          <p:cNvPr id="8" name="Picture 7"/>
          <p:cNvPicPr>
            <a:picLocks noChangeAspect="1"/>
          </p:cNvPicPr>
          <p:nvPr/>
        </p:nvPicPr>
        <p:blipFill>
          <a:blip r:embed="rId3"/>
          <a:stretch>
            <a:fillRect/>
          </a:stretch>
        </p:blipFill>
        <p:spPr>
          <a:xfrm>
            <a:off x="2413200" y="1871243"/>
            <a:ext cx="6839030" cy="3424093"/>
          </a:xfrm>
          <a:prstGeom prst="rect">
            <a:avLst/>
          </a:prstGeom>
        </p:spPr>
      </p:pic>
    </p:spTree>
    <p:extLst>
      <p:ext uri="{BB962C8B-B14F-4D97-AF65-F5344CB8AC3E}">
        <p14:creationId xmlns:p14="http://schemas.microsoft.com/office/powerpoint/2010/main" val="42040857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29">
            <a:extLst>
              <a:ext uri="{FF2B5EF4-FFF2-40B4-BE49-F238E27FC236}">
                <a16:creationId xmlns:a16="http://schemas.microsoft.com/office/drawing/2014/main" id="{374BA373-0D5B-441B-8785-6935E06E5EAE}"/>
              </a:ext>
            </a:extLst>
          </p:cNvPr>
          <p:cNvSpPr/>
          <p:nvPr/>
        </p:nvSpPr>
        <p:spPr>
          <a:xfrm>
            <a:off x="2560739" y="683880"/>
            <a:ext cx="9321800" cy="783193"/>
          </a:xfrm>
          <a:prstGeom prst="roundRect">
            <a:avLst/>
          </a:prstGeom>
          <a:solidFill>
            <a:schemeClr val="accent4">
              <a:lumMod val="40000"/>
              <a:lumOff val="60000"/>
            </a:schemeClr>
          </a:solidFill>
          <a:ln>
            <a:solidFill>
              <a:schemeClr val="tx1"/>
            </a:solidFill>
            <a:prstDash val="lgDash"/>
          </a:ln>
        </p:spPr>
        <p:style>
          <a:lnRef idx="2">
            <a:schemeClr val="accent6"/>
          </a:lnRef>
          <a:fillRef idx="1">
            <a:schemeClr val="lt1"/>
          </a:fillRef>
          <a:effectRef idx="0">
            <a:schemeClr val="accent6"/>
          </a:effectRef>
          <a:fontRef idx="minor">
            <a:schemeClr val="dk1"/>
          </a:fontRef>
        </p:style>
        <p:txBody>
          <a:bodyPr wrap="square">
            <a:spAutoFit/>
          </a:bodyPr>
          <a:lstStyle/>
          <a:p>
            <a:pPr algn="ctr">
              <a:defRPr/>
            </a:pPr>
            <a:r>
              <a:rPr lang="en-US" sz="3000" dirty="0">
                <a:latin typeface="Cambria" panose="02040503050406030204" pitchFamily="18" charset="0"/>
                <a:ea typeface="Cambria" panose="02040503050406030204" pitchFamily="18" charset="0"/>
              </a:rPr>
              <a:t> </a:t>
            </a:r>
            <a:r>
              <a:rPr lang="vi-VN" sz="4000" b="1" dirty="0">
                <a:solidFill>
                  <a:srgbClr val="002060"/>
                </a:solidFill>
                <a:latin typeface="Cambria" panose="02040503050406030204" pitchFamily="18" charset="0"/>
                <a:ea typeface="Cambria" panose="02040503050406030204" pitchFamily="18" charset="0"/>
              </a:rPr>
              <a:t>1. </a:t>
            </a:r>
            <a:r>
              <a:rPr lang="en-US" sz="4000" b="1" dirty="0" err="1">
                <a:solidFill>
                  <a:srgbClr val="002060"/>
                </a:solidFill>
                <a:latin typeface="Cambria" panose="02040503050406030204" pitchFamily="18" charset="0"/>
                <a:ea typeface="Cambria" panose="02040503050406030204" pitchFamily="18" charset="0"/>
              </a:rPr>
              <a:t>Mục</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đích</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về</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quê</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của</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bạn</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nhỏ</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là</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gì</a:t>
            </a:r>
            <a:r>
              <a:rPr lang="en-US" sz="4000" b="1" dirty="0">
                <a:solidFill>
                  <a:srgbClr val="002060"/>
                </a:solidFill>
                <a:latin typeface="Cambria" panose="02040503050406030204" pitchFamily="18" charset="0"/>
                <a:ea typeface="Cambria" panose="02040503050406030204" pitchFamily="18" charset="0"/>
              </a:rPr>
              <a:t>? </a:t>
            </a:r>
          </a:p>
        </p:txBody>
      </p:sp>
      <p:sp>
        <p:nvSpPr>
          <p:cNvPr id="9" name="圆角矩形 17">
            <a:extLst>
              <a:ext uri="{FF2B5EF4-FFF2-40B4-BE49-F238E27FC236}">
                <a16:creationId xmlns:a16="http://schemas.microsoft.com/office/drawing/2014/main" id="{A8E535DF-15BD-D423-EF0C-7F74D154BE25}"/>
              </a:ext>
            </a:extLst>
          </p:cNvPr>
          <p:cNvSpPr/>
          <p:nvPr/>
        </p:nvSpPr>
        <p:spPr>
          <a:xfrm>
            <a:off x="2057400" y="1741566"/>
            <a:ext cx="9929000" cy="4760834"/>
          </a:xfrm>
          <a:prstGeom prst="roundRect">
            <a:avLst>
              <a:gd name="adj" fmla="val 24204"/>
            </a:avLst>
          </a:prstGeom>
          <a:solidFill>
            <a:schemeClr val="bg1"/>
          </a:solidFill>
          <a:ln w="38100">
            <a:solidFill>
              <a:srgbClr val="3585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1800" b="0" i="0" u="none" strike="noStrike" kern="1200" cap="none" spc="0" normalizeH="0" baseline="0" noProof="0" dirty="0">
                <a:ln>
                  <a:noFill/>
                </a:ln>
                <a:solidFill>
                  <a:prstClr val="white"/>
                </a:solidFill>
                <a:effectLst/>
                <a:uLnTx/>
                <a:uFillTx/>
                <a:ea typeface="思源黑体 CN Bold" panose="020B0800000000000000"/>
                <a:cs typeface="+mn-cs"/>
              </a:rPr>
              <a:t> </a:t>
            </a:r>
            <a:endParaRPr kumimoji="0" lang="zh-CN" altLang="en-US" sz="1800" b="0" i="0" u="none" strike="noStrike" kern="1200" cap="none" spc="0" normalizeH="0" baseline="0" noProof="0" dirty="0">
              <a:ln>
                <a:noFill/>
              </a:ln>
              <a:solidFill>
                <a:prstClr val="white"/>
              </a:solidFill>
              <a:effectLst/>
              <a:uLnTx/>
              <a:uFillTx/>
              <a:ea typeface="思源黑体 CN Bold" panose="020B0800000000000000"/>
              <a:cs typeface="+mn-cs"/>
            </a:endParaRPr>
          </a:p>
        </p:txBody>
      </p:sp>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r="4453"/>
          <a:stretch/>
        </p:blipFill>
        <p:spPr>
          <a:xfrm>
            <a:off x="702606" y="3502912"/>
            <a:ext cx="4044330" cy="3286666"/>
          </a:xfrm>
          <a:prstGeom prst="ellipse">
            <a:avLst/>
          </a:prstGeom>
          <a:ln>
            <a:noFill/>
          </a:ln>
          <a:effectLst>
            <a:softEdge rad="112500"/>
          </a:effectLst>
        </p:spPr>
      </p:pic>
    </p:spTree>
    <p:extLst>
      <p:ext uri="{BB962C8B-B14F-4D97-AF65-F5344CB8AC3E}">
        <p14:creationId xmlns:p14="http://schemas.microsoft.com/office/powerpoint/2010/main" val="28528644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圆角矩形 17">
            <a:extLst>
              <a:ext uri="{FF2B5EF4-FFF2-40B4-BE49-F238E27FC236}">
                <a16:creationId xmlns:a16="http://schemas.microsoft.com/office/drawing/2014/main" id="{A8E535DF-15BD-D423-EF0C-7F74D154BE25}"/>
              </a:ext>
            </a:extLst>
          </p:cNvPr>
          <p:cNvSpPr/>
          <p:nvPr/>
        </p:nvSpPr>
        <p:spPr>
          <a:xfrm>
            <a:off x="731520" y="1599044"/>
            <a:ext cx="10703098" cy="4775200"/>
          </a:xfrm>
          <a:prstGeom prst="roundRect">
            <a:avLst>
              <a:gd name="adj" fmla="val 10800"/>
            </a:avLst>
          </a:prstGeom>
          <a:solidFill>
            <a:schemeClr val="bg1"/>
          </a:solidFill>
          <a:ln w="38100">
            <a:solidFill>
              <a:srgbClr val="3585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1800" b="0" i="0" u="none" strike="noStrike" kern="1200" cap="none" spc="0" normalizeH="0" baseline="0" noProof="0" dirty="0">
                <a:ln>
                  <a:noFill/>
                </a:ln>
                <a:solidFill>
                  <a:prstClr val="white"/>
                </a:solidFill>
                <a:effectLst/>
                <a:uLnTx/>
                <a:uFillTx/>
                <a:latin typeface="Arial" panose="020B0604020202020204" pitchFamily="34" charset="0"/>
                <a:ea typeface="思源黑体 CN Bold" panose="020B0800000000000000"/>
                <a:cs typeface="+mn-cs"/>
              </a:rPr>
              <a:t> </a:t>
            </a:r>
            <a:endParaRPr kumimoji="0" lang="zh-CN" altLang="en-US" sz="1800" b="0" i="0" u="none" strike="noStrike" kern="1200" cap="none" spc="0" normalizeH="0" baseline="0" noProof="0" dirty="0">
              <a:ln>
                <a:noFill/>
              </a:ln>
              <a:solidFill>
                <a:prstClr val="white"/>
              </a:solidFill>
              <a:effectLst/>
              <a:uLnTx/>
              <a:uFillTx/>
              <a:latin typeface="等线" panose="020F0502020204030204"/>
              <a:ea typeface="思源黑体 CN Bold" panose="020B0800000000000000"/>
              <a:cs typeface="+mn-cs"/>
            </a:endParaRPr>
          </a:p>
        </p:txBody>
      </p:sp>
      <p:sp>
        <p:nvSpPr>
          <p:cNvPr id="13" name="矩形 29">
            <a:extLst>
              <a:ext uri="{FF2B5EF4-FFF2-40B4-BE49-F238E27FC236}">
                <a16:creationId xmlns:a16="http://schemas.microsoft.com/office/drawing/2014/main" id="{374BA373-0D5B-441B-8785-6935E06E5EAE}"/>
              </a:ext>
            </a:extLst>
          </p:cNvPr>
          <p:cNvSpPr/>
          <p:nvPr/>
        </p:nvSpPr>
        <p:spPr>
          <a:xfrm>
            <a:off x="683027" y="1807129"/>
            <a:ext cx="10800083" cy="1328023"/>
          </a:xfrm>
          <a:prstGeom prst="roundRect">
            <a:avLst/>
          </a:prstGeom>
          <a:noFill/>
          <a:ln>
            <a:noFill/>
            <a:prstDash val="lgDash"/>
          </a:ln>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vi-VN" sz="3600" b="1" dirty="0">
                <a:solidFill>
                  <a:srgbClr val="FF0000"/>
                </a:solidFill>
                <a:latin typeface="Cambria" panose="02040503050406030204" pitchFamily="18" charset="0"/>
                <a:ea typeface="Cambria" panose="02040503050406030204" pitchFamily="18" charset="0"/>
              </a:rPr>
              <a:t>2. Khi ở quê, bạn nhỏ đã làm gì để tả được cây hoa theo yêu cầu? </a:t>
            </a:r>
          </a:p>
        </p:txBody>
      </p:sp>
      <p:pic>
        <p:nvPicPr>
          <p:cNvPr id="7" name="Picture 6"/>
          <p:cNvPicPr>
            <a:picLocks noChangeAspect="1"/>
          </p:cNvPicPr>
          <p:nvPr/>
        </p:nvPicPr>
        <p:blipFill rotWithShape="1">
          <a:blip r:embed="rId2"/>
          <a:srcRect l="50662"/>
          <a:stretch/>
        </p:blipFill>
        <p:spPr>
          <a:xfrm>
            <a:off x="5491277" y="312902"/>
            <a:ext cx="5095443" cy="1670449"/>
          </a:xfrm>
          <a:prstGeom prst="rect">
            <a:avLst/>
          </a:prstGeom>
        </p:spPr>
      </p:pic>
      <p:pic>
        <p:nvPicPr>
          <p:cNvPr id="8" name="Picture 7"/>
          <p:cNvPicPr>
            <a:picLocks noChangeAspect="1"/>
          </p:cNvPicPr>
          <p:nvPr/>
        </p:nvPicPr>
        <p:blipFill>
          <a:blip r:embed="rId3"/>
          <a:stretch>
            <a:fillRect/>
          </a:stretch>
        </p:blipFill>
        <p:spPr>
          <a:xfrm>
            <a:off x="-1877878" y="300806"/>
            <a:ext cx="9632515" cy="1664352"/>
          </a:xfrm>
          <a:prstGeom prst="rect">
            <a:avLst/>
          </a:prstGeom>
        </p:spPr>
      </p:pic>
      <p:sp>
        <p:nvSpPr>
          <p:cNvPr id="3" name="TextBox 2"/>
          <p:cNvSpPr txBox="1"/>
          <p:nvPr/>
        </p:nvSpPr>
        <p:spPr>
          <a:xfrm>
            <a:off x="1056640" y="2922618"/>
            <a:ext cx="10304906" cy="1077218"/>
          </a:xfrm>
          <a:prstGeom prst="rect">
            <a:avLst/>
          </a:prstGeom>
          <a:noFill/>
        </p:spPr>
        <p:txBody>
          <a:bodyPr wrap="square" rtlCol="0">
            <a:spAutoFit/>
          </a:bodyPr>
          <a:lstStyle/>
          <a:p>
            <a:pPr algn="just"/>
            <a:r>
              <a:rPr lang="vi-VN" sz="3200" b="1" i="1" dirty="0">
                <a:latin typeface="Cambria" panose="02040503050406030204" pitchFamily="18" charset="0"/>
                <a:ea typeface="Cambria" panose="02040503050406030204" pitchFamily="18" charset="0"/>
              </a:rPr>
              <a:t>Khi ở quê, để tìm được nhiều ý cho bài văn của mình, bạn nhỏ đã:</a:t>
            </a:r>
          </a:p>
        </p:txBody>
      </p:sp>
      <p:sp>
        <p:nvSpPr>
          <p:cNvPr id="4" name="TextBox 3"/>
          <p:cNvSpPr txBox="1"/>
          <p:nvPr/>
        </p:nvSpPr>
        <p:spPr>
          <a:xfrm>
            <a:off x="1143304" y="4525253"/>
            <a:ext cx="9443416" cy="1077218"/>
          </a:xfrm>
          <a:prstGeom prst="rect">
            <a:avLst/>
          </a:prstGeom>
          <a:noFill/>
        </p:spPr>
        <p:txBody>
          <a:bodyPr wrap="square" rtlCol="0">
            <a:spAutoFit/>
          </a:bodyPr>
          <a:lstStyle/>
          <a:p>
            <a:r>
              <a:rPr lang="vi-VN" sz="3200" dirty="0">
                <a:latin typeface="Cambria" panose="02040503050406030204" pitchFamily="18" charset="0"/>
                <a:ea typeface="Cambria" panose="02040503050406030204" pitchFamily="18" charset="0"/>
              </a:rPr>
              <a:t>-</a:t>
            </a:r>
            <a:r>
              <a:rPr lang="en-US" sz="3200" dirty="0">
                <a:latin typeface="Cambria" panose="02040503050406030204" pitchFamily="18" charset="0"/>
                <a:ea typeface="Cambria" panose="02040503050406030204" pitchFamily="18" charset="0"/>
              </a:rPr>
              <a:t> </a:t>
            </a:r>
            <a:r>
              <a:rPr lang="vi-VN" sz="3200" dirty="0">
                <a:latin typeface="Cambria" panose="02040503050406030204" pitchFamily="18" charset="0"/>
                <a:ea typeface="Cambria" panose="02040503050406030204" pitchFamily="18" charset="0"/>
              </a:rPr>
              <a:t>Quan sát rất kĩ các bộ phận của cây thân, cành, lá, hoa, hương sắc...</a:t>
            </a:r>
            <a:endParaRPr lang="en-US" sz="3200" dirty="0"/>
          </a:p>
        </p:txBody>
      </p:sp>
      <p:sp>
        <p:nvSpPr>
          <p:cNvPr id="11" name="TextBox 10"/>
          <p:cNvSpPr txBox="1"/>
          <p:nvPr/>
        </p:nvSpPr>
        <p:spPr>
          <a:xfrm>
            <a:off x="1162028" y="5478636"/>
            <a:ext cx="9973332" cy="1077218"/>
          </a:xfrm>
          <a:prstGeom prst="rect">
            <a:avLst/>
          </a:prstGeom>
          <a:noFill/>
        </p:spPr>
        <p:txBody>
          <a:bodyPr wrap="square" rtlCol="0">
            <a:spAutoFit/>
          </a:bodyPr>
          <a:lstStyle/>
          <a:p>
            <a:r>
              <a:rPr lang="vi-VN" sz="3200" dirty="0">
                <a:latin typeface="Cambria" panose="02040503050406030204" pitchFamily="18" charset="0"/>
                <a:ea typeface="Cambria" panose="02040503050406030204" pitchFamily="18" charset="0"/>
              </a:rPr>
              <a:t>-Bạn còn tưới nước cho cây theo đúng gợi ý của đề bài.</a:t>
            </a:r>
            <a:endParaRPr lang="en-US" sz="3200" dirty="0">
              <a:latin typeface="Cambria" panose="02040503050406030204" pitchFamily="18" charset="0"/>
              <a:ea typeface="Cambria" panose="02040503050406030204" pitchFamily="18" charset="0"/>
            </a:endParaRPr>
          </a:p>
          <a:p>
            <a:endParaRPr lang="en-US" sz="3200" dirty="0"/>
          </a:p>
        </p:txBody>
      </p:sp>
      <p:sp>
        <p:nvSpPr>
          <p:cNvPr id="6" name="TextBox 5"/>
          <p:cNvSpPr txBox="1"/>
          <p:nvPr/>
        </p:nvSpPr>
        <p:spPr>
          <a:xfrm>
            <a:off x="1166012" y="3986644"/>
            <a:ext cx="8983828" cy="1077218"/>
          </a:xfrm>
          <a:prstGeom prst="rect">
            <a:avLst/>
          </a:prstGeom>
          <a:noFill/>
        </p:spPr>
        <p:txBody>
          <a:bodyPr wrap="square" rtlCol="0">
            <a:spAutoFit/>
          </a:bodyPr>
          <a:lstStyle/>
          <a:p>
            <a:r>
              <a:rPr lang="vi-VN" sz="3200" dirty="0">
                <a:latin typeface="Cambria" panose="02040503050406030204" pitchFamily="18" charset="0"/>
                <a:ea typeface="Cambria" panose="02040503050406030204" pitchFamily="18" charset="0"/>
              </a:rPr>
              <a:t>-</a:t>
            </a:r>
            <a:r>
              <a:rPr lang="en-US" sz="3200" dirty="0">
                <a:latin typeface="Cambria" panose="02040503050406030204" pitchFamily="18" charset="0"/>
                <a:ea typeface="Cambria" panose="02040503050406030204" pitchFamily="18" charset="0"/>
              </a:rPr>
              <a:t> </a:t>
            </a:r>
            <a:r>
              <a:rPr lang="vi-VN" sz="3200" dirty="0">
                <a:latin typeface="Cambria" panose="02040503050406030204" pitchFamily="18" charset="0"/>
                <a:ea typeface="Cambria" panose="02040503050406030204" pitchFamily="18" charset="0"/>
              </a:rPr>
              <a:t>Dậy thật sớm để quan sát cây hoa hồng. </a:t>
            </a:r>
          </a:p>
          <a:p>
            <a:r>
              <a:rPr lang="en-US" sz="3200" dirty="0"/>
              <a:t> </a:t>
            </a:r>
          </a:p>
        </p:txBody>
      </p:sp>
    </p:spTree>
    <p:extLst>
      <p:ext uri="{BB962C8B-B14F-4D97-AF65-F5344CB8AC3E}">
        <p14:creationId xmlns:p14="http://schemas.microsoft.com/office/powerpoint/2010/main" val="3415718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par>
                                <p:cTn id="13" presetID="22" presetClass="entr" presetSubtype="4"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down)">
                                      <p:cBhvr>
                                        <p:cTn id="20" dur="500"/>
                                        <p:tgtEl>
                                          <p:spTgt spid="3"/>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arn(inVertical)">
                                      <p:cBhvr>
                                        <p:cTn id="23" dur="500"/>
                                        <p:tgtEl>
                                          <p:spTgt spid="6"/>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barn(inVertical)">
                                      <p:cBhvr>
                                        <p:cTn id="26" dur="500"/>
                                        <p:tgtEl>
                                          <p:spTgt spid="4"/>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barn(inVertical)">
                                      <p:cBhvr>
                                        <p:cTn id="2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3" grpId="0"/>
      <p:bldP spid="4" grpId="0"/>
      <p:bldP spid="11"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0"/>
          <p:cNvSpPr/>
          <p:nvPr/>
        </p:nvSpPr>
        <p:spPr>
          <a:xfrm>
            <a:off x="753533" y="381406"/>
            <a:ext cx="10549468" cy="5703176"/>
          </a:xfrm>
          <a:prstGeom prst="roundRect">
            <a:avLst>
              <a:gd name="adj" fmla="val 457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5" name="矩形 29">
            <a:extLst>
              <a:ext uri="{FF2B5EF4-FFF2-40B4-BE49-F238E27FC236}">
                <a16:creationId xmlns:a16="http://schemas.microsoft.com/office/drawing/2014/main" id="{374BA373-0D5B-441B-8785-6935E06E5EAE}"/>
              </a:ext>
            </a:extLst>
          </p:cNvPr>
          <p:cNvSpPr/>
          <p:nvPr/>
        </p:nvSpPr>
        <p:spPr>
          <a:xfrm>
            <a:off x="1740175" y="95714"/>
            <a:ext cx="8961238" cy="1940957"/>
          </a:xfrm>
          <a:prstGeom prst="roundRect">
            <a:avLst/>
          </a:prstGeom>
          <a:solidFill>
            <a:srgbClr val="00B050"/>
          </a:solidFill>
          <a:ln>
            <a:solidFill>
              <a:schemeClr val="tx1"/>
            </a:solidFill>
            <a:prstDash val="lgDash"/>
          </a:ln>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vi-VN" sz="3600" b="1" dirty="0">
                <a:solidFill>
                  <a:schemeClr val="bg1"/>
                </a:solidFill>
                <a:latin typeface="Cambria" panose="02040503050406030204" pitchFamily="18" charset="0"/>
                <a:ea typeface="Cambria" panose="02040503050406030204" pitchFamily="18" charset="0"/>
              </a:rPr>
              <a:t>3. Những câu văn nào là kết quả của sự quan sát kết hợp với trí tưởng tượng phong phú của bạn nhỏ? </a:t>
            </a:r>
          </a:p>
        </p:txBody>
      </p:sp>
    </p:spTree>
    <p:extLst>
      <p:ext uri="{BB962C8B-B14F-4D97-AF65-F5344CB8AC3E}">
        <p14:creationId xmlns:p14="http://schemas.microsoft.com/office/powerpoint/2010/main" val="7403050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圆角矩形 17">
            <a:extLst>
              <a:ext uri="{FF2B5EF4-FFF2-40B4-BE49-F238E27FC236}">
                <a16:creationId xmlns:a16="http://schemas.microsoft.com/office/drawing/2014/main" id="{A8E535DF-15BD-D423-EF0C-7F74D154BE25}"/>
              </a:ext>
            </a:extLst>
          </p:cNvPr>
          <p:cNvSpPr/>
          <p:nvPr/>
        </p:nvSpPr>
        <p:spPr>
          <a:xfrm>
            <a:off x="1056640" y="419484"/>
            <a:ext cx="10495280" cy="5490962"/>
          </a:xfrm>
          <a:prstGeom prst="roundRect">
            <a:avLst>
              <a:gd name="adj" fmla="val 9858"/>
            </a:avLst>
          </a:prstGeom>
          <a:solidFill>
            <a:schemeClr val="bg1"/>
          </a:solidFill>
          <a:ln w="38100">
            <a:solidFill>
              <a:srgbClr val="3585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1800" b="0" i="0" u="none" strike="noStrike" kern="1200" cap="none" spc="0" normalizeH="0" baseline="0" noProof="0" dirty="0">
                <a:ln>
                  <a:noFill/>
                </a:ln>
                <a:solidFill>
                  <a:prstClr val="white"/>
                </a:solidFill>
                <a:effectLst/>
                <a:uLnTx/>
                <a:uFillTx/>
                <a:latin typeface="Arial" panose="020B0604020202020204" pitchFamily="34" charset="0"/>
                <a:ea typeface="思源黑体 CN Bold" panose="020B0800000000000000"/>
                <a:cs typeface="+mn-cs"/>
              </a:rPr>
              <a:t> </a:t>
            </a:r>
            <a:endParaRPr kumimoji="0" lang="zh-CN" altLang="en-US" sz="1800" b="0" i="0" u="none" strike="noStrike" kern="1200" cap="none" spc="0" normalizeH="0" baseline="0" noProof="0" dirty="0">
              <a:ln>
                <a:noFill/>
              </a:ln>
              <a:solidFill>
                <a:prstClr val="white"/>
              </a:solidFill>
              <a:effectLst/>
              <a:uLnTx/>
              <a:uFillTx/>
              <a:latin typeface="等线" panose="020F0502020204030204"/>
              <a:ea typeface="思源黑体 CN Bold" panose="020B0800000000000000"/>
              <a:cs typeface="+mn-cs"/>
            </a:endParaRPr>
          </a:p>
        </p:txBody>
      </p:sp>
      <p:pic>
        <p:nvPicPr>
          <p:cNvPr id="12" name="Picture 11"/>
          <p:cNvPicPr>
            <a:picLocks noChangeAspect="1"/>
          </p:cNvPicPr>
          <p:nvPr/>
        </p:nvPicPr>
        <p:blipFill rotWithShape="1">
          <a:blip r:embed="rId3"/>
          <a:srcRect l="50662" r="21226" b="23644"/>
          <a:stretch/>
        </p:blipFill>
        <p:spPr>
          <a:xfrm>
            <a:off x="7263955" y="770378"/>
            <a:ext cx="2903297" cy="1275491"/>
          </a:xfrm>
          <a:prstGeom prst="rect">
            <a:avLst/>
          </a:prstGeom>
        </p:spPr>
      </p:pic>
      <p:sp>
        <p:nvSpPr>
          <p:cNvPr id="6" name="TextBox 5"/>
          <p:cNvSpPr txBox="1"/>
          <p:nvPr/>
        </p:nvSpPr>
        <p:spPr>
          <a:xfrm>
            <a:off x="1280160" y="1937770"/>
            <a:ext cx="10058400" cy="1754326"/>
          </a:xfrm>
          <a:prstGeom prst="rect">
            <a:avLst/>
          </a:prstGeom>
          <a:noFill/>
        </p:spPr>
        <p:txBody>
          <a:bodyPr wrap="square" rtlCol="0">
            <a:spAutoFit/>
          </a:bodyPr>
          <a:lstStyle/>
          <a:p>
            <a:pPr lvl="0" algn="ctr">
              <a:defRPr/>
            </a:pPr>
            <a:r>
              <a:rPr lang="vi-VN" sz="3600" b="1" dirty="0">
                <a:latin typeface="Cambria" panose="02040503050406030204" pitchFamily="18" charset="0"/>
                <a:ea typeface="Cambria" panose="02040503050406030204" pitchFamily="18" charset="0"/>
              </a:rPr>
              <a:t>3. </a:t>
            </a:r>
            <a:r>
              <a:rPr lang="en-US" sz="3600" b="1" dirty="0" err="1">
                <a:latin typeface="Cambria" panose="02040503050406030204" pitchFamily="18" charset="0"/>
                <a:ea typeface="Cambria" panose="02040503050406030204" pitchFamily="18" charset="0"/>
              </a:rPr>
              <a:t>Em</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thích</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câu</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văn</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nào</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nhất</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trong</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bài</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văn</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của</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bạn</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nhỏ</a:t>
            </a:r>
            <a:r>
              <a:rPr lang="en-US" sz="3600" b="1" dirty="0">
                <a:latin typeface="Cambria" panose="02040503050406030204" pitchFamily="18" charset="0"/>
                <a:ea typeface="Cambria" panose="02040503050406030204" pitchFamily="18" charset="0"/>
              </a:rPr>
              <a:t>? Theo </a:t>
            </a:r>
            <a:r>
              <a:rPr lang="en-US" sz="3600" b="1" dirty="0" err="1">
                <a:latin typeface="Cambria" panose="02040503050406030204" pitchFamily="18" charset="0"/>
                <a:ea typeface="Cambria" panose="02040503050406030204" pitchFamily="18" charset="0"/>
              </a:rPr>
              <a:t>em</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bài</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văn</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của</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bạn</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nên</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viết</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thêm</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những</a:t>
            </a:r>
            <a:r>
              <a:rPr lang="en-US" sz="3600" b="1" dirty="0">
                <a:latin typeface="Cambria" panose="02040503050406030204" pitchFamily="18" charset="0"/>
                <a:ea typeface="Cambria" panose="02040503050406030204" pitchFamily="18" charset="0"/>
              </a:rPr>
              <a:t> ý </a:t>
            </a:r>
            <a:r>
              <a:rPr lang="en-US" sz="3600" b="1" dirty="0" err="1">
                <a:latin typeface="Cambria" panose="02040503050406030204" pitchFamily="18" charset="0"/>
                <a:ea typeface="Cambria" panose="02040503050406030204" pitchFamily="18" charset="0"/>
              </a:rPr>
              <a:t>nào</a:t>
            </a:r>
            <a:r>
              <a:rPr lang="en-US" sz="3600" b="1" dirty="0">
                <a:latin typeface="Cambria" panose="02040503050406030204" pitchFamily="18" charset="0"/>
                <a:ea typeface="Cambria" panose="02040503050406030204" pitchFamily="18" charset="0"/>
              </a:rPr>
              <a:t>?</a:t>
            </a:r>
            <a:r>
              <a:rPr lang="en-US" sz="3600" b="1" dirty="0"/>
              <a:t> </a:t>
            </a:r>
            <a:endParaRPr kumimoji="0" lang="vi-VN" sz="3600" b="1" i="0" u="none" strike="noStrike" kern="1200" cap="none" spc="0" normalizeH="0" baseline="0" noProof="0" dirty="0">
              <a:ln>
                <a:noFill/>
              </a:ln>
              <a:effectLst/>
              <a:uLnTx/>
              <a:uFillTx/>
              <a:latin typeface="Cambria" panose="02040503050406030204" pitchFamily="18" charset="0"/>
              <a:ea typeface="Cambria" panose="02040503050406030204" pitchFamily="18" charset="0"/>
            </a:endParaRPr>
          </a:p>
        </p:txBody>
      </p:sp>
      <p:pic>
        <p:nvPicPr>
          <p:cNvPr id="2" name="Picture 1"/>
          <p:cNvPicPr>
            <a:picLocks noChangeAspect="1"/>
          </p:cNvPicPr>
          <p:nvPr/>
        </p:nvPicPr>
        <p:blipFill>
          <a:blip r:embed="rId4"/>
          <a:stretch>
            <a:fillRect/>
          </a:stretch>
        </p:blipFill>
        <p:spPr>
          <a:xfrm>
            <a:off x="0" y="770378"/>
            <a:ext cx="9632515" cy="1664352"/>
          </a:xfrm>
          <a:prstGeom prst="rect">
            <a:avLst/>
          </a:prstGeom>
        </p:spPr>
      </p:pic>
      <p:sp>
        <p:nvSpPr>
          <p:cNvPr id="3" name="TextBox 2"/>
          <p:cNvSpPr txBox="1"/>
          <p:nvPr/>
        </p:nvSpPr>
        <p:spPr>
          <a:xfrm>
            <a:off x="1148080" y="3776233"/>
            <a:ext cx="10403840" cy="1200329"/>
          </a:xfrm>
          <a:prstGeom prst="rect">
            <a:avLst/>
          </a:prstGeom>
          <a:noFill/>
        </p:spPr>
        <p:txBody>
          <a:bodyPr wrap="square" rtlCol="0">
            <a:spAutoFit/>
          </a:bodyPr>
          <a:lstStyle/>
          <a:p>
            <a:pPr algn="ctr"/>
            <a:br>
              <a:rPr lang="vi-VN" sz="3600" dirty="0">
                <a:latin typeface="Cambria" panose="02040503050406030204" pitchFamily="18" charset="0"/>
                <a:ea typeface="Cambria" panose="02040503050406030204" pitchFamily="18" charset="0"/>
              </a:rPr>
            </a:br>
            <a:endParaRPr lang="en-US" sz="36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535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par>
                                <p:cTn id="13" presetID="22" presetClass="entr" presetSubtype="4"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down)">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17">
            <a:extLst>
              <a:ext uri="{FF2B5EF4-FFF2-40B4-BE49-F238E27FC236}">
                <a16:creationId xmlns:a16="http://schemas.microsoft.com/office/drawing/2014/main" id="{A8E535DF-15BD-D423-EF0C-7F74D154BE25}"/>
              </a:ext>
            </a:extLst>
          </p:cNvPr>
          <p:cNvSpPr/>
          <p:nvPr/>
        </p:nvSpPr>
        <p:spPr>
          <a:xfrm>
            <a:off x="607484" y="925044"/>
            <a:ext cx="10977032" cy="5932956"/>
          </a:xfrm>
          <a:prstGeom prst="roundRect">
            <a:avLst>
              <a:gd name="adj" fmla="val 24204"/>
            </a:avLst>
          </a:prstGeom>
          <a:solidFill>
            <a:schemeClr val="bg1"/>
          </a:solidFill>
          <a:ln w="38100">
            <a:solidFill>
              <a:srgbClr val="3585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1800" b="0" i="0" u="none" strike="noStrike" kern="1200" cap="none" spc="0" normalizeH="0" baseline="0" noProof="0" dirty="0">
                <a:ln>
                  <a:noFill/>
                </a:ln>
                <a:solidFill>
                  <a:prstClr val="white"/>
                </a:solidFill>
                <a:effectLst/>
                <a:uLnTx/>
                <a:uFillTx/>
                <a:latin typeface="Arial" panose="020B0604020202020204" pitchFamily="34" charset="0"/>
                <a:ea typeface="思源黑体 CN Bold" panose="020B0800000000000000"/>
                <a:cs typeface="+mn-cs"/>
              </a:rPr>
              <a:t> </a:t>
            </a:r>
            <a:endParaRPr kumimoji="0" lang="zh-CN" altLang="en-US" sz="1800" b="0" i="0" u="none" strike="noStrike" kern="1200" cap="none" spc="0" normalizeH="0" baseline="0" noProof="0" dirty="0">
              <a:ln>
                <a:noFill/>
              </a:ln>
              <a:solidFill>
                <a:prstClr val="white"/>
              </a:solidFill>
              <a:effectLst/>
              <a:uLnTx/>
              <a:uFillTx/>
              <a:latin typeface="等线" panose="020F0502020204030204"/>
              <a:ea typeface="思源黑体 CN Bold" panose="020B0800000000000000"/>
              <a:cs typeface="+mn-cs"/>
            </a:endParaRPr>
          </a:p>
        </p:txBody>
      </p:sp>
      <p:sp>
        <p:nvSpPr>
          <p:cNvPr id="2" name="Rectangle 1"/>
          <p:cNvSpPr/>
          <p:nvPr/>
        </p:nvSpPr>
        <p:spPr>
          <a:xfrm>
            <a:off x="607484" y="2037419"/>
            <a:ext cx="11240622" cy="1077218"/>
          </a:xfrm>
          <a:prstGeom prst="rect">
            <a:avLst/>
          </a:prstGeom>
        </p:spPr>
        <p:txBody>
          <a:bodyPr wrap="square">
            <a:spAutoFit/>
          </a:bodyPr>
          <a:lstStyle/>
          <a:p>
            <a:pPr algn="ctr"/>
            <a:r>
              <a:rPr lang="en-US" sz="3200" b="1" kern="0" dirty="0">
                <a:solidFill>
                  <a:srgbClr val="002060"/>
                </a:solidFill>
                <a:latin typeface="Cambria" panose="02040503050406030204" pitchFamily="18" charset="0"/>
                <a:ea typeface="Cambria" panose="02040503050406030204" pitchFamily="18" charset="0"/>
                <a:cs typeface="Times New Roman" panose="02020603050405020304" pitchFamily="18" charset="0"/>
              </a:rPr>
              <a:t>4</a:t>
            </a:r>
            <a:r>
              <a:rPr lang="vi-VN" sz="3200" b="1" kern="0" dirty="0">
                <a:solidFill>
                  <a:srgbClr val="002060"/>
                </a:solidFill>
                <a:latin typeface="Cambria" panose="02040503050406030204" pitchFamily="18" charset="0"/>
                <a:ea typeface="Cambria" panose="02040503050406030204" pitchFamily="18" charset="0"/>
                <a:cs typeface="Times New Roman" panose="02020603050405020304" pitchFamily="18" charset="0"/>
              </a:rPr>
              <a:t>. E</a:t>
            </a:r>
            <a:r>
              <a:rPr lang="en-US" sz="3200" b="1" kern="0" dirty="0">
                <a:solidFill>
                  <a:srgbClr val="002060"/>
                </a:solidFill>
                <a:latin typeface="Cambria" panose="02040503050406030204" pitchFamily="18" charset="0"/>
                <a:ea typeface="Cambria" panose="02040503050406030204" pitchFamily="18" charset="0"/>
                <a:cs typeface="Times New Roman" panose="02020603050405020304" pitchFamily="18" charset="0"/>
              </a:rPr>
              <a:t>m </a:t>
            </a:r>
            <a:r>
              <a:rPr lang="en-US" sz="3200" b="1" kern="0"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thích</a:t>
            </a:r>
            <a:r>
              <a:rPr lang="en-US" sz="3200" b="1" kern="0"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3200" b="1" kern="0"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nhất</a:t>
            </a:r>
            <a:r>
              <a:rPr lang="en-US" sz="3200" b="1" kern="0"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3200" b="1" kern="0"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câu</a:t>
            </a:r>
            <a:r>
              <a:rPr lang="en-US" sz="3200" b="1" kern="0"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3200" b="1" kern="0"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văn</a:t>
            </a:r>
            <a:r>
              <a:rPr lang="en-US" sz="3200" b="1" kern="0"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3200" b="1" kern="0"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nào</a:t>
            </a:r>
            <a:r>
              <a:rPr lang="en-US" sz="3200" b="1" kern="0"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3200" b="1" kern="0"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trong</a:t>
            </a:r>
            <a:r>
              <a:rPr lang="en-US" sz="3200" b="1" kern="0"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3200" b="1" kern="0"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bài</a:t>
            </a:r>
            <a:r>
              <a:rPr lang="en-US" sz="3200" b="1" kern="0"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3200" b="1" kern="0"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văn</a:t>
            </a:r>
            <a:r>
              <a:rPr lang="en-US" sz="3200" b="1" kern="0"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3200" b="1" kern="0"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của</a:t>
            </a:r>
            <a:r>
              <a:rPr lang="en-US" sz="3200" b="1" kern="0"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3200" b="1" kern="0"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bạn</a:t>
            </a:r>
            <a:r>
              <a:rPr lang="en-US" sz="3200" b="1" kern="0"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3200" b="1" kern="0"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nhỏ</a:t>
            </a:r>
            <a:r>
              <a:rPr lang="en-US" sz="3200" b="1" kern="0" dirty="0">
                <a:solidFill>
                  <a:srgbClr val="002060"/>
                </a:solidFill>
                <a:latin typeface="Cambria" panose="02040503050406030204" pitchFamily="18" charset="0"/>
                <a:ea typeface="Cambria" panose="02040503050406030204" pitchFamily="18" charset="0"/>
                <a:cs typeface="Times New Roman" panose="02020603050405020304" pitchFamily="18" charset="0"/>
              </a:rPr>
              <a:t>? Theo </a:t>
            </a:r>
            <a:r>
              <a:rPr lang="en-US" sz="3200" b="1" kern="0"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em</a:t>
            </a:r>
            <a:r>
              <a:rPr lang="en-US" sz="3200" b="1" kern="0"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3200" b="1" kern="0"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bài</a:t>
            </a:r>
            <a:r>
              <a:rPr lang="en-US" sz="3200" b="1" kern="0"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3200" b="1" kern="0"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văn</a:t>
            </a:r>
            <a:r>
              <a:rPr lang="en-US" sz="3200" b="1" kern="0"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3200" b="1" kern="0"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của</a:t>
            </a:r>
            <a:r>
              <a:rPr lang="en-US" sz="3200" b="1" kern="0"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3200" b="1" kern="0"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bạn</a:t>
            </a:r>
            <a:r>
              <a:rPr lang="en-US" sz="3200" b="1" kern="0"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3200" b="1" kern="0"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nên</a:t>
            </a:r>
            <a:r>
              <a:rPr lang="en-US" sz="3200" b="1" kern="0"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3200" b="1" kern="0"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viết</a:t>
            </a:r>
            <a:r>
              <a:rPr lang="en-US" sz="3200" b="1" kern="0"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3200" b="1" kern="0"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thêm</a:t>
            </a:r>
            <a:r>
              <a:rPr lang="en-US" sz="3200" b="1" kern="0"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3200" b="1" kern="0"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những</a:t>
            </a:r>
            <a:r>
              <a:rPr lang="en-US" sz="3200" b="1" kern="0" dirty="0">
                <a:solidFill>
                  <a:srgbClr val="002060"/>
                </a:solidFill>
                <a:latin typeface="Cambria" panose="02040503050406030204" pitchFamily="18" charset="0"/>
                <a:ea typeface="Cambria" panose="02040503050406030204" pitchFamily="18" charset="0"/>
                <a:cs typeface="Times New Roman" panose="02020603050405020304" pitchFamily="18" charset="0"/>
              </a:rPr>
              <a:t> ý </a:t>
            </a:r>
            <a:r>
              <a:rPr lang="en-US" sz="3200" b="1" kern="0"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nào</a:t>
            </a:r>
            <a:r>
              <a:rPr lang="en-US" sz="3200" b="1" kern="0" dirty="0">
                <a:solidFill>
                  <a:srgbClr val="002060"/>
                </a:solidFill>
                <a:latin typeface="Cambria" panose="02040503050406030204" pitchFamily="18" charset="0"/>
                <a:ea typeface="Cambria" panose="02040503050406030204" pitchFamily="18" charset="0"/>
                <a:cs typeface="Times New Roman" panose="02020603050405020304" pitchFamily="18" charset="0"/>
              </a:rPr>
              <a:t>?</a:t>
            </a:r>
            <a:endParaRPr lang="en-US" sz="3200" b="1" dirty="0">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972957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17">
            <a:extLst>
              <a:ext uri="{FF2B5EF4-FFF2-40B4-BE49-F238E27FC236}">
                <a16:creationId xmlns:a16="http://schemas.microsoft.com/office/drawing/2014/main" id="{A8E535DF-15BD-D423-EF0C-7F74D154BE25}"/>
              </a:ext>
            </a:extLst>
          </p:cNvPr>
          <p:cNvSpPr/>
          <p:nvPr/>
        </p:nvSpPr>
        <p:spPr>
          <a:xfrm>
            <a:off x="1947334" y="444590"/>
            <a:ext cx="8102600" cy="1553543"/>
          </a:xfrm>
          <a:prstGeom prst="roundRect">
            <a:avLst>
              <a:gd name="adj" fmla="val 24204"/>
            </a:avLst>
          </a:prstGeom>
          <a:solidFill>
            <a:schemeClr val="bg1"/>
          </a:solidFill>
          <a:ln w="38100">
            <a:solidFill>
              <a:srgbClr val="3585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1800" b="0" i="0" u="none" strike="noStrike" kern="1200" cap="none" spc="0" normalizeH="0" baseline="0" noProof="0" dirty="0">
                <a:ln>
                  <a:noFill/>
                </a:ln>
                <a:solidFill>
                  <a:prstClr val="white"/>
                </a:solidFill>
                <a:effectLst/>
                <a:uLnTx/>
                <a:uFillTx/>
                <a:latin typeface="Arial" panose="020B0604020202020204" pitchFamily="34" charset="0"/>
                <a:ea typeface="思源黑体 CN Bold" panose="020B0800000000000000"/>
                <a:cs typeface="+mn-cs"/>
              </a:rPr>
              <a:t> </a:t>
            </a:r>
            <a:endParaRPr kumimoji="0" lang="zh-CN" altLang="en-US" sz="1800" b="0" i="0" u="none" strike="noStrike" kern="1200" cap="none" spc="0" normalizeH="0" baseline="0" noProof="0" dirty="0">
              <a:ln>
                <a:noFill/>
              </a:ln>
              <a:solidFill>
                <a:prstClr val="white"/>
              </a:solidFill>
              <a:effectLst/>
              <a:uLnTx/>
              <a:uFillTx/>
              <a:latin typeface="等线" panose="020F0502020204030204"/>
              <a:ea typeface="思源黑体 CN Bold" panose="020B0800000000000000"/>
              <a:cs typeface="+mn-cs"/>
            </a:endParaRPr>
          </a:p>
        </p:txBody>
      </p:sp>
      <p:sp>
        <p:nvSpPr>
          <p:cNvPr id="2" name="Rectangle 1"/>
          <p:cNvSpPr/>
          <p:nvPr/>
        </p:nvSpPr>
        <p:spPr>
          <a:xfrm>
            <a:off x="2065867" y="684368"/>
            <a:ext cx="7696200" cy="1077218"/>
          </a:xfrm>
          <a:prstGeom prst="rect">
            <a:avLst/>
          </a:prstGeom>
        </p:spPr>
        <p:txBody>
          <a:bodyPr wrap="square">
            <a:spAutoFit/>
          </a:bodyPr>
          <a:lstStyle/>
          <a:p>
            <a:pPr algn="ctr"/>
            <a:r>
              <a:rPr lang="vi-VN" sz="3200" b="1" kern="0" dirty="0">
                <a:solidFill>
                  <a:srgbClr val="002060"/>
                </a:solidFill>
                <a:latin typeface="Cambria" panose="02040503050406030204" pitchFamily="18" charset="0"/>
                <a:ea typeface="Cambria" panose="02040503050406030204" pitchFamily="18" charset="0"/>
                <a:cs typeface="Times New Roman" panose="02020603050405020304" pitchFamily="18" charset="0"/>
              </a:rPr>
              <a:t>5. Em học được điều gì về cách viết văn miêu tả sau khi đọc câu chuyện trên?</a:t>
            </a:r>
            <a:endParaRPr lang="en-US" sz="3200" b="1" dirty="0">
              <a:solidFill>
                <a:srgbClr val="002060"/>
              </a:solidFill>
              <a:latin typeface="Cambria" panose="02040503050406030204" pitchFamily="18" charset="0"/>
              <a:ea typeface="Cambria" panose="02040503050406030204" pitchFamily="18" charset="0"/>
            </a:endParaRPr>
          </a:p>
        </p:txBody>
      </p:sp>
      <p:pic>
        <p:nvPicPr>
          <p:cNvPr id="4" name="图片 7">
            <a:extLst>
              <a:ext uri="{FF2B5EF4-FFF2-40B4-BE49-F238E27FC236}">
                <a16:creationId xmlns:a16="http://schemas.microsoft.com/office/drawing/2014/main" id="{5D8AB774-7E5A-443E-FE1D-B59274B575C6}"/>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303704" y="73422"/>
            <a:ext cx="8871108" cy="8439381"/>
          </a:xfrm>
          <a:prstGeom prst="rect">
            <a:avLst/>
          </a:prstGeom>
        </p:spPr>
      </p:pic>
      <p:sp>
        <p:nvSpPr>
          <p:cNvPr id="5" name="TextBox 4"/>
          <p:cNvSpPr txBox="1"/>
          <p:nvPr/>
        </p:nvSpPr>
        <p:spPr>
          <a:xfrm>
            <a:off x="2933491" y="2954867"/>
            <a:ext cx="7611533" cy="2893100"/>
          </a:xfrm>
          <a:prstGeom prst="rect">
            <a:avLst/>
          </a:prstGeom>
          <a:noFill/>
        </p:spPr>
        <p:txBody>
          <a:bodyPr wrap="square" rtlCol="0">
            <a:spAutoFit/>
          </a:bodyPr>
          <a:lstStyle/>
          <a:p>
            <a:r>
              <a:rPr lang="vi-VN" sz="2600" b="1" dirty="0" err="1">
                <a:solidFill>
                  <a:srgbClr val="FF0000"/>
                </a:solidFill>
                <a:latin typeface="Cambria" panose="02040503050406030204" pitchFamily="18" charset="0"/>
                <a:ea typeface="Cambria" panose="02040503050406030204" pitchFamily="18" charset="0"/>
              </a:rPr>
              <a:t>Muốn</a:t>
            </a:r>
            <a:r>
              <a:rPr lang="vi-VN" sz="2600" b="1" dirty="0">
                <a:solidFill>
                  <a:srgbClr val="FF0000"/>
                </a:solidFill>
                <a:latin typeface="Cambria" panose="02040503050406030204" pitchFamily="18" charset="0"/>
                <a:ea typeface="Cambria" panose="02040503050406030204" pitchFamily="18" charset="0"/>
              </a:rPr>
              <a:t> miêu </a:t>
            </a:r>
            <a:r>
              <a:rPr lang="vi-VN" sz="2600" b="1" dirty="0" err="1">
                <a:solidFill>
                  <a:srgbClr val="FF0000"/>
                </a:solidFill>
                <a:latin typeface="Cambria" panose="02040503050406030204" pitchFamily="18" charset="0"/>
                <a:ea typeface="Cambria" panose="02040503050406030204" pitchFamily="18" charset="0"/>
              </a:rPr>
              <a:t>tả</a:t>
            </a:r>
            <a:r>
              <a:rPr lang="vi-VN" sz="2600" b="1" dirty="0">
                <a:solidFill>
                  <a:srgbClr val="FF0000"/>
                </a:solidFill>
                <a:latin typeface="Cambria" panose="02040503050406030204" pitchFamily="18" charset="0"/>
                <a:ea typeface="Cambria" panose="02040503050406030204" pitchFamily="18" charset="0"/>
              </a:rPr>
              <a:t> </a:t>
            </a:r>
            <a:r>
              <a:rPr lang="vi-VN" sz="2600" b="1" dirty="0" err="1">
                <a:solidFill>
                  <a:srgbClr val="FF0000"/>
                </a:solidFill>
                <a:latin typeface="Cambria" panose="02040503050406030204" pitchFamily="18" charset="0"/>
                <a:ea typeface="Cambria" panose="02040503050406030204" pitchFamily="18" charset="0"/>
              </a:rPr>
              <a:t>được</a:t>
            </a:r>
            <a:r>
              <a:rPr lang="vi-VN" sz="2600" b="1" dirty="0">
                <a:solidFill>
                  <a:srgbClr val="FF0000"/>
                </a:solidFill>
                <a:latin typeface="Cambria" panose="02040503050406030204" pitchFamily="18" charset="0"/>
                <a:ea typeface="Cambria" panose="02040503050406030204" pitchFamily="18" charset="0"/>
              </a:rPr>
              <a:t> </a:t>
            </a:r>
            <a:r>
              <a:rPr lang="vi-VN" sz="2600" b="1" dirty="0" err="1">
                <a:solidFill>
                  <a:srgbClr val="FF0000"/>
                </a:solidFill>
                <a:latin typeface="Cambria" panose="02040503050406030204" pitchFamily="18" charset="0"/>
                <a:ea typeface="Cambria" panose="02040503050406030204" pitchFamily="18" charset="0"/>
              </a:rPr>
              <a:t>một</a:t>
            </a:r>
            <a:r>
              <a:rPr lang="vi-VN" sz="2600" b="1" dirty="0">
                <a:solidFill>
                  <a:srgbClr val="FF0000"/>
                </a:solidFill>
                <a:latin typeface="Cambria" panose="02040503050406030204" pitchFamily="18" charset="0"/>
                <a:ea typeface="Cambria" panose="02040503050406030204" pitchFamily="18" charset="0"/>
              </a:rPr>
              <a:t> </a:t>
            </a:r>
            <a:r>
              <a:rPr lang="vi-VN" sz="2600" b="1" dirty="0" err="1">
                <a:solidFill>
                  <a:srgbClr val="FF0000"/>
                </a:solidFill>
                <a:latin typeface="Cambria" panose="02040503050406030204" pitchFamily="18" charset="0"/>
                <a:ea typeface="Cambria" panose="02040503050406030204" pitchFamily="18" charset="0"/>
              </a:rPr>
              <a:t>sự</a:t>
            </a:r>
            <a:r>
              <a:rPr lang="vi-VN" sz="2600" b="1" dirty="0">
                <a:solidFill>
                  <a:srgbClr val="FF0000"/>
                </a:solidFill>
                <a:latin typeface="Cambria" panose="02040503050406030204" pitchFamily="18" charset="0"/>
                <a:ea typeface="Cambria" panose="02040503050406030204" pitchFamily="18" charset="0"/>
              </a:rPr>
              <a:t> </a:t>
            </a:r>
            <a:r>
              <a:rPr lang="vi-VN" sz="2600" b="1" dirty="0" err="1">
                <a:solidFill>
                  <a:srgbClr val="FF0000"/>
                </a:solidFill>
                <a:latin typeface="Cambria" panose="02040503050406030204" pitchFamily="18" charset="0"/>
                <a:ea typeface="Cambria" panose="02040503050406030204" pitchFamily="18" charset="0"/>
              </a:rPr>
              <a:t>vật</a:t>
            </a:r>
            <a:r>
              <a:rPr lang="vi-VN" sz="2600" b="1" dirty="0">
                <a:solidFill>
                  <a:srgbClr val="FF0000"/>
                </a:solidFill>
                <a:latin typeface="Cambria" panose="02040503050406030204" pitchFamily="18" charset="0"/>
                <a:ea typeface="Cambria" panose="02040503050406030204" pitchFamily="18" charset="0"/>
              </a:rPr>
              <a:t>, </a:t>
            </a:r>
            <a:r>
              <a:rPr lang="vi-VN" sz="2600" b="1" dirty="0" err="1">
                <a:solidFill>
                  <a:srgbClr val="FF0000"/>
                </a:solidFill>
                <a:latin typeface="Cambria" panose="02040503050406030204" pitchFamily="18" charset="0"/>
                <a:ea typeface="Cambria" panose="02040503050406030204" pitchFamily="18" charset="0"/>
              </a:rPr>
              <a:t>trước</a:t>
            </a:r>
            <a:r>
              <a:rPr lang="vi-VN" sz="2600" b="1" dirty="0">
                <a:solidFill>
                  <a:srgbClr val="FF0000"/>
                </a:solidFill>
                <a:latin typeface="Cambria" panose="02040503050406030204" pitchFamily="18" charset="0"/>
                <a:ea typeface="Cambria" panose="02040503050406030204" pitchFamily="18" charset="0"/>
              </a:rPr>
              <a:t> </a:t>
            </a:r>
            <a:r>
              <a:rPr lang="vi-VN" sz="2600" b="1" dirty="0" err="1">
                <a:solidFill>
                  <a:srgbClr val="FF0000"/>
                </a:solidFill>
                <a:latin typeface="Cambria" panose="02040503050406030204" pitchFamily="18" charset="0"/>
                <a:ea typeface="Cambria" panose="02040503050406030204" pitchFamily="18" charset="0"/>
              </a:rPr>
              <a:t>hết</a:t>
            </a:r>
            <a:r>
              <a:rPr lang="vi-VN" sz="2600" b="1" dirty="0">
                <a:solidFill>
                  <a:srgbClr val="FF0000"/>
                </a:solidFill>
                <a:latin typeface="Cambria" panose="02040503050406030204" pitchFamily="18" charset="0"/>
                <a:ea typeface="Cambria" panose="02040503050406030204" pitchFamily="18" charset="0"/>
              </a:rPr>
              <a:t> :</a:t>
            </a:r>
          </a:p>
          <a:p>
            <a:r>
              <a:rPr lang="vi-VN" sz="2600" dirty="0">
                <a:latin typeface="Cambria" panose="02040503050406030204" pitchFamily="18" charset="0"/>
                <a:ea typeface="Cambria" panose="02040503050406030204" pitchFamily="18" charset="0"/>
              </a:rPr>
              <a:t>+ Quan </a:t>
            </a:r>
            <a:r>
              <a:rPr lang="vi-VN" sz="2600" dirty="0" err="1">
                <a:latin typeface="Cambria" panose="02040503050406030204" pitchFamily="18" charset="0"/>
                <a:ea typeface="Cambria" panose="02040503050406030204" pitchFamily="18" charset="0"/>
              </a:rPr>
              <a:t>sát</a:t>
            </a:r>
            <a:endParaRPr lang="vi-VN" sz="2600" dirty="0">
              <a:latin typeface="Cambria" panose="02040503050406030204" pitchFamily="18" charset="0"/>
              <a:ea typeface="Cambria" panose="02040503050406030204" pitchFamily="18" charset="0"/>
            </a:endParaRPr>
          </a:p>
          <a:p>
            <a:r>
              <a:rPr lang="vi-VN" sz="2600" dirty="0">
                <a:latin typeface="Cambria" panose="02040503050406030204" pitchFamily="18" charset="0"/>
                <a:ea typeface="Cambria" panose="02040503050406030204" pitchFamily="18" charset="0"/>
              </a:rPr>
              <a:t>+ Liên </a:t>
            </a:r>
            <a:r>
              <a:rPr lang="vi-VN" sz="2600" dirty="0" err="1">
                <a:latin typeface="Cambria" panose="02040503050406030204" pitchFamily="18" charset="0"/>
                <a:ea typeface="Cambria" panose="02040503050406030204" pitchFamily="18" charset="0"/>
              </a:rPr>
              <a:t>tưởng</a:t>
            </a:r>
            <a:r>
              <a:rPr lang="vi-VN" sz="2600" dirty="0">
                <a:latin typeface="Cambria" panose="02040503050406030204" pitchFamily="18" charset="0"/>
                <a:ea typeface="Cambria" panose="02040503050406030204" pitchFamily="18" charset="0"/>
              </a:rPr>
              <a:t>, </a:t>
            </a:r>
            <a:r>
              <a:rPr lang="vi-VN" sz="2600" dirty="0" err="1">
                <a:latin typeface="Cambria" panose="02040503050406030204" pitchFamily="18" charset="0"/>
                <a:ea typeface="Cambria" panose="02040503050406030204" pitchFamily="18" charset="0"/>
              </a:rPr>
              <a:t>tưởng</a:t>
            </a:r>
            <a:r>
              <a:rPr lang="vi-VN" sz="2600" dirty="0">
                <a:latin typeface="Cambria" panose="02040503050406030204" pitchFamily="18" charset="0"/>
                <a:ea typeface="Cambria" panose="02040503050406030204" pitchFamily="18" charset="0"/>
              </a:rPr>
              <a:t> </a:t>
            </a:r>
            <a:r>
              <a:rPr lang="vi-VN" sz="2600" dirty="0" err="1">
                <a:latin typeface="Cambria" panose="02040503050406030204" pitchFamily="18" charset="0"/>
                <a:ea typeface="Cambria" panose="02040503050406030204" pitchFamily="18" charset="0"/>
              </a:rPr>
              <a:t>tượng</a:t>
            </a:r>
            <a:r>
              <a:rPr lang="vi-VN" sz="2600" dirty="0">
                <a:latin typeface="Cambria" panose="02040503050406030204" pitchFamily="18" charset="0"/>
                <a:ea typeface="Cambria" panose="02040503050406030204" pitchFamily="18" charset="0"/>
              </a:rPr>
              <a:t>: </a:t>
            </a:r>
            <a:r>
              <a:rPr lang="vi-VN" sz="2600" dirty="0" err="1">
                <a:latin typeface="Cambria" panose="02040503050406030204" pitchFamily="18" charset="0"/>
                <a:ea typeface="Cambria" panose="02040503050406030204" pitchFamily="18" charset="0"/>
              </a:rPr>
              <a:t>hình</a:t>
            </a:r>
            <a:r>
              <a:rPr lang="vi-VN" sz="2600" dirty="0">
                <a:latin typeface="Cambria" panose="02040503050406030204" pitchFamily="18" charset="0"/>
                <a:ea typeface="Cambria" panose="02040503050406030204" pitchFamily="18" charset="0"/>
              </a:rPr>
              <a:t> dung </a:t>
            </a:r>
            <a:r>
              <a:rPr lang="vi-VN" sz="2600" dirty="0" err="1">
                <a:latin typeface="Cambria" panose="02040503050406030204" pitchFamily="18" charset="0"/>
                <a:ea typeface="Cambria" panose="02040503050406030204" pitchFamily="18" charset="0"/>
              </a:rPr>
              <a:t>về</a:t>
            </a:r>
            <a:r>
              <a:rPr lang="vi-VN" sz="2600" dirty="0">
                <a:latin typeface="Cambria" panose="02040503050406030204" pitchFamily="18" charset="0"/>
                <a:ea typeface="Cambria" panose="02040503050406030204" pitchFamily="18" charset="0"/>
              </a:rPr>
              <a:t> </a:t>
            </a:r>
            <a:r>
              <a:rPr lang="vi-VN" sz="2600" dirty="0" err="1">
                <a:latin typeface="Cambria" panose="02040503050406030204" pitchFamily="18" charset="0"/>
                <a:ea typeface="Cambria" panose="02040503050406030204" pitchFamily="18" charset="0"/>
              </a:rPr>
              <a:t>sự</a:t>
            </a:r>
            <a:r>
              <a:rPr lang="vi-VN" sz="2600" dirty="0">
                <a:latin typeface="Cambria" panose="02040503050406030204" pitchFamily="18" charset="0"/>
                <a:ea typeface="Cambria" panose="02040503050406030204" pitchFamily="18" charset="0"/>
              </a:rPr>
              <a:t> </a:t>
            </a:r>
            <a:r>
              <a:rPr lang="vi-VN" sz="2600" dirty="0" err="1">
                <a:latin typeface="Cambria" panose="02040503050406030204" pitchFamily="18" charset="0"/>
                <a:ea typeface="Cambria" panose="02040503050406030204" pitchFamily="18" charset="0"/>
              </a:rPr>
              <a:t>vật</a:t>
            </a:r>
            <a:r>
              <a:rPr lang="vi-VN" sz="2600" dirty="0">
                <a:latin typeface="Cambria" panose="02040503050406030204" pitchFamily="18" charset="0"/>
                <a:ea typeface="Cambria" panose="02040503050406030204" pitchFamily="18" charset="0"/>
              </a:rPr>
              <a:t> </a:t>
            </a:r>
            <a:r>
              <a:rPr lang="vi-VN" sz="2600" dirty="0" err="1">
                <a:latin typeface="Cambria" panose="02040503050406030204" pitchFamily="18" charset="0"/>
                <a:ea typeface="Cambria" panose="02040503050406030204" pitchFamily="18" charset="0"/>
              </a:rPr>
              <a:t>đặt</a:t>
            </a:r>
            <a:r>
              <a:rPr lang="vi-VN" sz="2600" dirty="0">
                <a:latin typeface="Cambria" panose="02040503050406030204" pitchFamily="18" charset="0"/>
                <a:ea typeface="Cambria" panose="02040503050406030204" pitchFamily="18" charset="0"/>
              </a:rPr>
              <a:t> trong tương quan </a:t>
            </a:r>
            <a:r>
              <a:rPr lang="vi-VN" sz="2600" dirty="0" err="1">
                <a:latin typeface="Cambria" panose="02040503050406030204" pitchFamily="18" charset="0"/>
                <a:ea typeface="Cambria" panose="02040503050406030204" pitchFamily="18" charset="0"/>
              </a:rPr>
              <a:t>các</a:t>
            </a:r>
            <a:r>
              <a:rPr lang="vi-VN" sz="2600" dirty="0">
                <a:latin typeface="Cambria" panose="02040503050406030204" pitchFamily="18" charset="0"/>
                <a:ea typeface="Cambria" panose="02040503050406030204" pitchFamily="18" charset="0"/>
              </a:rPr>
              <a:t> </a:t>
            </a:r>
            <a:r>
              <a:rPr lang="vi-VN" sz="2600" dirty="0" err="1">
                <a:latin typeface="Cambria" panose="02040503050406030204" pitchFamily="18" charset="0"/>
                <a:ea typeface="Cambria" panose="02040503050406030204" pitchFamily="18" charset="0"/>
              </a:rPr>
              <a:t>sự</a:t>
            </a:r>
            <a:r>
              <a:rPr lang="vi-VN" sz="2600" dirty="0">
                <a:latin typeface="Cambria" panose="02040503050406030204" pitchFamily="18" charset="0"/>
                <a:ea typeface="Cambria" panose="02040503050406030204" pitchFamily="18" charset="0"/>
              </a:rPr>
              <a:t> </a:t>
            </a:r>
            <a:r>
              <a:rPr lang="vi-VN" sz="2600" dirty="0" err="1">
                <a:latin typeface="Cambria" panose="02040503050406030204" pitchFamily="18" charset="0"/>
                <a:ea typeface="Cambria" panose="02040503050406030204" pitchFamily="18" charset="0"/>
              </a:rPr>
              <a:t>vật</a:t>
            </a:r>
            <a:r>
              <a:rPr lang="vi-VN" sz="2600" dirty="0">
                <a:latin typeface="Cambria" panose="02040503050406030204" pitchFamily="18" charset="0"/>
                <a:ea typeface="Cambria" panose="02040503050406030204" pitchFamily="18" charset="0"/>
              </a:rPr>
              <a:t> xung quanh.</a:t>
            </a:r>
          </a:p>
          <a:p>
            <a:r>
              <a:rPr lang="vi-VN" sz="2600" dirty="0">
                <a:latin typeface="Cambria" panose="02040503050406030204" pitchFamily="18" charset="0"/>
                <a:ea typeface="Cambria" panose="02040503050406030204" pitchFamily="18" charset="0"/>
              </a:rPr>
              <a:t>+ So </a:t>
            </a:r>
            <a:r>
              <a:rPr lang="vi-VN" sz="2600" dirty="0" err="1">
                <a:latin typeface="Cambria" panose="02040503050406030204" pitchFamily="18" charset="0"/>
                <a:ea typeface="Cambria" panose="02040503050406030204" pitchFamily="18" charset="0"/>
              </a:rPr>
              <a:t>sánh</a:t>
            </a:r>
            <a:r>
              <a:rPr lang="vi-VN" sz="2600" dirty="0">
                <a:latin typeface="Cambria" panose="02040503050406030204" pitchFamily="18" charset="0"/>
                <a:ea typeface="Cambria" panose="02040503050406030204" pitchFamily="18" charset="0"/>
              </a:rPr>
              <a:t>, </a:t>
            </a:r>
            <a:r>
              <a:rPr lang="vi-VN" sz="2600" dirty="0" err="1">
                <a:latin typeface="Cambria" panose="02040503050406030204" pitchFamily="18" charset="0"/>
                <a:ea typeface="Cambria" panose="02040503050406030204" pitchFamily="18" charset="0"/>
              </a:rPr>
              <a:t>ví</a:t>
            </a:r>
            <a:r>
              <a:rPr lang="vi-VN" sz="2600" dirty="0">
                <a:latin typeface="Cambria" panose="02040503050406030204" pitchFamily="18" charset="0"/>
                <a:ea typeface="Cambria" panose="02040503050406030204" pitchFamily="18" charset="0"/>
              </a:rPr>
              <a:t> von: </a:t>
            </a:r>
            <a:r>
              <a:rPr lang="vi-VN" sz="2600" dirty="0" err="1">
                <a:latin typeface="Cambria" panose="02040503050406030204" pitchFamily="18" charset="0"/>
                <a:ea typeface="Cambria" panose="02040503050406030204" pitchFamily="18" charset="0"/>
              </a:rPr>
              <a:t>Thể</a:t>
            </a:r>
            <a:r>
              <a:rPr lang="vi-VN" sz="2600" dirty="0">
                <a:latin typeface="Cambria" panose="02040503050406030204" pitchFamily="18" charset="0"/>
                <a:ea typeface="Cambria" panose="02040503050406030204" pitchFamily="18" charset="0"/>
              </a:rPr>
              <a:t> </a:t>
            </a:r>
            <a:r>
              <a:rPr lang="vi-VN" sz="2600" dirty="0" err="1">
                <a:latin typeface="Cambria" panose="02040503050406030204" pitchFamily="18" charset="0"/>
                <a:ea typeface="Cambria" panose="02040503050406030204" pitchFamily="18" charset="0"/>
              </a:rPr>
              <a:t>hiện</a:t>
            </a:r>
            <a:r>
              <a:rPr lang="vi-VN" sz="2600" dirty="0">
                <a:latin typeface="Cambria" panose="02040503050406030204" pitchFamily="18" charset="0"/>
                <a:ea typeface="Cambria" panose="02040503050406030204" pitchFamily="18" charset="0"/>
              </a:rPr>
              <a:t> tư duy liên </a:t>
            </a:r>
            <a:r>
              <a:rPr lang="vi-VN" sz="2600" dirty="0" err="1">
                <a:latin typeface="Cambria" panose="02040503050406030204" pitchFamily="18" charset="0"/>
                <a:ea typeface="Cambria" panose="02040503050406030204" pitchFamily="18" charset="0"/>
              </a:rPr>
              <a:t>tưởng</a:t>
            </a:r>
            <a:r>
              <a:rPr lang="vi-VN" sz="2600" dirty="0">
                <a:latin typeface="Cambria" panose="02040503050406030204" pitchFamily="18" charset="0"/>
                <a:ea typeface="Cambria" panose="02040503050406030204" pitchFamily="18" charset="0"/>
              </a:rPr>
              <a:t> </a:t>
            </a:r>
            <a:r>
              <a:rPr lang="vi-VN" sz="2600" dirty="0" err="1">
                <a:latin typeface="Cambria" panose="02040503050406030204" pitchFamily="18" charset="0"/>
                <a:ea typeface="Cambria" panose="02040503050406030204" pitchFamily="18" charset="0"/>
              </a:rPr>
              <a:t>độc</a:t>
            </a:r>
            <a:r>
              <a:rPr lang="vi-VN" sz="2600" dirty="0">
                <a:latin typeface="Cambria" panose="02040503050406030204" pitchFamily="18" charset="0"/>
                <a:ea typeface="Cambria" panose="02040503050406030204" pitchFamily="18" charset="0"/>
              </a:rPr>
              <a:t> </a:t>
            </a:r>
            <a:r>
              <a:rPr lang="vi-VN" sz="2600" dirty="0" err="1">
                <a:latin typeface="Cambria" panose="02040503050406030204" pitchFamily="18" charset="0"/>
                <a:ea typeface="Cambria" panose="02040503050406030204" pitchFamily="18" charset="0"/>
              </a:rPr>
              <a:t>đáo</a:t>
            </a:r>
            <a:r>
              <a:rPr lang="vi-VN" sz="2600" dirty="0">
                <a:latin typeface="Cambria" panose="02040503050406030204" pitchFamily="18" charset="0"/>
                <a:ea typeface="Cambria" panose="02040503050406030204" pitchFamily="18" charset="0"/>
              </a:rPr>
              <a:t> riêng </a:t>
            </a:r>
            <a:r>
              <a:rPr lang="vi-VN" sz="2600" dirty="0" err="1">
                <a:latin typeface="Cambria" panose="02040503050406030204" pitchFamily="18" charset="0"/>
                <a:ea typeface="Cambria" panose="02040503050406030204" pitchFamily="18" charset="0"/>
              </a:rPr>
              <a:t>của</a:t>
            </a:r>
            <a:r>
              <a:rPr lang="vi-VN" sz="2600" dirty="0">
                <a:latin typeface="Cambria" panose="02040503050406030204" pitchFamily="18" charset="0"/>
                <a:ea typeface="Cambria" panose="02040503050406030204" pitchFamily="18" charset="0"/>
              </a:rPr>
              <a:t> </a:t>
            </a:r>
            <a:r>
              <a:rPr lang="vi-VN" sz="2600" dirty="0" err="1">
                <a:latin typeface="Cambria" panose="02040503050406030204" pitchFamily="18" charset="0"/>
                <a:ea typeface="Cambria" panose="02040503050406030204" pitchFamily="18" charset="0"/>
              </a:rPr>
              <a:t>người</a:t>
            </a:r>
            <a:r>
              <a:rPr lang="vi-VN" sz="2600" dirty="0">
                <a:latin typeface="Cambria" panose="02040503050406030204" pitchFamily="18" charset="0"/>
                <a:ea typeface="Cambria" panose="02040503050406030204" pitchFamily="18" charset="0"/>
              </a:rPr>
              <a:t> </a:t>
            </a:r>
            <a:r>
              <a:rPr lang="vi-VN" sz="2600" dirty="0" err="1">
                <a:latin typeface="Cambria" panose="02040503050406030204" pitchFamily="18" charset="0"/>
                <a:ea typeface="Cambria" panose="02040503050406030204" pitchFamily="18" charset="0"/>
              </a:rPr>
              <a:t>viết</a:t>
            </a:r>
            <a:r>
              <a:rPr lang="vi-VN" sz="2600" dirty="0">
                <a:latin typeface="Cambria" panose="02040503050406030204" pitchFamily="18" charset="0"/>
                <a:ea typeface="Cambria" panose="02040503050406030204" pitchFamily="18" charset="0"/>
              </a:rPr>
              <a:t> </a:t>
            </a:r>
            <a:r>
              <a:rPr lang="vi-VN" sz="2600" dirty="0" err="1">
                <a:latin typeface="Cambria" panose="02040503050406030204" pitchFamily="18" charset="0"/>
                <a:ea typeface="Cambria" panose="02040503050406030204" pitchFamily="18" charset="0"/>
              </a:rPr>
              <a:t>hình</a:t>
            </a:r>
            <a:r>
              <a:rPr lang="vi-VN" sz="2600" dirty="0">
                <a:latin typeface="Cambria" panose="02040503050406030204" pitchFamily="18" charset="0"/>
                <a:ea typeface="Cambria" panose="02040503050406030204" pitchFamily="18" charset="0"/>
              </a:rPr>
              <a:t> dung, </a:t>
            </a:r>
            <a:r>
              <a:rPr lang="vi-VN" sz="2600" dirty="0" err="1">
                <a:latin typeface="Cambria" panose="02040503050406030204" pitchFamily="18" charset="0"/>
                <a:ea typeface="Cambria" panose="02040503050406030204" pitchFamily="18" charset="0"/>
              </a:rPr>
              <a:t>cảm</a:t>
            </a:r>
            <a:r>
              <a:rPr lang="vi-VN" sz="2600" dirty="0">
                <a:latin typeface="Cambria" panose="02040503050406030204" pitchFamily="18" charset="0"/>
                <a:ea typeface="Cambria" panose="02040503050406030204" pitchFamily="18" charset="0"/>
              </a:rPr>
              <a:t> </a:t>
            </a:r>
            <a:r>
              <a:rPr lang="vi-VN" sz="2600" dirty="0" err="1">
                <a:latin typeface="Cambria" panose="02040503050406030204" pitchFamily="18" charset="0"/>
                <a:ea typeface="Cambria" panose="02040503050406030204" pitchFamily="18" charset="0"/>
              </a:rPr>
              <a:t>nhận</a:t>
            </a:r>
            <a:r>
              <a:rPr lang="vi-VN" sz="2600" dirty="0">
                <a:latin typeface="Cambria" panose="02040503050406030204" pitchFamily="18" charset="0"/>
                <a:ea typeface="Cambria" panose="02040503050406030204" pitchFamily="18" charset="0"/>
              </a:rPr>
              <a:t> </a:t>
            </a:r>
            <a:r>
              <a:rPr lang="vi-VN" sz="2600" dirty="0" err="1">
                <a:latin typeface="Cambria" panose="02040503050406030204" pitchFamily="18" charset="0"/>
                <a:ea typeface="Cambria" panose="02040503050406030204" pitchFamily="18" charset="0"/>
              </a:rPr>
              <a:t>về</a:t>
            </a:r>
            <a:r>
              <a:rPr lang="vi-VN" sz="2600" dirty="0">
                <a:latin typeface="Cambria" panose="02040503050406030204" pitchFamily="18" charset="0"/>
                <a:ea typeface="Cambria" panose="02040503050406030204" pitchFamily="18" charset="0"/>
              </a:rPr>
              <a:t> </a:t>
            </a:r>
            <a:r>
              <a:rPr lang="vi-VN" sz="2600" dirty="0" err="1">
                <a:latin typeface="Cambria" panose="02040503050406030204" pitchFamily="18" charset="0"/>
                <a:ea typeface="Cambria" panose="02040503050406030204" pitchFamily="18" charset="0"/>
              </a:rPr>
              <a:t>sự</a:t>
            </a:r>
            <a:r>
              <a:rPr lang="vi-VN" sz="2600" dirty="0">
                <a:latin typeface="Cambria" panose="02040503050406030204" pitchFamily="18" charset="0"/>
                <a:ea typeface="Cambria" panose="02040503050406030204" pitchFamily="18" charset="0"/>
              </a:rPr>
              <a:t> </a:t>
            </a:r>
            <a:r>
              <a:rPr lang="vi-VN" sz="2600" dirty="0" err="1">
                <a:latin typeface="Cambria" panose="02040503050406030204" pitchFamily="18" charset="0"/>
                <a:ea typeface="Cambria" panose="02040503050406030204" pitchFamily="18" charset="0"/>
              </a:rPr>
              <a:t>vật</a:t>
            </a:r>
            <a:r>
              <a:rPr lang="vi-VN" sz="2600" dirty="0">
                <a:latin typeface="Cambria" panose="02040503050406030204" pitchFamily="18" charset="0"/>
                <a:ea typeface="Cambria" panose="02040503050406030204" pitchFamily="18" charset="0"/>
              </a:rPr>
              <a:t>, </a:t>
            </a:r>
            <a:r>
              <a:rPr lang="vi-VN" sz="2600" dirty="0" err="1">
                <a:latin typeface="Cambria" panose="02040503050406030204" pitchFamily="18" charset="0"/>
                <a:ea typeface="Cambria" panose="02040503050406030204" pitchFamily="18" charset="0"/>
              </a:rPr>
              <a:t>hiện</a:t>
            </a:r>
            <a:r>
              <a:rPr lang="vi-VN" sz="2600" dirty="0">
                <a:latin typeface="Cambria" panose="02040503050406030204" pitchFamily="18" charset="0"/>
                <a:ea typeface="Cambria" panose="02040503050406030204" pitchFamily="18" charset="0"/>
              </a:rPr>
              <a:t> </a:t>
            </a:r>
            <a:r>
              <a:rPr lang="vi-VN" sz="2600" dirty="0" err="1">
                <a:latin typeface="Cambria" panose="02040503050406030204" pitchFamily="18" charset="0"/>
                <a:ea typeface="Cambria" panose="02040503050406030204" pitchFamily="18" charset="0"/>
              </a:rPr>
              <a:t>tượng</a:t>
            </a:r>
            <a:r>
              <a:rPr lang="vi-VN" sz="2600" dirty="0">
                <a:latin typeface="Cambria" panose="02040503050406030204" pitchFamily="18" charset="0"/>
                <a:ea typeface="Cambria" panose="02040503050406030204" pitchFamily="18" charset="0"/>
              </a:rPr>
              <a:t> miêu </a:t>
            </a:r>
            <a:r>
              <a:rPr lang="vi-VN" sz="2600" dirty="0" err="1">
                <a:latin typeface="Cambria" panose="02040503050406030204" pitchFamily="18" charset="0"/>
                <a:ea typeface="Cambria" panose="02040503050406030204" pitchFamily="18" charset="0"/>
              </a:rPr>
              <a:t>tả</a:t>
            </a:r>
            <a:r>
              <a:rPr lang="vi-VN" sz="2600" dirty="0">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1799658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par>
                                <p:cTn id="16" presetID="16" presetClass="entr" presetSubtype="21"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圆角矩形 10"/>
          <p:cNvSpPr/>
          <p:nvPr/>
        </p:nvSpPr>
        <p:spPr>
          <a:xfrm>
            <a:off x="314035" y="942109"/>
            <a:ext cx="11573165" cy="5615322"/>
          </a:xfrm>
          <a:prstGeom prst="roundRect">
            <a:avLst>
              <a:gd name="adj" fmla="val 457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0" name="图片 19"/>
          <p:cNvPicPr>
            <a:picLocks noChangeAspect="1"/>
          </p:cNvPicPr>
          <p:nvPr/>
        </p:nvPicPr>
        <p:blipFill rotWithShape="1">
          <a:blip r:embed="rId2" cstate="hqprint">
            <a:extLst>
              <a:ext uri="{28A0092B-C50C-407E-A947-70E740481C1C}">
                <a14:useLocalDpi xmlns:a14="http://schemas.microsoft.com/office/drawing/2010/main" val="0"/>
              </a:ext>
            </a:extLst>
          </a:blip>
          <a:srcRect t="24723" b="54721"/>
          <a:stretch/>
        </p:blipFill>
        <p:spPr>
          <a:xfrm>
            <a:off x="1416996" y="-118065"/>
            <a:ext cx="9126436" cy="1600207"/>
          </a:xfrm>
          <a:prstGeom prst="rect">
            <a:avLst/>
          </a:prstGeom>
        </p:spPr>
      </p:pic>
      <p:pic>
        <p:nvPicPr>
          <p:cNvPr id="2" name="Picture 1"/>
          <p:cNvPicPr>
            <a:picLocks noChangeAspect="1"/>
          </p:cNvPicPr>
          <p:nvPr/>
        </p:nvPicPr>
        <p:blipFill>
          <a:blip r:embed="rId3"/>
          <a:stretch>
            <a:fillRect/>
          </a:stretch>
        </p:blipFill>
        <p:spPr>
          <a:xfrm>
            <a:off x="3538726" y="54690"/>
            <a:ext cx="5702156" cy="1017578"/>
          </a:xfrm>
          <a:prstGeom prst="rect">
            <a:avLst/>
          </a:prstGeom>
        </p:spPr>
      </p:pic>
      <p:sp>
        <p:nvSpPr>
          <p:cNvPr id="4" name="TextBox 3"/>
          <p:cNvSpPr txBox="1"/>
          <p:nvPr/>
        </p:nvSpPr>
        <p:spPr>
          <a:xfrm>
            <a:off x="602385" y="1482142"/>
            <a:ext cx="10996464" cy="4493538"/>
          </a:xfrm>
          <a:prstGeom prst="rect">
            <a:avLst/>
          </a:prstGeom>
          <a:noFill/>
        </p:spPr>
        <p:txBody>
          <a:bodyPr wrap="square" rtlCol="0">
            <a:spAutoFit/>
          </a:bodyPr>
          <a:lstStyle/>
          <a:p>
            <a:pPr lvl="0" algn="just"/>
            <a:r>
              <a:rPr lang="vi-VN" sz="2600" b="1" dirty="0">
                <a:solidFill>
                  <a:srgbClr val="002060"/>
                </a:solidFill>
                <a:latin typeface="Cambria" panose="02040503050406030204" pitchFamily="18" charset="0"/>
                <a:ea typeface="Cambria" panose="02040503050406030204" pitchFamily="18" charset="0"/>
              </a:rPr>
              <a:t>1.Kiến thức</a:t>
            </a:r>
          </a:p>
          <a:p>
            <a:pPr lvl="0" algn="just"/>
            <a:r>
              <a:rPr lang="vi-VN" sz="2600" dirty="0">
                <a:latin typeface="Cambria" panose="02040503050406030204" pitchFamily="18" charset="0"/>
                <a:ea typeface="Cambria" panose="02040503050406030204" pitchFamily="18" charset="0"/>
              </a:rPr>
              <a:t>- Đọc đúng và diễn cảm bài đọc Tập làm văn, biết đọc phân biệt lời kể chuyện của bạn nhỏ.</a:t>
            </a:r>
          </a:p>
          <a:p>
            <a:pPr lvl="0" algn="just"/>
            <a:r>
              <a:rPr lang="vi-VN" sz="2600" dirty="0">
                <a:latin typeface="Cambria" panose="02040503050406030204" pitchFamily="18" charset="0"/>
                <a:ea typeface="Cambria" panose="02040503050406030204" pitchFamily="18" charset="0"/>
              </a:rPr>
              <a:t>- Nhận biết được trình tự các sự việc qua lời kể chuyện của bạn nhỏ.</a:t>
            </a:r>
          </a:p>
          <a:p>
            <a:pPr lvl="0" algn="just"/>
            <a:r>
              <a:rPr lang="vi-VN" sz="2600" dirty="0">
                <a:latin typeface="Cambria" panose="02040503050406030204" pitchFamily="18" charset="0"/>
                <a:ea typeface="Cambria" panose="02040503050406030204" pitchFamily="18" charset="0"/>
              </a:rPr>
              <a:t>- Hiểu điều tác giả muốn nói qua câu chuyện.</a:t>
            </a:r>
          </a:p>
          <a:p>
            <a:pPr lvl="0" algn="just"/>
            <a:r>
              <a:rPr lang="vi-VN" sz="2600" dirty="0">
                <a:latin typeface="Cambria" panose="02040503050406030204" pitchFamily="18" charset="0"/>
                <a:ea typeface="Cambria" panose="02040503050406030204" pitchFamily="18" charset="0"/>
              </a:rPr>
              <a:t> </a:t>
            </a:r>
            <a:r>
              <a:rPr lang="en-US" sz="2600" b="1" dirty="0">
                <a:solidFill>
                  <a:srgbClr val="002060"/>
                </a:solidFill>
                <a:latin typeface="Cambria" panose="02040503050406030204" pitchFamily="18" charset="0"/>
                <a:ea typeface="Cambria" panose="02040503050406030204" pitchFamily="18" charset="0"/>
              </a:rPr>
              <a:t>2. </a:t>
            </a:r>
            <a:r>
              <a:rPr lang="en-US" sz="2600" b="1" dirty="0" err="1">
                <a:solidFill>
                  <a:srgbClr val="002060"/>
                </a:solidFill>
                <a:latin typeface="Cambria" panose="02040503050406030204" pitchFamily="18" charset="0"/>
                <a:ea typeface="Cambria" panose="02040503050406030204" pitchFamily="18" charset="0"/>
              </a:rPr>
              <a:t>Năng</a:t>
            </a:r>
            <a:r>
              <a:rPr lang="en-US" sz="2600" b="1" dirty="0">
                <a:solidFill>
                  <a:srgbClr val="002060"/>
                </a:solidFill>
                <a:latin typeface="Cambria" panose="02040503050406030204" pitchFamily="18" charset="0"/>
                <a:ea typeface="Cambria" panose="02040503050406030204" pitchFamily="18" charset="0"/>
              </a:rPr>
              <a:t> </a:t>
            </a:r>
            <a:r>
              <a:rPr lang="en-US" sz="2600" b="1" dirty="0" err="1">
                <a:solidFill>
                  <a:srgbClr val="002060"/>
                </a:solidFill>
                <a:latin typeface="Cambria" panose="02040503050406030204" pitchFamily="18" charset="0"/>
                <a:ea typeface="Cambria" panose="02040503050406030204" pitchFamily="18" charset="0"/>
              </a:rPr>
              <a:t>lực</a:t>
            </a:r>
            <a:endParaRPr lang="en-US" sz="2600" dirty="0">
              <a:solidFill>
                <a:srgbClr val="002060"/>
              </a:solidFill>
              <a:latin typeface="Cambria" panose="02040503050406030204" pitchFamily="18" charset="0"/>
              <a:ea typeface="Cambria" panose="02040503050406030204" pitchFamily="18" charset="0"/>
            </a:endParaRPr>
          </a:p>
          <a:p>
            <a:pPr lvl="0" algn="just"/>
            <a:r>
              <a:rPr lang="fr-FR" sz="2600" dirty="0" err="1">
                <a:latin typeface="Cambria" panose="02040503050406030204" pitchFamily="18" charset="0"/>
                <a:ea typeface="Cambria" panose="02040503050406030204" pitchFamily="18" charset="0"/>
              </a:rPr>
              <a:t>Năng</a:t>
            </a:r>
            <a:r>
              <a:rPr lang="fr-FR" sz="2600" dirty="0">
                <a:latin typeface="Cambria" panose="02040503050406030204" pitchFamily="18" charset="0"/>
                <a:ea typeface="Cambria" panose="02040503050406030204" pitchFamily="18" charset="0"/>
              </a:rPr>
              <a:t> </a:t>
            </a:r>
            <a:r>
              <a:rPr lang="fr-FR" sz="2600" dirty="0" err="1">
                <a:latin typeface="Cambria" panose="02040503050406030204" pitchFamily="18" charset="0"/>
                <a:ea typeface="Cambria" panose="02040503050406030204" pitchFamily="18" charset="0"/>
              </a:rPr>
              <a:t>lực</a:t>
            </a:r>
            <a:r>
              <a:rPr lang="fr-FR" sz="2600" dirty="0">
                <a:latin typeface="Cambria" panose="02040503050406030204" pitchFamily="18" charset="0"/>
                <a:ea typeface="Cambria" panose="02040503050406030204" pitchFamily="18" charset="0"/>
              </a:rPr>
              <a:t> </a:t>
            </a:r>
            <a:r>
              <a:rPr lang="fr-FR" sz="2600" dirty="0" err="1">
                <a:latin typeface="Cambria" panose="02040503050406030204" pitchFamily="18" charset="0"/>
                <a:ea typeface="Cambria" panose="02040503050406030204" pitchFamily="18" charset="0"/>
              </a:rPr>
              <a:t>giao</a:t>
            </a:r>
            <a:r>
              <a:rPr lang="fr-FR" sz="2600" dirty="0">
                <a:latin typeface="Cambria" panose="02040503050406030204" pitchFamily="18" charset="0"/>
                <a:ea typeface="Cambria" panose="02040503050406030204" pitchFamily="18" charset="0"/>
              </a:rPr>
              <a:t> </a:t>
            </a:r>
            <a:r>
              <a:rPr lang="fr-FR" sz="2600" dirty="0" err="1">
                <a:latin typeface="Cambria" panose="02040503050406030204" pitchFamily="18" charset="0"/>
                <a:ea typeface="Cambria" panose="02040503050406030204" pitchFamily="18" charset="0"/>
              </a:rPr>
              <a:t>tiếp</a:t>
            </a:r>
            <a:r>
              <a:rPr lang="fr-FR" sz="2600" dirty="0">
                <a:latin typeface="Cambria" panose="02040503050406030204" pitchFamily="18" charset="0"/>
                <a:ea typeface="Cambria" panose="02040503050406030204" pitchFamily="18" charset="0"/>
              </a:rPr>
              <a:t>, </a:t>
            </a:r>
            <a:r>
              <a:rPr lang="fr-FR" sz="2600" dirty="0" err="1">
                <a:latin typeface="Cambria" panose="02040503050406030204" pitchFamily="18" charset="0"/>
                <a:ea typeface="Cambria" panose="02040503050406030204" pitchFamily="18" charset="0"/>
              </a:rPr>
              <a:t>hợp</a:t>
            </a:r>
            <a:r>
              <a:rPr lang="fr-FR" sz="2600" dirty="0">
                <a:latin typeface="Cambria" panose="02040503050406030204" pitchFamily="18" charset="0"/>
                <a:ea typeface="Cambria" panose="02040503050406030204" pitchFamily="18" charset="0"/>
              </a:rPr>
              <a:t> </a:t>
            </a:r>
            <a:r>
              <a:rPr lang="vi-VN" sz="2600" dirty="0">
                <a:latin typeface="Cambria" panose="02040503050406030204" pitchFamily="18" charset="0"/>
                <a:ea typeface="Cambria" panose="02040503050406030204" pitchFamily="18" charset="0"/>
              </a:rPr>
              <a:t>tác; n</a:t>
            </a:r>
            <a:r>
              <a:rPr lang="fr-FR" sz="2600" dirty="0" err="1">
                <a:latin typeface="Cambria" panose="02040503050406030204" pitchFamily="18" charset="0"/>
                <a:ea typeface="Cambria" panose="02040503050406030204" pitchFamily="18" charset="0"/>
              </a:rPr>
              <a:t>ăng</a:t>
            </a:r>
            <a:r>
              <a:rPr lang="fr-FR" sz="2600" dirty="0">
                <a:latin typeface="Cambria" panose="02040503050406030204" pitchFamily="18" charset="0"/>
                <a:ea typeface="Cambria" panose="02040503050406030204" pitchFamily="18" charset="0"/>
              </a:rPr>
              <a:t> </a:t>
            </a:r>
            <a:r>
              <a:rPr lang="fr-FR" sz="2600" dirty="0" err="1">
                <a:latin typeface="Cambria" panose="02040503050406030204" pitchFamily="18" charset="0"/>
                <a:ea typeface="Cambria" panose="02040503050406030204" pitchFamily="18" charset="0"/>
              </a:rPr>
              <a:t>lực</a:t>
            </a:r>
            <a:r>
              <a:rPr lang="fr-FR" sz="2600" dirty="0">
                <a:latin typeface="Cambria" panose="02040503050406030204" pitchFamily="18" charset="0"/>
                <a:ea typeface="Cambria" panose="02040503050406030204" pitchFamily="18" charset="0"/>
              </a:rPr>
              <a:t> </a:t>
            </a:r>
            <a:r>
              <a:rPr lang="fr-FR" sz="2600" dirty="0" err="1">
                <a:latin typeface="Cambria" panose="02040503050406030204" pitchFamily="18" charset="0"/>
                <a:ea typeface="Cambria" panose="02040503050406030204" pitchFamily="18" charset="0"/>
              </a:rPr>
              <a:t>giải</a:t>
            </a:r>
            <a:r>
              <a:rPr lang="fr-FR" sz="2600" dirty="0">
                <a:latin typeface="Cambria" panose="02040503050406030204" pitchFamily="18" charset="0"/>
                <a:ea typeface="Cambria" panose="02040503050406030204" pitchFamily="18" charset="0"/>
              </a:rPr>
              <a:t> </a:t>
            </a:r>
            <a:r>
              <a:rPr lang="fr-FR" sz="2600" dirty="0" err="1">
                <a:latin typeface="Cambria" panose="02040503050406030204" pitchFamily="18" charset="0"/>
                <a:ea typeface="Cambria" panose="02040503050406030204" pitchFamily="18" charset="0"/>
              </a:rPr>
              <a:t>quyết</a:t>
            </a:r>
            <a:r>
              <a:rPr lang="fr-FR" sz="2600" dirty="0">
                <a:latin typeface="Cambria" panose="02040503050406030204" pitchFamily="18" charset="0"/>
                <a:ea typeface="Cambria" panose="02040503050406030204" pitchFamily="18" charset="0"/>
              </a:rPr>
              <a:t> </a:t>
            </a:r>
            <a:r>
              <a:rPr lang="fr-FR" sz="2600" dirty="0" err="1">
                <a:latin typeface="Cambria" panose="02040503050406030204" pitchFamily="18" charset="0"/>
                <a:ea typeface="Cambria" panose="02040503050406030204" pitchFamily="18" charset="0"/>
              </a:rPr>
              <a:t>vấn</a:t>
            </a:r>
            <a:r>
              <a:rPr lang="fr-FR" sz="2600" dirty="0">
                <a:latin typeface="Cambria" panose="02040503050406030204" pitchFamily="18" charset="0"/>
                <a:ea typeface="Cambria" panose="02040503050406030204" pitchFamily="18" charset="0"/>
              </a:rPr>
              <a:t> </a:t>
            </a:r>
            <a:r>
              <a:rPr lang="fr-FR" sz="2600" dirty="0" err="1">
                <a:latin typeface="Cambria" panose="02040503050406030204" pitchFamily="18" charset="0"/>
                <a:ea typeface="Cambria" panose="02040503050406030204" pitchFamily="18" charset="0"/>
              </a:rPr>
              <a:t>đề</a:t>
            </a:r>
            <a:r>
              <a:rPr lang="fr-FR" sz="2600" dirty="0">
                <a:latin typeface="Cambria" panose="02040503050406030204" pitchFamily="18" charset="0"/>
                <a:ea typeface="Cambria" panose="02040503050406030204" pitchFamily="18" charset="0"/>
              </a:rPr>
              <a:t> </a:t>
            </a:r>
            <a:r>
              <a:rPr lang="fr-FR" sz="2600" dirty="0" err="1">
                <a:latin typeface="Cambria" panose="02040503050406030204" pitchFamily="18" charset="0"/>
                <a:ea typeface="Cambria" panose="02040503050406030204" pitchFamily="18" charset="0"/>
              </a:rPr>
              <a:t>và</a:t>
            </a:r>
            <a:r>
              <a:rPr lang="fr-FR" sz="2600" dirty="0">
                <a:latin typeface="Cambria" panose="02040503050406030204" pitchFamily="18" charset="0"/>
                <a:ea typeface="Cambria" panose="02040503050406030204" pitchFamily="18" charset="0"/>
              </a:rPr>
              <a:t> </a:t>
            </a:r>
            <a:r>
              <a:rPr lang="fr-FR" sz="2600" dirty="0" err="1">
                <a:latin typeface="Cambria" panose="02040503050406030204" pitchFamily="18" charset="0"/>
                <a:ea typeface="Cambria" panose="02040503050406030204" pitchFamily="18" charset="0"/>
              </a:rPr>
              <a:t>sáng</a:t>
            </a:r>
            <a:r>
              <a:rPr lang="fr-FR" sz="2600" dirty="0">
                <a:latin typeface="Cambria" panose="02040503050406030204" pitchFamily="18" charset="0"/>
                <a:ea typeface="Cambria" panose="02040503050406030204" pitchFamily="18" charset="0"/>
              </a:rPr>
              <a:t> </a:t>
            </a:r>
            <a:r>
              <a:rPr lang="vi-VN" sz="2600" dirty="0">
                <a:latin typeface="Cambria" panose="02040503050406030204" pitchFamily="18" charset="0"/>
                <a:ea typeface="Cambria" panose="02040503050406030204" pitchFamily="18" charset="0"/>
              </a:rPr>
              <a:t>tạo; </a:t>
            </a:r>
            <a:r>
              <a:rPr lang="fr-FR" sz="2600" dirty="0" err="1">
                <a:latin typeface="Cambria" panose="02040503050406030204" pitchFamily="18" charset="0"/>
                <a:ea typeface="Cambria" panose="02040503050406030204" pitchFamily="18" charset="0"/>
              </a:rPr>
              <a:t>phát</a:t>
            </a:r>
            <a:r>
              <a:rPr lang="fr-FR" sz="2600" dirty="0">
                <a:latin typeface="Cambria" panose="02040503050406030204" pitchFamily="18" charset="0"/>
                <a:ea typeface="Cambria" panose="02040503050406030204" pitchFamily="18" charset="0"/>
              </a:rPr>
              <a:t> </a:t>
            </a:r>
            <a:r>
              <a:rPr lang="fr-FR" sz="2600" dirty="0" err="1">
                <a:latin typeface="Cambria" panose="02040503050406030204" pitchFamily="18" charset="0"/>
                <a:ea typeface="Cambria" panose="02040503050406030204" pitchFamily="18" charset="0"/>
              </a:rPr>
              <a:t>triển</a:t>
            </a:r>
            <a:r>
              <a:rPr lang="fr-FR" sz="2600" dirty="0">
                <a:latin typeface="Cambria" panose="02040503050406030204" pitchFamily="18" charset="0"/>
                <a:ea typeface="Cambria" panose="02040503050406030204" pitchFamily="18" charset="0"/>
              </a:rPr>
              <a:t> </a:t>
            </a:r>
            <a:r>
              <a:rPr lang="fr-FR" sz="2600" dirty="0" err="1">
                <a:latin typeface="Cambria" panose="02040503050406030204" pitchFamily="18" charset="0"/>
                <a:ea typeface="Cambria" panose="02040503050406030204" pitchFamily="18" charset="0"/>
              </a:rPr>
              <a:t>năng</a:t>
            </a:r>
            <a:r>
              <a:rPr lang="fr-FR" sz="2600" dirty="0">
                <a:latin typeface="Cambria" panose="02040503050406030204" pitchFamily="18" charset="0"/>
                <a:ea typeface="Cambria" panose="02040503050406030204" pitchFamily="18" charset="0"/>
              </a:rPr>
              <a:t> </a:t>
            </a:r>
            <a:r>
              <a:rPr lang="fr-FR" sz="2600" dirty="0" err="1">
                <a:latin typeface="Cambria" panose="02040503050406030204" pitchFamily="18" charset="0"/>
                <a:ea typeface="Cambria" panose="02040503050406030204" pitchFamily="18" charset="0"/>
              </a:rPr>
              <a:t>lực</a:t>
            </a:r>
            <a:r>
              <a:rPr lang="fr-FR" sz="2600" dirty="0">
                <a:latin typeface="Cambria" panose="02040503050406030204" pitchFamily="18" charset="0"/>
                <a:ea typeface="Cambria" panose="02040503050406030204" pitchFamily="18" charset="0"/>
              </a:rPr>
              <a:t> </a:t>
            </a:r>
            <a:r>
              <a:rPr lang="fr-FR" sz="2600" dirty="0" err="1">
                <a:latin typeface="Cambria" panose="02040503050406030204" pitchFamily="18" charset="0"/>
                <a:ea typeface="Cambria" panose="02040503050406030204" pitchFamily="18" charset="0"/>
              </a:rPr>
              <a:t>ngôn</a:t>
            </a:r>
            <a:r>
              <a:rPr lang="fr-FR" sz="2600" dirty="0">
                <a:latin typeface="Cambria" panose="02040503050406030204" pitchFamily="18" charset="0"/>
                <a:ea typeface="Cambria" panose="02040503050406030204" pitchFamily="18" charset="0"/>
              </a:rPr>
              <a:t> </a:t>
            </a:r>
            <a:r>
              <a:rPr lang="fr-FR" sz="2600" dirty="0" err="1">
                <a:latin typeface="Cambria" panose="02040503050406030204" pitchFamily="18" charset="0"/>
                <a:ea typeface="Cambria" panose="02040503050406030204" pitchFamily="18" charset="0"/>
              </a:rPr>
              <a:t>ngữ</a:t>
            </a:r>
            <a:r>
              <a:rPr lang="fr-FR" sz="2600" dirty="0">
                <a:latin typeface="Cambria" panose="02040503050406030204" pitchFamily="18" charset="0"/>
                <a:ea typeface="Cambria" panose="02040503050406030204" pitchFamily="18" charset="0"/>
              </a:rPr>
              <a:t> </a:t>
            </a:r>
            <a:r>
              <a:rPr lang="fr-FR" sz="2600" dirty="0" err="1">
                <a:latin typeface="Cambria" panose="02040503050406030204" pitchFamily="18" charset="0"/>
                <a:ea typeface="Cambria" panose="02040503050406030204" pitchFamily="18" charset="0"/>
              </a:rPr>
              <a:t>và</a:t>
            </a:r>
            <a:r>
              <a:rPr lang="fr-FR" sz="2600" dirty="0">
                <a:latin typeface="Cambria" panose="02040503050406030204" pitchFamily="18" charset="0"/>
                <a:ea typeface="Cambria" panose="02040503050406030204" pitchFamily="18" charset="0"/>
              </a:rPr>
              <a:t> </a:t>
            </a:r>
            <a:r>
              <a:rPr lang="fr-FR" sz="2600" dirty="0" err="1">
                <a:latin typeface="Cambria" panose="02040503050406030204" pitchFamily="18" charset="0"/>
                <a:ea typeface="Cambria" panose="02040503050406030204" pitchFamily="18" charset="0"/>
              </a:rPr>
              <a:t>năng</a:t>
            </a:r>
            <a:r>
              <a:rPr lang="fr-FR" sz="2600" dirty="0">
                <a:latin typeface="Cambria" panose="02040503050406030204" pitchFamily="18" charset="0"/>
                <a:ea typeface="Cambria" panose="02040503050406030204" pitchFamily="18" charset="0"/>
              </a:rPr>
              <a:t> </a:t>
            </a:r>
            <a:r>
              <a:rPr lang="fr-FR" sz="2600" dirty="0" err="1">
                <a:latin typeface="Cambria" panose="02040503050406030204" pitchFamily="18" charset="0"/>
                <a:ea typeface="Cambria" panose="02040503050406030204" pitchFamily="18" charset="0"/>
              </a:rPr>
              <a:t>lực</a:t>
            </a:r>
            <a:r>
              <a:rPr lang="fr-FR" sz="2600" dirty="0">
                <a:latin typeface="Cambria" panose="02040503050406030204" pitchFamily="18" charset="0"/>
                <a:ea typeface="Cambria" panose="02040503050406030204" pitchFamily="18" charset="0"/>
              </a:rPr>
              <a:t> </a:t>
            </a:r>
            <a:r>
              <a:rPr lang="fr-FR" sz="2600" dirty="0" err="1">
                <a:latin typeface="Cambria" panose="02040503050406030204" pitchFamily="18" charset="0"/>
                <a:ea typeface="Cambria" panose="02040503050406030204" pitchFamily="18" charset="0"/>
              </a:rPr>
              <a:t>văn</a:t>
            </a:r>
            <a:r>
              <a:rPr lang="fr-FR" sz="2600" dirty="0">
                <a:latin typeface="Cambria" panose="02040503050406030204" pitchFamily="18" charset="0"/>
                <a:ea typeface="Cambria" panose="02040503050406030204" pitchFamily="18" charset="0"/>
              </a:rPr>
              <a:t> </a:t>
            </a:r>
            <a:r>
              <a:rPr lang="fr-FR" sz="2600" dirty="0" err="1">
                <a:latin typeface="Cambria" panose="02040503050406030204" pitchFamily="18" charset="0"/>
                <a:ea typeface="Cambria" panose="02040503050406030204" pitchFamily="18" charset="0"/>
              </a:rPr>
              <a:t>học</a:t>
            </a:r>
            <a:r>
              <a:rPr lang="fr-FR" sz="2600" dirty="0">
                <a:latin typeface="Cambria" panose="02040503050406030204" pitchFamily="18" charset="0"/>
                <a:ea typeface="Cambria" panose="02040503050406030204" pitchFamily="18" charset="0"/>
              </a:rPr>
              <a:t> </a:t>
            </a:r>
            <a:endParaRPr lang="vi-VN" sz="2600" dirty="0">
              <a:latin typeface="Cambria" panose="02040503050406030204" pitchFamily="18" charset="0"/>
              <a:ea typeface="Cambria" panose="02040503050406030204" pitchFamily="18" charset="0"/>
            </a:endParaRPr>
          </a:p>
          <a:p>
            <a:pPr lvl="0" algn="just"/>
            <a:r>
              <a:rPr lang="fr-FR" sz="2600" b="1" dirty="0">
                <a:solidFill>
                  <a:srgbClr val="002060"/>
                </a:solidFill>
                <a:latin typeface="Cambria" panose="02040503050406030204" pitchFamily="18" charset="0"/>
                <a:ea typeface="Cambria" panose="02040503050406030204" pitchFamily="18" charset="0"/>
              </a:rPr>
              <a:t>3. </a:t>
            </a:r>
            <a:r>
              <a:rPr lang="fr-FR" sz="2600" b="1" dirty="0" err="1">
                <a:solidFill>
                  <a:srgbClr val="002060"/>
                </a:solidFill>
                <a:latin typeface="Cambria" panose="02040503050406030204" pitchFamily="18" charset="0"/>
                <a:ea typeface="Cambria" panose="02040503050406030204" pitchFamily="18" charset="0"/>
              </a:rPr>
              <a:t>Phẩm</a:t>
            </a:r>
            <a:r>
              <a:rPr lang="fr-FR" sz="2600" b="1" dirty="0">
                <a:solidFill>
                  <a:srgbClr val="002060"/>
                </a:solidFill>
                <a:latin typeface="Cambria" panose="02040503050406030204" pitchFamily="18" charset="0"/>
                <a:ea typeface="Cambria" panose="02040503050406030204" pitchFamily="18" charset="0"/>
              </a:rPr>
              <a:t> </a:t>
            </a:r>
            <a:r>
              <a:rPr lang="fr-FR" sz="2600" b="1" dirty="0" err="1">
                <a:solidFill>
                  <a:srgbClr val="002060"/>
                </a:solidFill>
                <a:latin typeface="Cambria" panose="02040503050406030204" pitchFamily="18" charset="0"/>
                <a:ea typeface="Cambria" panose="02040503050406030204" pitchFamily="18" charset="0"/>
              </a:rPr>
              <a:t>chất</a:t>
            </a:r>
            <a:endParaRPr lang="en-US" sz="2600" b="1" dirty="0">
              <a:solidFill>
                <a:srgbClr val="002060"/>
              </a:solidFill>
              <a:latin typeface="Cambria" panose="02040503050406030204" pitchFamily="18" charset="0"/>
              <a:ea typeface="Cambria" panose="02040503050406030204" pitchFamily="18" charset="0"/>
            </a:endParaRPr>
          </a:p>
          <a:p>
            <a:pPr lvl="0" algn="just"/>
            <a:r>
              <a:rPr lang="vi-VN" sz="2600" dirty="0">
                <a:latin typeface="Cambria" panose="02040503050406030204" pitchFamily="18" charset="0"/>
                <a:ea typeface="Cambria" panose="02040503050406030204" pitchFamily="18" charset="0"/>
              </a:rPr>
              <a:t>Bồi dưỡng tinh thần ham học hỏi, khám phá</a:t>
            </a:r>
            <a:r>
              <a:rPr lang="fr-FR" sz="2600" dirty="0">
                <a:latin typeface="Cambria" panose="02040503050406030204" pitchFamily="18" charset="0"/>
                <a:ea typeface="Cambria" panose="02040503050406030204" pitchFamily="18" charset="0"/>
              </a:rPr>
              <a:t>.</a:t>
            </a:r>
            <a:endParaRPr lang="en-US" sz="2600" dirty="0">
              <a:latin typeface="Cambria" panose="02040503050406030204" pitchFamily="18" charset="0"/>
              <a:ea typeface="Cambria" panose="02040503050406030204" pitchFamily="18" charset="0"/>
            </a:endParaRPr>
          </a:p>
          <a:p>
            <a:pPr algn="just"/>
            <a:r>
              <a:rPr lang="vi-VN" sz="2600" dirty="0">
                <a:latin typeface="Cambria" panose="02040503050406030204" pitchFamily="18" charset="0"/>
                <a:ea typeface="Cambria" panose="02040503050406030204" pitchFamily="18" charset="0"/>
              </a:rPr>
              <a:t>Bồi dưỡng tinh thần nghiêm túc trong học tập.</a:t>
            </a:r>
            <a:endParaRPr lang="en-US" sz="26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0658442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0" y="-457480"/>
            <a:ext cx="12192000" cy="6858000"/>
            <a:chOff x="0" y="0"/>
            <a:chExt cx="12192000" cy="6858000"/>
          </a:xfrm>
        </p:grpSpPr>
        <p:pic>
          <p:nvPicPr>
            <p:cNvPr id="2" name="图片 1"/>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0" y="1052286"/>
              <a:ext cx="12192000" cy="5805714"/>
            </a:xfrm>
            <a:prstGeom prst="rect">
              <a:avLst/>
            </a:prstGeom>
          </p:spPr>
        </p:pic>
        <p:pic>
          <p:nvPicPr>
            <p:cNvPr id="27" name="图片 26"/>
            <p:cNvPicPr>
              <a:picLocks noChangeAspect="1"/>
            </p:cNvPicPr>
            <p:nvPr/>
          </p:nvPicPr>
          <p:blipFill rotWithShape="1">
            <a:blip r:embed="rId2" cstate="hqprint">
              <a:extLst>
                <a:ext uri="{28A0092B-C50C-407E-A947-70E740481C1C}">
                  <a14:useLocalDpi xmlns:a14="http://schemas.microsoft.com/office/drawing/2010/main" val="0"/>
                </a:ext>
              </a:extLst>
            </a:blip>
            <a:srcRect b="64969"/>
            <a:stretch/>
          </p:blipFill>
          <p:spPr>
            <a:xfrm>
              <a:off x="0" y="0"/>
              <a:ext cx="12192000" cy="2033814"/>
            </a:xfrm>
            <a:prstGeom prst="rect">
              <a:avLst/>
            </a:prstGeom>
          </p:spPr>
        </p:pic>
        <p:pic>
          <p:nvPicPr>
            <p:cNvPr id="28" name="图片 27"/>
            <p:cNvPicPr>
              <a:picLocks noChangeAspect="1"/>
            </p:cNvPicPr>
            <p:nvPr/>
          </p:nvPicPr>
          <p:blipFill rotWithShape="1">
            <a:blip r:embed="rId2" cstate="hqprint">
              <a:extLst>
                <a:ext uri="{28A0092B-C50C-407E-A947-70E740481C1C}">
                  <a14:useLocalDpi xmlns:a14="http://schemas.microsoft.com/office/drawing/2010/main" val="0"/>
                </a:ext>
              </a:extLst>
            </a:blip>
            <a:srcRect t="34047" b="60375"/>
            <a:stretch/>
          </p:blipFill>
          <p:spPr>
            <a:xfrm>
              <a:off x="0" y="2033814"/>
              <a:ext cx="12192000" cy="1312636"/>
            </a:xfrm>
            <a:prstGeom prst="rect">
              <a:avLst/>
            </a:prstGeom>
          </p:spPr>
        </p:pic>
      </p:grpSp>
      <p:sp>
        <p:nvSpPr>
          <p:cNvPr id="6" name="矩形 5"/>
          <p:cNvSpPr/>
          <p:nvPr/>
        </p:nvSpPr>
        <p:spPr>
          <a:xfrm>
            <a:off x="2108955" y="1456246"/>
            <a:ext cx="9048572" cy="4614354"/>
          </a:xfrm>
          <a:custGeom>
            <a:avLst/>
            <a:gdLst>
              <a:gd name="connsiteX0" fmla="*/ 0 w 4648200"/>
              <a:gd name="connsiteY0" fmla="*/ 0 h 3981450"/>
              <a:gd name="connsiteX1" fmla="*/ 4648200 w 4648200"/>
              <a:gd name="connsiteY1" fmla="*/ 0 h 3981450"/>
              <a:gd name="connsiteX2" fmla="*/ 4648200 w 4648200"/>
              <a:gd name="connsiteY2" fmla="*/ 3981450 h 3981450"/>
              <a:gd name="connsiteX3" fmla="*/ 0 w 4648200"/>
              <a:gd name="connsiteY3" fmla="*/ 3981450 h 3981450"/>
              <a:gd name="connsiteX4" fmla="*/ 0 w 4648200"/>
              <a:gd name="connsiteY4" fmla="*/ 0 h 3981450"/>
              <a:gd name="connsiteX0" fmla="*/ 333375 w 4981575"/>
              <a:gd name="connsiteY0" fmla="*/ 0 h 3981450"/>
              <a:gd name="connsiteX1" fmla="*/ 4981575 w 4981575"/>
              <a:gd name="connsiteY1" fmla="*/ 0 h 3981450"/>
              <a:gd name="connsiteX2" fmla="*/ 4981575 w 4981575"/>
              <a:gd name="connsiteY2" fmla="*/ 3981450 h 3981450"/>
              <a:gd name="connsiteX3" fmla="*/ 0 w 4981575"/>
              <a:gd name="connsiteY3" fmla="*/ 3933825 h 3981450"/>
              <a:gd name="connsiteX4" fmla="*/ 333375 w 4981575"/>
              <a:gd name="connsiteY4" fmla="*/ 0 h 3981450"/>
              <a:gd name="connsiteX0" fmla="*/ 333375 w 4981575"/>
              <a:gd name="connsiteY0" fmla="*/ 0 h 3933825"/>
              <a:gd name="connsiteX1" fmla="*/ 4981575 w 4981575"/>
              <a:gd name="connsiteY1" fmla="*/ 0 h 3933825"/>
              <a:gd name="connsiteX2" fmla="*/ 4248150 w 4981575"/>
              <a:gd name="connsiteY2" fmla="*/ 3581400 h 3933825"/>
              <a:gd name="connsiteX3" fmla="*/ 0 w 4981575"/>
              <a:gd name="connsiteY3" fmla="*/ 3933825 h 3933825"/>
              <a:gd name="connsiteX4" fmla="*/ 333375 w 4981575"/>
              <a:gd name="connsiteY4" fmla="*/ 0 h 3933825"/>
              <a:gd name="connsiteX0" fmla="*/ 333375 w 4981575"/>
              <a:gd name="connsiteY0" fmla="*/ 0 h 3952875"/>
              <a:gd name="connsiteX1" fmla="*/ 4981575 w 4981575"/>
              <a:gd name="connsiteY1" fmla="*/ 0 h 3952875"/>
              <a:gd name="connsiteX2" fmla="*/ 4981575 w 4981575"/>
              <a:gd name="connsiteY2" fmla="*/ 3952875 h 3952875"/>
              <a:gd name="connsiteX3" fmla="*/ 0 w 4981575"/>
              <a:gd name="connsiteY3" fmla="*/ 3933825 h 3952875"/>
              <a:gd name="connsiteX4" fmla="*/ 333375 w 4981575"/>
              <a:gd name="connsiteY4" fmla="*/ 0 h 3952875"/>
              <a:gd name="connsiteX0" fmla="*/ 333375 w 5191125"/>
              <a:gd name="connsiteY0" fmla="*/ 0 h 3952875"/>
              <a:gd name="connsiteX1" fmla="*/ 5191125 w 5191125"/>
              <a:gd name="connsiteY1" fmla="*/ 95250 h 3952875"/>
              <a:gd name="connsiteX2" fmla="*/ 4981575 w 5191125"/>
              <a:gd name="connsiteY2" fmla="*/ 3952875 h 3952875"/>
              <a:gd name="connsiteX3" fmla="*/ 0 w 5191125"/>
              <a:gd name="connsiteY3" fmla="*/ 3933825 h 3952875"/>
              <a:gd name="connsiteX4" fmla="*/ 333375 w 5191125"/>
              <a:gd name="connsiteY4" fmla="*/ 0 h 3952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91125" h="3952875">
                <a:moveTo>
                  <a:pt x="333375" y="0"/>
                </a:moveTo>
                <a:lnTo>
                  <a:pt x="5191125" y="95250"/>
                </a:lnTo>
                <a:lnTo>
                  <a:pt x="4981575" y="3952875"/>
                </a:lnTo>
                <a:lnTo>
                  <a:pt x="0" y="3933825"/>
                </a:lnTo>
                <a:lnTo>
                  <a:pt x="333375"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Rectangle 8"/>
          <p:cNvSpPr/>
          <p:nvPr/>
        </p:nvSpPr>
        <p:spPr>
          <a:xfrm>
            <a:off x="2616199" y="1124654"/>
            <a:ext cx="7804869" cy="1785104"/>
          </a:xfrm>
          <a:prstGeom prst="rect">
            <a:avLst/>
          </a:prstGeom>
        </p:spPr>
        <p:txBody>
          <a:bodyPr wrap="square">
            <a:spAutoFit/>
          </a:bodyPr>
          <a:lstStyle/>
          <a:p>
            <a:pPr lvl="0" algn="ctr">
              <a:defRPr/>
            </a:pPr>
            <a:endParaRPr lang="vi-VN" altLang="zh-CN" sz="3000" b="1" dirty="0">
              <a:ln w="57150">
                <a:solidFill>
                  <a:srgbClr val="C00000"/>
                </a:solidFill>
              </a:ln>
              <a:solidFill>
                <a:srgbClr val="FF3300"/>
              </a:solidFill>
              <a:effectLst>
                <a:outerShdw blurRad="38100" dist="38100" dir="2700000" algn="tl">
                  <a:srgbClr val="000000">
                    <a:alpha val="43137"/>
                  </a:srgbClr>
                </a:outerShdw>
                <a:reflection blurRad="6350" stA="60000" endA="900" endPos="58000" dir="5400000" sy="-100000" algn="bl" rotWithShape="0"/>
              </a:effectLst>
              <a:latin typeface="#9Slide07 IcielPony" panose="02000000000000000000" pitchFamily="2" charset="0"/>
              <a:ea typeface="汉仪小麦体简" panose="00020600040101010101" pitchFamily="18" charset="-122"/>
            </a:endParaRPr>
          </a:p>
          <a:p>
            <a:pPr lvl="0" algn="ctr">
              <a:defRPr/>
            </a:pPr>
            <a:r>
              <a:rPr lang="vi-VN" altLang="zh-CN" sz="3000" b="1" dirty="0">
                <a:ln w="190500">
                  <a:solidFill>
                    <a:schemeClr val="bg1"/>
                  </a:solidFill>
                </a:ln>
                <a:solidFill>
                  <a:schemeClr val="bg1"/>
                </a:solidFill>
                <a:effectLst>
                  <a:outerShdw blurRad="38100" dist="38100" dir="2700000" algn="tl">
                    <a:srgbClr val="000000">
                      <a:alpha val="43137"/>
                    </a:srgbClr>
                  </a:outerShdw>
                  <a:reflection blurRad="6350" stA="60000" endA="900" endPos="58000" dir="5400000" sy="-100000" algn="bl" rotWithShape="0"/>
                </a:effectLst>
                <a:latin typeface="#9Slide07 IcielPony" panose="02000000000000000000" pitchFamily="2" charset="0"/>
                <a:ea typeface="汉仪小麦体简" panose="00020600040101010101" pitchFamily="18" charset="-122"/>
              </a:rPr>
              <a:t> </a:t>
            </a:r>
            <a:r>
              <a:rPr lang="vi-VN" altLang="zh-CN" sz="8000" b="1" dirty="0">
                <a:ln w="190500">
                  <a:solidFill>
                    <a:schemeClr val="bg1"/>
                  </a:solidFill>
                </a:ln>
                <a:solidFill>
                  <a:schemeClr val="bg1"/>
                </a:solidFill>
                <a:effectLst>
                  <a:outerShdw blurRad="38100" dist="38100" dir="2700000" algn="tl">
                    <a:srgbClr val="000000">
                      <a:alpha val="43137"/>
                    </a:srgbClr>
                  </a:outerShdw>
                  <a:reflection blurRad="6350" stA="60000" endA="900" endPos="58000" dir="5400000" sy="-100000" algn="bl" rotWithShape="0"/>
                </a:effectLst>
                <a:latin typeface="#9Slide07 IcielPony" panose="02000000000000000000" pitchFamily="2" charset="0"/>
                <a:ea typeface="汉仪小麦体简" panose="00020600040101010101" pitchFamily="18" charset="-122"/>
              </a:rPr>
              <a:t>NỘI DUNG </a:t>
            </a:r>
          </a:p>
        </p:txBody>
      </p:sp>
      <p:sp>
        <p:nvSpPr>
          <p:cNvPr id="10" name="Rectangle 9"/>
          <p:cNvSpPr/>
          <p:nvPr/>
        </p:nvSpPr>
        <p:spPr>
          <a:xfrm>
            <a:off x="2616198" y="1107747"/>
            <a:ext cx="7804869" cy="1785104"/>
          </a:xfrm>
          <a:prstGeom prst="rect">
            <a:avLst/>
          </a:prstGeom>
        </p:spPr>
        <p:txBody>
          <a:bodyPr wrap="square">
            <a:spAutoFit/>
          </a:bodyPr>
          <a:lstStyle/>
          <a:p>
            <a:pPr lvl="0" algn="ctr">
              <a:defRPr/>
            </a:pPr>
            <a:endParaRPr lang="vi-VN" altLang="zh-CN" sz="3000" b="1" dirty="0">
              <a:ln w="57150">
                <a:solidFill>
                  <a:srgbClr val="C00000"/>
                </a:solidFill>
              </a:ln>
              <a:solidFill>
                <a:srgbClr val="FF3300"/>
              </a:solidFill>
              <a:effectLst>
                <a:outerShdw blurRad="38100" dist="38100" dir="2700000" algn="tl">
                  <a:srgbClr val="000000">
                    <a:alpha val="43137"/>
                  </a:srgbClr>
                </a:outerShdw>
                <a:reflection blurRad="6350" stA="60000" endA="900" endPos="58000" dir="5400000" sy="-100000" algn="bl" rotWithShape="0"/>
              </a:effectLst>
              <a:latin typeface="#9Slide07 IcielPony" panose="02000000000000000000" pitchFamily="2" charset="0"/>
              <a:ea typeface="汉仪小麦体简" panose="00020600040101010101" pitchFamily="18" charset="-122"/>
            </a:endParaRPr>
          </a:p>
          <a:p>
            <a:pPr lvl="0" algn="ctr">
              <a:defRPr/>
            </a:pPr>
            <a:r>
              <a:rPr lang="vi-VN" altLang="zh-CN" sz="3000" b="1" dirty="0">
                <a:ln w="57150">
                  <a:solidFill>
                    <a:srgbClr val="C00000"/>
                  </a:solidFill>
                </a:ln>
                <a:solidFill>
                  <a:srgbClr val="FF3300"/>
                </a:solidFill>
                <a:effectLst>
                  <a:outerShdw blurRad="38100" dist="38100" dir="2700000" algn="tl">
                    <a:srgbClr val="000000">
                      <a:alpha val="43137"/>
                    </a:srgbClr>
                  </a:outerShdw>
                  <a:reflection blurRad="6350" stA="60000" endA="900" endPos="58000" dir="5400000" sy="-100000" algn="bl" rotWithShape="0"/>
                </a:effectLst>
                <a:latin typeface="#9Slide07 IcielPony" panose="02000000000000000000" pitchFamily="2" charset="0"/>
                <a:ea typeface="汉仪小麦体简" panose="00020600040101010101" pitchFamily="18" charset="-122"/>
              </a:rPr>
              <a:t> </a:t>
            </a:r>
            <a:r>
              <a:rPr lang="vi-VN" altLang="zh-CN" sz="8000" b="1" dirty="0">
                <a:ln w="57150">
                  <a:solidFill>
                    <a:srgbClr val="C00000"/>
                  </a:solidFill>
                </a:ln>
                <a:solidFill>
                  <a:srgbClr val="FF3300"/>
                </a:solidFill>
                <a:effectLst>
                  <a:outerShdw blurRad="38100" dist="38100" dir="2700000" algn="tl">
                    <a:srgbClr val="000000">
                      <a:alpha val="43137"/>
                    </a:srgbClr>
                  </a:outerShdw>
                  <a:reflection blurRad="6350" stA="60000" endA="900" endPos="58000" dir="5400000" sy="-100000" algn="bl" rotWithShape="0"/>
                </a:effectLst>
                <a:latin typeface="#9Slide07 IcielPony" panose="02000000000000000000" pitchFamily="2" charset="0"/>
                <a:ea typeface="汉仪小麦体简" panose="00020600040101010101" pitchFamily="18" charset="-122"/>
              </a:rPr>
              <a:t>NỘI DUNG </a:t>
            </a:r>
          </a:p>
        </p:txBody>
      </p:sp>
      <p:sp>
        <p:nvSpPr>
          <p:cNvPr id="4" name="Rectangle 3"/>
          <p:cNvSpPr/>
          <p:nvPr/>
        </p:nvSpPr>
        <p:spPr>
          <a:xfrm>
            <a:off x="2375354" y="3439606"/>
            <a:ext cx="8515773" cy="1569660"/>
          </a:xfrm>
          <a:prstGeom prst="rect">
            <a:avLst/>
          </a:prstGeom>
        </p:spPr>
        <p:txBody>
          <a:bodyPr wrap="square">
            <a:spAutoFit/>
          </a:bodyPr>
          <a:lstStyle/>
          <a:p>
            <a:pPr lvl="0" algn="ctr"/>
            <a:r>
              <a:rPr lang="vi-VN" sz="3200" b="1" dirty="0">
                <a:latin typeface="Cambria" panose="02040503050406030204" pitchFamily="18" charset="0"/>
                <a:ea typeface="Cambria" panose="02040503050406030204" pitchFamily="18" charset="0"/>
              </a:rPr>
              <a:t>Muốn viết bài văn miêu tả, cần có những trải nghiệm thực tế, cần quan sát kĩ sự vật được miêu tả, cần phát huy trí tưởng tượng... </a:t>
            </a:r>
            <a:endParaRPr lang="en-US" sz="32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6672713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0">
            <a:extLst>
              <a:ext uri="{FF2B5EF4-FFF2-40B4-BE49-F238E27FC236}">
                <a16:creationId xmlns:a16="http://schemas.microsoft.com/office/drawing/2014/main" id="{5490EEB8-36DF-45C5-B88D-70D1D04387E8}"/>
              </a:ext>
            </a:extLst>
          </p:cNvPr>
          <p:cNvSpPr/>
          <p:nvPr/>
        </p:nvSpPr>
        <p:spPr>
          <a:xfrm>
            <a:off x="342581" y="566820"/>
            <a:ext cx="11655455" cy="6093691"/>
          </a:xfrm>
          <a:prstGeom prst="roundRect">
            <a:avLst>
              <a:gd name="adj" fmla="val 457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dirty="0"/>
              <a:t>Thứ duy nhất từ kim loại là lam đồng (lưỡi gà). </a:t>
            </a:r>
            <a:endParaRPr kumimoji="0" lang="zh-CN" altLang="en-US" sz="1800" b="0" i="0" u="none" strike="noStrike" kern="1200" cap="none" spc="0" normalizeH="0" baseline="0" noProof="0" dirty="0">
              <a:ln>
                <a:noFill/>
              </a:ln>
              <a:solidFill>
                <a:prstClr val="black"/>
              </a:solidFill>
              <a:effectLst/>
              <a:uLnTx/>
              <a:uFillTx/>
              <a:latin typeface="等线" panose="020F0502020204030204"/>
              <a:cs typeface="+mn-cs"/>
            </a:endParaRPr>
          </a:p>
        </p:txBody>
      </p:sp>
      <p:pic>
        <p:nvPicPr>
          <p:cNvPr id="3" name="Picture 2">
            <a:extLst>
              <a:ext uri="{FF2B5EF4-FFF2-40B4-BE49-F238E27FC236}">
                <a16:creationId xmlns:a16="http://schemas.microsoft.com/office/drawing/2014/main" id="{58DC952C-F514-4470-ABB6-F9CF44A36E57}"/>
              </a:ext>
            </a:extLst>
          </p:cNvPr>
          <p:cNvPicPr>
            <a:picLocks noChangeAspect="1"/>
          </p:cNvPicPr>
          <p:nvPr/>
        </p:nvPicPr>
        <p:blipFill>
          <a:blip r:embed="rId2"/>
          <a:stretch>
            <a:fillRect/>
          </a:stretch>
        </p:blipFill>
        <p:spPr>
          <a:xfrm>
            <a:off x="1086882" y="503079"/>
            <a:ext cx="10701219" cy="1803281"/>
          </a:xfrm>
          <a:prstGeom prst="rect">
            <a:avLst/>
          </a:prstGeom>
        </p:spPr>
      </p:pic>
      <p:sp>
        <p:nvSpPr>
          <p:cNvPr id="4" name="TextBox 3">
            <a:extLst>
              <a:ext uri="{FF2B5EF4-FFF2-40B4-BE49-F238E27FC236}">
                <a16:creationId xmlns:a16="http://schemas.microsoft.com/office/drawing/2014/main" id="{AE531C0A-AD68-4BD1-BE43-54E4799FC694}"/>
              </a:ext>
            </a:extLst>
          </p:cNvPr>
          <p:cNvSpPr txBox="1"/>
          <p:nvPr/>
        </p:nvSpPr>
        <p:spPr>
          <a:xfrm>
            <a:off x="1411116" y="2924099"/>
            <a:ext cx="10376985" cy="1015663"/>
          </a:xfrm>
          <a:prstGeom prst="rect">
            <a:avLst/>
          </a:prstGeom>
          <a:noFill/>
        </p:spPr>
        <p:txBody>
          <a:bodyPr wrap="square" rtlCol="0">
            <a:spAutoFit/>
          </a:bodyPr>
          <a:lstStyle/>
          <a:p>
            <a:r>
              <a:rPr lang="en-US" sz="3000" dirty="0" err="1">
                <a:latin typeface="Arial" panose="020B0604020202020204" pitchFamily="34" charset="0"/>
                <a:cs typeface="Arial" panose="020B0604020202020204" pitchFamily="34" charset="0"/>
              </a:rPr>
              <a:t>Giọng</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đọc</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diễn</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cảm</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nhấn</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giọng</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vào</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những</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từ</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ngữ</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thể</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hiện</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dòng</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suy</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nghĩ</a:t>
            </a:r>
            <a:r>
              <a:rPr lang="en-US" sz="3000" dirty="0">
                <a:latin typeface="Arial" panose="020B0604020202020204" pitchFamily="34" charset="0"/>
                <a:cs typeface="Arial" panose="020B0604020202020204" pitchFamily="34" charset="0"/>
              </a:rPr>
              <a:t> , </a:t>
            </a:r>
            <a:r>
              <a:rPr lang="en-US" sz="3000" dirty="0" err="1">
                <a:latin typeface="Arial" panose="020B0604020202020204" pitchFamily="34" charset="0"/>
                <a:cs typeface="Arial" panose="020B0604020202020204" pitchFamily="34" charset="0"/>
              </a:rPr>
              <a:t>cảm</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xúc</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của</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các</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nhân</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vật</a:t>
            </a:r>
            <a:r>
              <a:rPr lang="en-US" sz="3000" dirty="0">
                <a:latin typeface="Arial" panose="020B0604020202020204" pitchFamily="34" charset="0"/>
                <a:cs typeface="Arial" panose="020B0604020202020204" pitchFamily="34" charset="0"/>
              </a:rPr>
              <a:t>.</a:t>
            </a:r>
          </a:p>
        </p:txBody>
      </p:sp>
      <p:sp>
        <p:nvSpPr>
          <p:cNvPr id="5" name="TextBox 4">
            <a:extLst>
              <a:ext uri="{FF2B5EF4-FFF2-40B4-BE49-F238E27FC236}">
                <a16:creationId xmlns:a16="http://schemas.microsoft.com/office/drawing/2014/main" id="{D82C9A0E-7291-4035-A1A0-B6F498E9632A}"/>
              </a:ext>
            </a:extLst>
          </p:cNvPr>
          <p:cNvSpPr txBox="1"/>
          <p:nvPr/>
        </p:nvSpPr>
        <p:spPr>
          <a:xfrm>
            <a:off x="1472434" y="2370101"/>
            <a:ext cx="10376985" cy="553998"/>
          </a:xfrm>
          <a:prstGeom prst="rect">
            <a:avLst/>
          </a:prstGeom>
          <a:noFill/>
        </p:spPr>
        <p:txBody>
          <a:bodyPr wrap="square" rtlCol="0">
            <a:spAutoFit/>
          </a:bodyPr>
          <a:lstStyle/>
          <a:p>
            <a:r>
              <a:rPr lang="en-US" sz="3000" b="1" dirty="0" err="1">
                <a:solidFill>
                  <a:srgbClr val="0070C0"/>
                </a:solidFill>
                <a:latin typeface="Arial" panose="020B0604020202020204" pitchFamily="34" charset="0"/>
                <a:cs typeface="Arial" panose="020B0604020202020204" pitchFamily="34" charset="0"/>
              </a:rPr>
              <a:t>Nêu</a:t>
            </a:r>
            <a:r>
              <a:rPr lang="en-US" sz="3000" b="1" dirty="0">
                <a:solidFill>
                  <a:srgbClr val="0070C0"/>
                </a:solidFill>
                <a:latin typeface="Arial" panose="020B0604020202020204" pitchFamily="34" charset="0"/>
                <a:cs typeface="Arial" panose="020B0604020202020204" pitchFamily="34" charset="0"/>
              </a:rPr>
              <a:t> </a:t>
            </a:r>
            <a:r>
              <a:rPr lang="en-US" sz="3000" b="1" dirty="0" err="1">
                <a:solidFill>
                  <a:srgbClr val="0070C0"/>
                </a:solidFill>
                <a:latin typeface="Arial" panose="020B0604020202020204" pitchFamily="34" charset="0"/>
                <a:cs typeface="Arial" panose="020B0604020202020204" pitchFamily="34" charset="0"/>
              </a:rPr>
              <a:t>giọng</a:t>
            </a:r>
            <a:r>
              <a:rPr lang="en-US" sz="3000" b="1" dirty="0">
                <a:solidFill>
                  <a:srgbClr val="0070C0"/>
                </a:solidFill>
                <a:latin typeface="Arial" panose="020B0604020202020204" pitchFamily="34" charset="0"/>
                <a:cs typeface="Arial" panose="020B0604020202020204" pitchFamily="34" charset="0"/>
              </a:rPr>
              <a:t> </a:t>
            </a:r>
            <a:r>
              <a:rPr lang="en-US" sz="3000" b="1" dirty="0" err="1">
                <a:solidFill>
                  <a:srgbClr val="0070C0"/>
                </a:solidFill>
                <a:latin typeface="Arial" panose="020B0604020202020204" pitchFamily="34" charset="0"/>
                <a:cs typeface="Arial" panose="020B0604020202020204" pitchFamily="34" charset="0"/>
              </a:rPr>
              <a:t>đọc</a:t>
            </a:r>
            <a:r>
              <a:rPr lang="en-US" sz="3000" b="1" dirty="0">
                <a:solidFill>
                  <a:srgbClr val="0070C0"/>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560534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圆角矩形 10"/>
          <p:cNvSpPr/>
          <p:nvPr/>
        </p:nvSpPr>
        <p:spPr>
          <a:xfrm>
            <a:off x="342581" y="566820"/>
            <a:ext cx="11655455" cy="6093691"/>
          </a:xfrm>
          <a:prstGeom prst="roundRect">
            <a:avLst>
              <a:gd name="adj" fmla="val 457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dirty="0"/>
              <a:t>Thứ duy nhất từ kim loại là lam đồng (lưỡi gà). </a:t>
            </a:r>
            <a:endParaRPr kumimoji="0" lang="zh-CN" altLang="en-US" sz="1800" b="0" i="0" u="none" strike="noStrike" kern="1200" cap="none" spc="0" normalizeH="0" baseline="0" noProof="0" dirty="0">
              <a:ln>
                <a:noFill/>
              </a:ln>
              <a:solidFill>
                <a:prstClr val="black"/>
              </a:solidFill>
              <a:effectLst/>
              <a:uLnTx/>
              <a:uFillTx/>
              <a:latin typeface="等线" panose="020F0502020204030204"/>
              <a:cs typeface="+mn-cs"/>
            </a:endParaRPr>
          </a:p>
        </p:txBody>
      </p:sp>
      <p:pic>
        <p:nvPicPr>
          <p:cNvPr id="3" name="Picture 2"/>
          <p:cNvPicPr>
            <a:picLocks noChangeAspect="1"/>
          </p:cNvPicPr>
          <p:nvPr/>
        </p:nvPicPr>
        <p:blipFill>
          <a:blip r:embed="rId2"/>
          <a:stretch>
            <a:fillRect/>
          </a:stretch>
        </p:blipFill>
        <p:spPr>
          <a:xfrm>
            <a:off x="1086882" y="503079"/>
            <a:ext cx="10701219" cy="1803281"/>
          </a:xfrm>
          <a:prstGeom prst="rect">
            <a:avLst/>
          </a:prstGeom>
        </p:spPr>
      </p:pic>
      <p:sp>
        <p:nvSpPr>
          <p:cNvPr id="2" name="TextBox 1"/>
          <p:cNvSpPr txBox="1"/>
          <p:nvPr/>
        </p:nvSpPr>
        <p:spPr>
          <a:xfrm>
            <a:off x="613833" y="1786466"/>
            <a:ext cx="10964333" cy="4062651"/>
          </a:xfrm>
          <a:prstGeom prst="rect">
            <a:avLst/>
          </a:prstGeom>
          <a:noFill/>
        </p:spPr>
        <p:txBody>
          <a:bodyPr wrap="square" rtlCol="0">
            <a:spAutoFit/>
          </a:bodyPr>
          <a:lstStyle/>
          <a:p>
            <a:pPr lvl="0" algn="just">
              <a:defRPr/>
            </a:pPr>
            <a:r>
              <a:rPr lang="vi-VN" sz="3000" dirty="0">
                <a:solidFill>
                  <a:prstClr val="black"/>
                </a:solidFill>
                <a:latin typeface="Cambria" panose="02040503050406030204" pitchFamily="18" charset="0"/>
                <a:ea typeface="Cambria" panose="02040503050406030204" pitchFamily="18" charset="0"/>
              </a:rPr>
              <a:t>      Tới đây có thể kết luận được rồi. Tôi đọc gợi ý cuối cùng trong sách: “Em đã chăm sóc, bảo vệ cây hoa đó như thế nào?". Khó ghê! Ông bà trồng và chăm sóc đấy chứ! Nhưng vẫn còn kịp. Tôi vào bếp lấy cái bình, múc nước rồi hăm hở bước theo ý văn của mình và té cái “oạch” trước khi viết đoạn kết:</a:t>
            </a:r>
          </a:p>
          <a:p>
            <a:pPr lvl="0" algn="just">
              <a:defRPr/>
            </a:pPr>
            <a:r>
              <a:rPr lang="vi-VN" sz="3000" dirty="0">
                <a:solidFill>
                  <a:prstClr val="black"/>
                </a:solidFill>
                <a:latin typeface="Cambria" panose="02040503050406030204" pitchFamily="18" charset="0"/>
                <a:ea typeface="Cambria" panose="02040503050406030204" pitchFamily="18" charset="0"/>
              </a:rPr>
              <a:t>  </a:t>
            </a:r>
            <a:r>
              <a:rPr lang="vi-VN" sz="3000" i="1" dirty="0">
                <a:solidFill>
                  <a:prstClr val="black"/>
                </a:solidFill>
                <a:latin typeface="Cambria" panose="02040503050406030204" pitchFamily="18" charset="0"/>
                <a:ea typeface="Cambria" panose="02040503050406030204" pitchFamily="18" charset="0"/>
              </a:rPr>
              <a:t>Từ tay tôi, cái bình tưới như chú voi con dễ thương đung đưa vòi, rắc lên cây hoa hồng một cơn mưa rào nhỏ.</a:t>
            </a:r>
            <a:r>
              <a:rPr lang="vi-VN" sz="3000" dirty="0">
                <a:solidFill>
                  <a:prstClr val="black"/>
                </a:solidFill>
                <a:latin typeface="Cambria" panose="02040503050406030204" pitchFamily="18" charset="0"/>
                <a:ea typeface="Cambria" panose="02040503050406030204" pitchFamily="18" charset="0"/>
              </a:rPr>
              <a:t> </a:t>
            </a:r>
          </a:p>
          <a:p>
            <a:pPr lvl="0" algn="just">
              <a:defRPr/>
            </a:pPr>
            <a:r>
              <a:rPr lang="vi-VN" sz="3000" dirty="0">
                <a:solidFill>
                  <a:prstClr val="black"/>
                </a:solidFill>
                <a:latin typeface="Cambria" panose="02040503050406030204" pitchFamily="18" charset="0"/>
                <a:ea typeface="Cambria" panose="02040503050406030204" pitchFamily="18" charset="0"/>
              </a:rPr>
              <a:t> 							(Theo Trần Quốc Toàn)</a:t>
            </a:r>
          </a:p>
          <a:p>
            <a:endParaRPr lang="en-US" dirty="0"/>
          </a:p>
        </p:txBody>
      </p:sp>
    </p:spTree>
    <p:extLst>
      <p:ext uri="{BB962C8B-B14F-4D97-AF65-F5344CB8AC3E}">
        <p14:creationId xmlns:p14="http://schemas.microsoft.com/office/powerpoint/2010/main" val="10445906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7"/>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83941" y="-1114126"/>
            <a:ext cx="8287352" cy="7700209"/>
          </a:xfrm>
          <a:prstGeom prst="rect">
            <a:avLst/>
          </a:prstGeom>
        </p:spPr>
      </p:pic>
      <p:pic>
        <p:nvPicPr>
          <p:cNvPr id="3" name="Picture 2"/>
          <p:cNvPicPr>
            <a:picLocks noChangeAspect="1"/>
          </p:cNvPicPr>
          <p:nvPr/>
        </p:nvPicPr>
        <p:blipFill>
          <a:blip r:embed="rId3"/>
          <a:stretch>
            <a:fillRect/>
          </a:stretch>
        </p:blipFill>
        <p:spPr>
          <a:xfrm>
            <a:off x="416103" y="0"/>
            <a:ext cx="8023031" cy="1944793"/>
          </a:xfrm>
          <a:prstGeom prst="rect">
            <a:avLst/>
          </a:prstGeom>
        </p:spPr>
      </p:pic>
      <p:sp>
        <p:nvSpPr>
          <p:cNvPr id="4" name="Rectangle 3"/>
          <p:cNvSpPr/>
          <p:nvPr/>
        </p:nvSpPr>
        <p:spPr>
          <a:xfrm>
            <a:off x="1116532" y="3058919"/>
            <a:ext cx="6901312" cy="677108"/>
          </a:xfrm>
          <a:prstGeom prst="rect">
            <a:avLst/>
          </a:prstGeom>
        </p:spPr>
        <p:txBody>
          <a:bodyPr wrap="square">
            <a:spAutoFit/>
          </a:bodyPr>
          <a:lstStyle/>
          <a:p>
            <a:pPr algn="ctr"/>
            <a:r>
              <a:rPr lang="vi-VN" sz="3800" b="1" dirty="0">
                <a:latin typeface="Cambria" panose="02040503050406030204" pitchFamily="18" charset="0"/>
                <a:ea typeface="Cambria" panose="02040503050406030204" pitchFamily="18" charset="0"/>
              </a:rPr>
              <a:t>Vận dụng vào bài văn miêu tả.</a:t>
            </a:r>
            <a:endParaRPr lang="en-US" sz="38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5939118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BEBA8EAE-BF5A-486C-A8C5-ECC9F3942E4B}">
                <a14:imgProps xmlns:a14="http://schemas.microsoft.com/office/drawing/2010/main">
                  <a14:imgLayer r:embed="rId3">
                    <a14:imgEffect>
                      <a14:backgroundRemoval t="250" b="91900" l="2100" r="100000">
                        <a14:foregroundMark x1="52450" y1="54900" x2="52950" y2="57050"/>
                        <a14:foregroundMark x1="25550" y1="56700" x2="25050" y2="61650"/>
                        <a14:foregroundMark x1="83300" y1="81250" x2="84650" y2="85850"/>
                        <a14:foregroundMark x1="84300" y1="85700" x2="82600" y2="89400"/>
                        <a14:foregroundMark x1="80550" y1="88700" x2="82600" y2="89050"/>
                        <a14:foregroundMark x1="70950" y1="88700" x2="74050" y2="88000"/>
                        <a14:foregroundMark x1="69250" y1="87450" x2="74400" y2="85500"/>
                        <a14:foregroundMark x1="69100" y1="88000" x2="66500" y2="88000"/>
                        <a14:foregroundMark x1="52950" y1="85150" x2="55200" y2="90650"/>
                        <a14:foregroundMark x1="46100" y1="85350" x2="44900" y2="91900"/>
                        <a14:foregroundMark x1="55050" y1="84100" x2="56050" y2="87300"/>
                        <a14:foregroundMark x1="43700" y1="84800" x2="43550" y2="89250"/>
                        <a14:foregroundMark x1="20600" y1="82850" x2="25050" y2="91750"/>
                        <a14:foregroundMark x1="20100" y1="85350" x2="19550" y2="89250"/>
                        <a14:foregroundMark x1="17500" y1="79300" x2="11500" y2="84100"/>
                        <a14:foregroundMark x1="11000" y1="82500" x2="11700" y2="88000"/>
                        <a14:foregroundMark x1="14250" y1="84450" x2="13400" y2="85350"/>
                        <a14:foregroundMark x1="80700" y1="84250" x2="81600" y2="86550"/>
                      </a14:backgroundRemoval>
                    </a14:imgEffect>
                  </a14:imgLayer>
                </a14:imgProps>
              </a:ext>
              <a:ext uri="{28A0092B-C50C-407E-A947-70E740481C1C}">
                <a14:useLocalDpi xmlns:a14="http://schemas.microsoft.com/office/drawing/2010/main" val="0"/>
              </a:ext>
            </a:extLst>
          </a:blip>
          <a:stretch>
            <a:fillRect/>
          </a:stretch>
        </p:blipFill>
        <p:spPr>
          <a:xfrm>
            <a:off x="-197988" y="1363503"/>
            <a:ext cx="5852665" cy="5827784"/>
          </a:xfrm>
          <a:prstGeom prst="rect">
            <a:avLst/>
          </a:prstGeom>
        </p:spPr>
      </p:pic>
      <p:grpSp>
        <p:nvGrpSpPr>
          <p:cNvPr id="3" name="Group 2">
            <a:extLst>
              <a:ext uri="{FF2B5EF4-FFF2-40B4-BE49-F238E27FC236}">
                <a16:creationId xmlns:a16="http://schemas.microsoft.com/office/drawing/2014/main" id="{77D83055-51E8-411E-B392-E20D0DF42A5A}"/>
              </a:ext>
            </a:extLst>
          </p:cNvPr>
          <p:cNvGrpSpPr/>
          <p:nvPr/>
        </p:nvGrpSpPr>
        <p:grpSpPr>
          <a:xfrm>
            <a:off x="-197988" y="1414262"/>
            <a:ext cx="5407305" cy="2048715"/>
            <a:chOff x="5290603" y="454606"/>
            <a:chExt cx="5407305" cy="2048715"/>
          </a:xfrm>
        </p:grpSpPr>
        <p:pic>
          <p:nvPicPr>
            <p:cNvPr id="4" name="Picture 3">
              <a:extLst>
                <a:ext uri="{FF2B5EF4-FFF2-40B4-BE49-F238E27FC236}">
                  <a16:creationId xmlns:a16="http://schemas.microsoft.com/office/drawing/2014/main" id="{4945A6F9-F374-4E03-AAE6-972E8811F223}"/>
                </a:ext>
              </a:extLst>
            </p:cNvPr>
            <p:cNvPicPr>
              <a:picLocks noChangeAspect="1"/>
            </p:cNvPicPr>
            <p:nvPr/>
          </p:nvPicPr>
          <p:blipFill rotWithShape="1">
            <a:blip r:embed="rId4">
              <a:extLst>
                <a:ext uri="{28A0092B-C50C-407E-A947-70E740481C1C}">
                  <a14:useLocalDpi xmlns:a14="http://schemas.microsoft.com/office/drawing/2010/main" val="0"/>
                </a:ext>
              </a:extLst>
            </a:blip>
            <a:srcRect l="50000" t="4907" b="66795"/>
            <a:stretch/>
          </p:blipFill>
          <p:spPr>
            <a:xfrm>
              <a:off x="5290603" y="454606"/>
              <a:ext cx="5407305" cy="2048715"/>
            </a:xfrm>
            <a:prstGeom prst="rect">
              <a:avLst/>
            </a:prstGeom>
          </p:spPr>
        </p:pic>
        <p:sp>
          <p:nvSpPr>
            <p:cNvPr id="5" name="Rectangle 4">
              <a:extLst>
                <a:ext uri="{FF2B5EF4-FFF2-40B4-BE49-F238E27FC236}">
                  <a16:creationId xmlns:a16="http://schemas.microsoft.com/office/drawing/2014/main" id="{47AE016A-7037-42CD-97ED-FAA728A9E0C2}"/>
                </a:ext>
              </a:extLst>
            </p:cNvPr>
            <p:cNvSpPr/>
            <p:nvPr/>
          </p:nvSpPr>
          <p:spPr>
            <a:xfrm>
              <a:off x="6649175" y="921618"/>
              <a:ext cx="2690160" cy="1015663"/>
            </a:xfrm>
            <a:prstGeom prst="rect">
              <a:avLst/>
            </a:prstGeom>
            <a:noFill/>
          </p:spPr>
          <p:txBody>
            <a:bodyPr wrap="none" lIns="91440" tIns="45720" rIns="91440" bIns="45720">
              <a:spAutoFit/>
            </a:bodyPr>
            <a:lstStyle/>
            <a:p>
              <a:pPr algn="ctr"/>
              <a:r>
                <a:rPr lang="en-US" sz="6000" b="1" dirty="0" err="1">
                  <a:ln w="12700">
                    <a:solidFill>
                      <a:schemeClr val="accent6">
                        <a:lumMod val="50000"/>
                      </a:schemeClr>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UTM Androgyne" panose="02040603050506020204" pitchFamily="18" charset="0"/>
                </a:rPr>
                <a:t>Dặn</a:t>
              </a:r>
              <a:r>
                <a:rPr lang="en-US" sz="6000" b="1" dirty="0">
                  <a:ln w="12700">
                    <a:solidFill>
                      <a:schemeClr val="accent6">
                        <a:lumMod val="50000"/>
                      </a:schemeClr>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UTM Androgyne" panose="02040603050506020204" pitchFamily="18" charset="0"/>
                </a:rPr>
                <a:t> </a:t>
              </a:r>
              <a:r>
                <a:rPr lang="en-US" sz="6000" b="1" dirty="0" err="1">
                  <a:ln w="12700">
                    <a:solidFill>
                      <a:schemeClr val="accent6">
                        <a:lumMod val="50000"/>
                      </a:schemeClr>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UTM Androgyne" panose="02040603050506020204" pitchFamily="18" charset="0"/>
                </a:rPr>
                <a:t>dò</a:t>
              </a:r>
              <a:endParaRPr lang="en-US" sz="6000" b="1" cap="none" spc="0" dirty="0">
                <a:ln w="12700">
                  <a:solidFill>
                    <a:schemeClr val="accent6">
                      <a:lumMod val="50000"/>
                    </a:schemeClr>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UTM Androgyne" panose="02040603050506020204" pitchFamily="18" charset="0"/>
              </a:endParaRPr>
            </a:p>
          </p:txBody>
        </p:sp>
      </p:grpSp>
      <p:sp>
        <p:nvSpPr>
          <p:cNvPr id="7" name="圆角矩形 17">
            <a:extLst>
              <a:ext uri="{FF2B5EF4-FFF2-40B4-BE49-F238E27FC236}">
                <a16:creationId xmlns:a16="http://schemas.microsoft.com/office/drawing/2014/main" id="{A8E535DF-15BD-D423-EF0C-7F74D154BE25}"/>
              </a:ext>
            </a:extLst>
          </p:cNvPr>
          <p:cNvSpPr/>
          <p:nvPr/>
        </p:nvSpPr>
        <p:spPr>
          <a:xfrm>
            <a:off x="5740879" y="2140876"/>
            <a:ext cx="6182668" cy="1806002"/>
          </a:xfrm>
          <a:prstGeom prst="roundRect">
            <a:avLst>
              <a:gd name="adj" fmla="val 24204"/>
            </a:avLst>
          </a:prstGeom>
          <a:solidFill>
            <a:schemeClr val="bg1"/>
          </a:solidFill>
          <a:ln w="38100">
            <a:solidFill>
              <a:srgbClr val="3585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思源黑体 CN Bold" panose="020B0800000000000000"/>
              <a:cs typeface="+mn-cs"/>
            </a:endParaRPr>
          </a:p>
        </p:txBody>
      </p:sp>
      <p:sp>
        <p:nvSpPr>
          <p:cNvPr id="8" name="TextBox 7">
            <a:extLst>
              <a:ext uri="{FF2B5EF4-FFF2-40B4-BE49-F238E27FC236}">
                <a16:creationId xmlns:a16="http://schemas.microsoft.com/office/drawing/2014/main" id="{D99853CE-5EC4-49A4-8667-655018BA9092}"/>
              </a:ext>
            </a:extLst>
          </p:cNvPr>
          <p:cNvSpPr txBox="1"/>
          <p:nvPr/>
        </p:nvSpPr>
        <p:spPr>
          <a:xfrm>
            <a:off x="5451440" y="2365795"/>
            <a:ext cx="6472107" cy="1138773"/>
          </a:xfrm>
          <a:prstGeom prst="rect">
            <a:avLst/>
          </a:prstGeom>
          <a:noFill/>
        </p:spPr>
        <p:txBody>
          <a:bodyPr wrap="square">
            <a:spAutoFit/>
          </a:bodyPr>
          <a:lstStyle/>
          <a:p>
            <a:pPr marL="457200" indent="-457200" algn="ctr">
              <a:buFont typeface="Wingdings" panose="05000000000000000000" pitchFamily="2" charset="2"/>
              <a:buChar char="Ø"/>
            </a:pPr>
            <a:r>
              <a:rPr lang="vi-VN" sz="3400" b="1" dirty="0">
                <a:solidFill>
                  <a:srgbClr val="0070C0"/>
                </a:solidFill>
                <a:latin typeface="Cambria" panose="02040503050406030204" pitchFamily="18" charset="0"/>
                <a:ea typeface="Cambria" panose="02040503050406030204" pitchFamily="18" charset="0"/>
              </a:rPr>
              <a:t>Luyện đọc và ghi nhớ</a:t>
            </a:r>
          </a:p>
          <a:p>
            <a:pPr algn="ctr"/>
            <a:r>
              <a:rPr lang="vi-VN" sz="3400" b="1" dirty="0">
                <a:solidFill>
                  <a:srgbClr val="0070C0"/>
                </a:solidFill>
                <a:latin typeface="Cambria" panose="02040503050406030204" pitchFamily="18" charset="0"/>
                <a:ea typeface="Cambria" panose="02040503050406030204" pitchFamily="18" charset="0"/>
              </a:rPr>
              <a:t> nội dung bài đọc.</a:t>
            </a:r>
            <a:endParaRPr lang="en-US" sz="3400" b="1" dirty="0">
              <a:solidFill>
                <a:srgbClr val="0070C0"/>
              </a:solidFill>
              <a:latin typeface="Cambria" panose="02040503050406030204" pitchFamily="18" charset="0"/>
              <a:ea typeface="Cambria" panose="02040503050406030204" pitchFamily="18" charset="0"/>
            </a:endParaRPr>
          </a:p>
        </p:txBody>
      </p:sp>
      <p:sp>
        <p:nvSpPr>
          <p:cNvPr id="10" name="圆角矩形 17">
            <a:extLst>
              <a:ext uri="{FF2B5EF4-FFF2-40B4-BE49-F238E27FC236}">
                <a16:creationId xmlns:a16="http://schemas.microsoft.com/office/drawing/2014/main" id="{A8E535DF-15BD-D423-EF0C-7F74D154BE25}"/>
              </a:ext>
            </a:extLst>
          </p:cNvPr>
          <p:cNvSpPr/>
          <p:nvPr/>
        </p:nvSpPr>
        <p:spPr>
          <a:xfrm>
            <a:off x="5740879" y="4201030"/>
            <a:ext cx="6182668" cy="1806002"/>
          </a:xfrm>
          <a:prstGeom prst="roundRect">
            <a:avLst>
              <a:gd name="adj" fmla="val 24204"/>
            </a:avLst>
          </a:prstGeom>
          <a:solidFill>
            <a:schemeClr val="bg1"/>
          </a:solidFill>
          <a:ln w="38100">
            <a:solidFill>
              <a:srgbClr val="3585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思源黑体 CN Bold" panose="020B0800000000000000"/>
              <a:cs typeface="+mn-cs"/>
            </a:endParaRPr>
          </a:p>
        </p:txBody>
      </p:sp>
      <p:sp>
        <p:nvSpPr>
          <p:cNvPr id="11" name="TextBox 10">
            <a:extLst>
              <a:ext uri="{FF2B5EF4-FFF2-40B4-BE49-F238E27FC236}">
                <a16:creationId xmlns:a16="http://schemas.microsoft.com/office/drawing/2014/main" id="{2F732E6A-9C20-466B-8A2E-3F8ACF9BAD43}"/>
              </a:ext>
            </a:extLst>
          </p:cNvPr>
          <p:cNvSpPr txBox="1"/>
          <p:nvPr/>
        </p:nvSpPr>
        <p:spPr>
          <a:xfrm>
            <a:off x="5740879" y="4534644"/>
            <a:ext cx="6004313" cy="1138773"/>
          </a:xfrm>
          <a:prstGeom prst="rect">
            <a:avLst/>
          </a:prstGeom>
          <a:noFill/>
        </p:spPr>
        <p:txBody>
          <a:bodyPr wrap="square">
            <a:spAutoFit/>
          </a:bodyPr>
          <a:lstStyle/>
          <a:p>
            <a:pPr marL="457200" indent="-457200" algn="ctr">
              <a:buFont typeface="Wingdings" panose="05000000000000000000" pitchFamily="2" charset="2"/>
              <a:buChar char="Ø"/>
            </a:pPr>
            <a:r>
              <a:rPr lang="vi-VN" sz="3400" b="1" dirty="0">
                <a:solidFill>
                  <a:srgbClr val="0070C0"/>
                </a:solidFill>
                <a:latin typeface="Cambria" panose="02040503050406030204" pitchFamily="18" charset="0"/>
                <a:ea typeface="Cambria" panose="02040503050406030204" pitchFamily="18" charset="0"/>
              </a:rPr>
              <a:t>Cần quan sát, khám phá xung quanh. </a:t>
            </a:r>
            <a:endParaRPr lang="en-US" sz="3400" b="1" dirty="0">
              <a:solidFill>
                <a:srgbClr val="0070C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5480018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7">
            <a:extLst>
              <a:ext uri="{FF2B5EF4-FFF2-40B4-BE49-F238E27FC236}">
                <a16:creationId xmlns:a16="http://schemas.microsoft.com/office/drawing/2014/main" id="{A8E535DF-15BD-D423-EF0C-7F74D154BE25}"/>
              </a:ext>
            </a:extLst>
          </p:cNvPr>
          <p:cNvSpPr/>
          <p:nvPr/>
        </p:nvSpPr>
        <p:spPr>
          <a:xfrm>
            <a:off x="3115220" y="388980"/>
            <a:ext cx="8145518" cy="4052642"/>
          </a:xfrm>
          <a:prstGeom prst="roundRect">
            <a:avLst>
              <a:gd name="adj" fmla="val 24204"/>
            </a:avLst>
          </a:prstGeom>
          <a:solidFill>
            <a:schemeClr val="bg1"/>
          </a:solidFill>
          <a:ln w="38100">
            <a:solidFill>
              <a:srgbClr val="3585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思源黑体 CN Bold" panose="020B0800000000000000"/>
              <a:cs typeface="+mn-cs"/>
            </a:endParaRPr>
          </a:p>
        </p:txBody>
      </p:sp>
      <p:pic>
        <p:nvPicPr>
          <p:cNvPr id="3" name="Picture 2"/>
          <p:cNvPicPr>
            <a:picLocks noChangeAspect="1"/>
          </p:cNvPicPr>
          <p:nvPr/>
        </p:nvPicPr>
        <p:blipFill>
          <a:blip r:embed="rId2"/>
          <a:stretch>
            <a:fillRect/>
          </a:stretch>
        </p:blipFill>
        <p:spPr>
          <a:xfrm>
            <a:off x="2476095" y="0"/>
            <a:ext cx="9181372" cy="4706520"/>
          </a:xfrm>
          <a:prstGeom prst="rect">
            <a:avLst/>
          </a:prstGeom>
        </p:spPr>
      </p:pic>
      <p:pic>
        <p:nvPicPr>
          <p:cNvPr id="5" name="Picture 4">
            <a:extLst>
              <a:ext uri="{FF2B5EF4-FFF2-40B4-BE49-F238E27FC236}">
                <a16:creationId xmlns:a16="http://schemas.microsoft.com/office/drawing/2014/main" id="{2407BE3A-8D29-FDC1-0C44-2A1165241582}"/>
              </a:ext>
            </a:extLst>
          </p:cNvPr>
          <p:cNvPicPr>
            <a:picLocks noChangeAspect="1"/>
          </p:cNvPicPr>
          <p:nvPr/>
        </p:nvPicPr>
        <p:blipFill>
          <a:blip r:embed="rId3"/>
          <a:stretch>
            <a:fillRect/>
          </a:stretch>
        </p:blipFill>
        <p:spPr>
          <a:xfrm>
            <a:off x="27877" y="1572370"/>
            <a:ext cx="3764485" cy="5241393"/>
          </a:xfrm>
          <a:prstGeom prst="rect">
            <a:avLst/>
          </a:prstGeom>
        </p:spPr>
      </p:pic>
    </p:spTree>
    <p:extLst>
      <p:ext uri="{BB962C8B-B14F-4D97-AF65-F5344CB8AC3E}">
        <p14:creationId xmlns:p14="http://schemas.microsoft.com/office/powerpoint/2010/main" val="40178938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圆角矩形 17">
            <a:extLst>
              <a:ext uri="{FF2B5EF4-FFF2-40B4-BE49-F238E27FC236}">
                <a16:creationId xmlns:a16="http://schemas.microsoft.com/office/drawing/2014/main" id="{A8E535DF-15BD-D423-EF0C-7F74D154BE25}"/>
              </a:ext>
            </a:extLst>
          </p:cNvPr>
          <p:cNvSpPr/>
          <p:nvPr/>
        </p:nvSpPr>
        <p:spPr>
          <a:xfrm>
            <a:off x="1517816" y="2883116"/>
            <a:ext cx="9593196" cy="2454310"/>
          </a:xfrm>
          <a:prstGeom prst="roundRect">
            <a:avLst>
              <a:gd name="adj" fmla="val 24204"/>
            </a:avLst>
          </a:prstGeom>
          <a:solidFill>
            <a:schemeClr val="bg1"/>
          </a:solidFill>
          <a:ln w="38100">
            <a:solidFill>
              <a:srgbClr val="3585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ea typeface="思源黑体 CN Bold" panose="020B0800000000000000"/>
              <a:cs typeface="+mn-cs"/>
            </a:endParaRPr>
          </a:p>
        </p:txBody>
      </p:sp>
      <p:pic>
        <p:nvPicPr>
          <p:cNvPr id="11" name="Picture 10"/>
          <p:cNvPicPr>
            <a:picLocks noChangeAspect="1"/>
          </p:cNvPicPr>
          <p:nvPr/>
        </p:nvPicPr>
        <p:blipFill>
          <a:blip r:embed="rId2"/>
          <a:stretch>
            <a:fillRect/>
          </a:stretch>
        </p:blipFill>
        <p:spPr>
          <a:xfrm>
            <a:off x="2545389" y="545129"/>
            <a:ext cx="8565622" cy="1950889"/>
          </a:xfrm>
          <a:prstGeom prst="rect">
            <a:avLst/>
          </a:prstGeom>
        </p:spPr>
      </p:pic>
      <p:sp>
        <p:nvSpPr>
          <p:cNvPr id="7" name="Rectangle 6"/>
          <p:cNvSpPr/>
          <p:nvPr/>
        </p:nvSpPr>
        <p:spPr>
          <a:xfrm>
            <a:off x="1838906" y="3064896"/>
            <a:ext cx="8951014" cy="1938992"/>
          </a:xfrm>
          <a:prstGeom prst="rect">
            <a:avLst/>
          </a:prstGeom>
        </p:spPr>
        <p:txBody>
          <a:bodyPr wrap="square">
            <a:spAutoFit/>
          </a:bodyPr>
          <a:lstStyle/>
          <a:p>
            <a:pPr lvl="0" algn="ctr">
              <a:defRPr/>
            </a:pPr>
            <a:r>
              <a:rPr lang="vi-VN" sz="4000" b="1" kern="0" dirty="0">
                <a:solidFill>
                  <a:srgbClr val="002060"/>
                </a:solidFill>
                <a:latin typeface="Cambria" panose="02040503050406030204" pitchFamily="18" charset="0"/>
              </a:rPr>
              <a:t>Trao đổi với bạn:</a:t>
            </a:r>
          </a:p>
          <a:p>
            <a:pPr lvl="0" algn="ctr">
              <a:defRPr/>
            </a:pPr>
            <a:r>
              <a:rPr lang="vi-VN" sz="4000" b="1" i="1" kern="0" dirty="0">
                <a:latin typeface="Cambria" panose="02040503050406030204" pitchFamily="18" charset="0"/>
              </a:rPr>
              <a:t>Khi tả một sự vật làm thế nào để tả đúng đặc điểm của sự vật ấy?</a:t>
            </a:r>
            <a:endParaRPr lang="en-US" sz="4000" b="1" i="1" kern="0" dirty="0">
              <a:latin typeface="Cambria" panose="02040503050406030204" pitchFamily="18" charset="0"/>
            </a:endParaRPr>
          </a:p>
        </p:txBody>
      </p:sp>
    </p:spTree>
    <p:extLst>
      <p:ext uri="{BB962C8B-B14F-4D97-AF65-F5344CB8AC3E}">
        <p14:creationId xmlns:p14="http://schemas.microsoft.com/office/powerpoint/2010/main" val="31024870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197707" y="0"/>
            <a:ext cx="7925327" cy="2193883"/>
          </a:xfrm>
          <a:prstGeom prst="rect">
            <a:avLst/>
          </a:prstGeom>
        </p:spPr>
      </p:pic>
      <p:pic>
        <p:nvPicPr>
          <p:cNvPr id="15" name="Picture 14"/>
          <p:cNvPicPr>
            <a:picLocks noChangeAspect="1"/>
          </p:cNvPicPr>
          <p:nvPr/>
        </p:nvPicPr>
        <p:blipFill rotWithShape="1">
          <a:blip r:embed="rId3">
            <a:extLst>
              <a:ext uri="{28A0092B-C50C-407E-A947-70E740481C1C}">
                <a14:useLocalDpi xmlns:a14="http://schemas.microsoft.com/office/drawing/2010/main" val="0"/>
              </a:ext>
            </a:extLst>
          </a:blip>
          <a:srcRect r="4453"/>
          <a:stretch/>
        </p:blipFill>
        <p:spPr>
          <a:xfrm>
            <a:off x="25446" y="3571334"/>
            <a:ext cx="4044330" cy="3286666"/>
          </a:xfrm>
          <a:prstGeom prst="ellipse">
            <a:avLst/>
          </a:prstGeom>
          <a:ln>
            <a:noFill/>
          </a:ln>
          <a:effectLst>
            <a:softEdge rad="112500"/>
          </a:effectLst>
        </p:spPr>
      </p:pic>
      <p:pic>
        <p:nvPicPr>
          <p:cNvPr id="4" name="Picture 3"/>
          <p:cNvPicPr>
            <a:picLocks noChangeAspect="1"/>
          </p:cNvPicPr>
          <p:nvPr/>
        </p:nvPicPr>
        <p:blipFill>
          <a:blip r:embed="rId4"/>
          <a:stretch>
            <a:fillRect/>
          </a:stretch>
        </p:blipFill>
        <p:spPr>
          <a:xfrm>
            <a:off x="3685269" y="1612645"/>
            <a:ext cx="7437765" cy="2139881"/>
          </a:xfrm>
          <a:prstGeom prst="rect">
            <a:avLst/>
          </a:prstGeom>
        </p:spPr>
      </p:pic>
      <p:pic>
        <p:nvPicPr>
          <p:cNvPr id="5" name="Picture 4"/>
          <p:cNvPicPr>
            <a:picLocks noChangeAspect="1"/>
          </p:cNvPicPr>
          <p:nvPr/>
        </p:nvPicPr>
        <p:blipFill>
          <a:blip r:embed="rId5"/>
          <a:stretch>
            <a:fillRect/>
          </a:stretch>
        </p:blipFill>
        <p:spPr>
          <a:xfrm>
            <a:off x="3126122" y="3176923"/>
            <a:ext cx="8760711" cy="2316681"/>
          </a:xfrm>
          <a:prstGeom prst="rect">
            <a:avLst/>
          </a:prstGeom>
        </p:spPr>
      </p:pic>
      <p:pic>
        <p:nvPicPr>
          <p:cNvPr id="6" name="Picture 5"/>
          <p:cNvPicPr>
            <a:picLocks noChangeAspect="1"/>
          </p:cNvPicPr>
          <p:nvPr/>
        </p:nvPicPr>
        <p:blipFill>
          <a:blip r:embed="rId6"/>
          <a:stretch>
            <a:fillRect/>
          </a:stretch>
        </p:blipFill>
        <p:spPr>
          <a:xfrm>
            <a:off x="2584324" y="4714433"/>
            <a:ext cx="9553260" cy="2347163"/>
          </a:xfrm>
          <a:prstGeom prst="rect">
            <a:avLst/>
          </a:prstGeom>
        </p:spPr>
      </p:pic>
    </p:spTree>
    <p:extLst>
      <p:ext uri="{BB962C8B-B14F-4D97-AF65-F5344CB8AC3E}">
        <p14:creationId xmlns:p14="http://schemas.microsoft.com/office/powerpoint/2010/main" val="39175204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108955" y="1271799"/>
            <a:ext cx="7463928" cy="3952875"/>
          </a:xfrm>
          <a:custGeom>
            <a:avLst/>
            <a:gdLst>
              <a:gd name="connsiteX0" fmla="*/ 0 w 4648200"/>
              <a:gd name="connsiteY0" fmla="*/ 0 h 3981450"/>
              <a:gd name="connsiteX1" fmla="*/ 4648200 w 4648200"/>
              <a:gd name="connsiteY1" fmla="*/ 0 h 3981450"/>
              <a:gd name="connsiteX2" fmla="*/ 4648200 w 4648200"/>
              <a:gd name="connsiteY2" fmla="*/ 3981450 h 3981450"/>
              <a:gd name="connsiteX3" fmla="*/ 0 w 4648200"/>
              <a:gd name="connsiteY3" fmla="*/ 3981450 h 3981450"/>
              <a:gd name="connsiteX4" fmla="*/ 0 w 4648200"/>
              <a:gd name="connsiteY4" fmla="*/ 0 h 3981450"/>
              <a:gd name="connsiteX0" fmla="*/ 333375 w 4981575"/>
              <a:gd name="connsiteY0" fmla="*/ 0 h 3981450"/>
              <a:gd name="connsiteX1" fmla="*/ 4981575 w 4981575"/>
              <a:gd name="connsiteY1" fmla="*/ 0 h 3981450"/>
              <a:gd name="connsiteX2" fmla="*/ 4981575 w 4981575"/>
              <a:gd name="connsiteY2" fmla="*/ 3981450 h 3981450"/>
              <a:gd name="connsiteX3" fmla="*/ 0 w 4981575"/>
              <a:gd name="connsiteY3" fmla="*/ 3933825 h 3981450"/>
              <a:gd name="connsiteX4" fmla="*/ 333375 w 4981575"/>
              <a:gd name="connsiteY4" fmla="*/ 0 h 3981450"/>
              <a:gd name="connsiteX0" fmla="*/ 333375 w 4981575"/>
              <a:gd name="connsiteY0" fmla="*/ 0 h 3933825"/>
              <a:gd name="connsiteX1" fmla="*/ 4981575 w 4981575"/>
              <a:gd name="connsiteY1" fmla="*/ 0 h 3933825"/>
              <a:gd name="connsiteX2" fmla="*/ 4248150 w 4981575"/>
              <a:gd name="connsiteY2" fmla="*/ 3581400 h 3933825"/>
              <a:gd name="connsiteX3" fmla="*/ 0 w 4981575"/>
              <a:gd name="connsiteY3" fmla="*/ 3933825 h 3933825"/>
              <a:gd name="connsiteX4" fmla="*/ 333375 w 4981575"/>
              <a:gd name="connsiteY4" fmla="*/ 0 h 3933825"/>
              <a:gd name="connsiteX0" fmla="*/ 333375 w 4981575"/>
              <a:gd name="connsiteY0" fmla="*/ 0 h 3952875"/>
              <a:gd name="connsiteX1" fmla="*/ 4981575 w 4981575"/>
              <a:gd name="connsiteY1" fmla="*/ 0 h 3952875"/>
              <a:gd name="connsiteX2" fmla="*/ 4981575 w 4981575"/>
              <a:gd name="connsiteY2" fmla="*/ 3952875 h 3952875"/>
              <a:gd name="connsiteX3" fmla="*/ 0 w 4981575"/>
              <a:gd name="connsiteY3" fmla="*/ 3933825 h 3952875"/>
              <a:gd name="connsiteX4" fmla="*/ 333375 w 4981575"/>
              <a:gd name="connsiteY4" fmla="*/ 0 h 3952875"/>
              <a:gd name="connsiteX0" fmla="*/ 333375 w 5191125"/>
              <a:gd name="connsiteY0" fmla="*/ 0 h 3952875"/>
              <a:gd name="connsiteX1" fmla="*/ 5191125 w 5191125"/>
              <a:gd name="connsiteY1" fmla="*/ 95250 h 3952875"/>
              <a:gd name="connsiteX2" fmla="*/ 4981575 w 5191125"/>
              <a:gd name="connsiteY2" fmla="*/ 3952875 h 3952875"/>
              <a:gd name="connsiteX3" fmla="*/ 0 w 5191125"/>
              <a:gd name="connsiteY3" fmla="*/ 3933825 h 3952875"/>
              <a:gd name="connsiteX4" fmla="*/ 333375 w 5191125"/>
              <a:gd name="connsiteY4" fmla="*/ 0 h 3952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91125" h="3952875">
                <a:moveTo>
                  <a:pt x="333375" y="0"/>
                </a:moveTo>
                <a:lnTo>
                  <a:pt x="5191125" y="95250"/>
                </a:lnTo>
                <a:lnTo>
                  <a:pt x="4981575" y="3952875"/>
                </a:lnTo>
                <a:lnTo>
                  <a:pt x="0" y="3933825"/>
                </a:lnTo>
                <a:lnTo>
                  <a:pt x="333375"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709563" y="-1149161"/>
            <a:ext cx="10262711" cy="7834562"/>
          </a:xfrm>
          <a:prstGeom prst="rect">
            <a:avLst/>
          </a:prstGeom>
        </p:spPr>
      </p:pic>
      <p:pic>
        <p:nvPicPr>
          <p:cNvPr id="7" name="Picture 6"/>
          <p:cNvPicPr>
            <a:picLocks noChangeAspect="1"/>
          </p:cNvPicPr>
          <p:nvPr/>
        </p:nvPicPr>
        <p:blipFill>
          <a:blip r:embed="rId3"/>
          <a:stretch>
            <a:fillRect/>
          </a:stretch>
        </p:blipFill>
        <p:spPr>
          <a:xfrm>
            <a:off x="2314419" y="2628620"/>
            <a:ext cx="7258464" cy="1481937"/>
          </a:xfrm>
          <a:prstGeom prst="rect">
            <a:avLst/>
          </a:prstGeom>
        </p:spPr>
      </p:pic>
    </p:spTree>
    <p:extLst>
      <p:ext uri="{BB962C8B-B14F-4D97-AF65-F5344CB8AC3E}">
        <p14:creationId xmlns:p14="http://schemas.microsoft.com/office/powerpoint/2010/main" val="38454844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10"/>
          <p:cNvSpPr/>
          <p:nvPr/>
        </p:nvSpPr>
        <p:spPr>
          <a:xfrm>
            <a:off x="163629" y="67376"/>
            <a:ext cx="11877575" cy="6602931"/>
          </a:xfrm>
          <a:prstGeom prst="roundRect">
            <a:avLst>
              <a:gd name="adj" fmla="val 457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2219324" y="1543049"/>
            <a:ext cx="5191125" cy="3952875"/>
          </a:xfrm>
          <a:custGeom>
            <a:avLst/>
            <a:gdLst>
              <a:gd name="connsiteX0" fmla="*/ 0 w 4648200"/>
              <a:gd name="connsiteY0" fmla="*/ 0 h 3981450"/>
              <a:gd name="connsiteX1" fmla="*/ 4648200 w 4648200"/>
              <a:gd name="connsiteY1" fmla="*/ 0 h 3981450"/>
              <a:gd name="connsiteX2" fmla="*/ 4648200 w 4648200"/>
              <a:gd name="connsiteY2" fmla="*/ 3981450 h 3981450"/>
              <a:gd name="connsiteX3" fmla="*/ 0 w 4648200"/>
              <a:gd name="connsiteY3" fmla="*/ 3981450 h 3981450"/>
              <a:gd name="connsiteX4" fmla="*/ 0 w 4648200"/>
              <a:gd name="connsiteY4" fmla="*/ 0 h 3981450"/>
              <a:gd name="connsiteX0" fmla="*/ 333375 w 4981575"/>
              <a:gd name="connsiteY0" fmla="*/ 0 h 3981450"/>
              <a:gd name="connsiteX1" fmla="*/ 4981575 w 4981575"/>
              <a:gd name="connsiteY1" fmla="*/ 0 h 3981450"/>
              <a:gd name="connsiteX2" fmla="*/ 4981575 w 4981575"/>
              <a:gd name="connsiteY2" fmla="*/ 3981450 h 3981450"/>
              <a:gd name="connsiteX3" fmla="*/ 0 w 4981575"/>
              <a:gd name="connsiteY3" fmla="*/ 3933825 h 3981450"/>
              <a:gd name="connsiteX4" fmla="*/ 333375 w 4981575"/>
              <a:gd name="connsiteY4" fmla="*/ 0 h 3981450"/>
              <a:gd name="connsiteX0" fmla="*/ 333375 w 4981575"/>
              <a:gd name="connsiteY0" fmla="*/ 0 h 3933825"/>
              <a:gd name="connsiteX1" fmla="*/ 4981575 w 4981575"/>
              <a:gd name="connsiteY1" fmla="*/ 0 h 3933825"/>
              <a:gd name="connsiteX2" fmla="*/ 4248150 w 4981575"/>
              <a:gd name="connsiteY2" fmla="*/ 3581400 h 3933825"/>
              <a:gd name="connsiteX3" fmla="*/ 0 w 4981575"/>
              <a:gd name="connsiteY3" fmla="*/ 3933825 h 3933825"/>
              <a:gd name="connsiteX4" fmla="*/ 333375 w 4981575"/>
              <a:gd name="connsiteY4" fmla="*/ 0 h 3933825"/>
              <a:gd name="connsiteX0" fmla="*/ 333375 w 4981575"/>
              <a:gd name="connsiteY0" fmla="*/ 0 h 3952875"/>
              <a:gd name="connsiteX1" fmla="*/ 4981575 w 4981575"/>
              <a:gd name="connsiteY1" fmla="*/ 0 h 3952875"/>
              <a:gd name="connsiteX2" fmla="*/ 4981575 w 4981575"/>
              <a:gd name="connsiteY2" fmla="*/ 3952875 h 3952875"/>
              <a:gd name="connsiteX3" fmla="*/ 0 w 4981575"/>
              <a:gd name="connsiteY3" fmla="*/ 3933825 h 3952875"/>
              <a:gd name="connsiteX4" fmla="*/ 333375 w 4981575"/>
              <a:gd name="connsiteY4" fmla="*/ 0 h 3952875"/>
              <a:gd name="connsiteX0" fmla="*/ 333375 w 5191125"/>
              <a:gd name="connsiteY0" fmla="*/ 0 h 3952875"/>
              <a:gd name="connsiteX1" fmla="*/ 5191125 w 5191125"/>
              <a:gd name="connsiteY1" fmla="*/ 95250 h 3952875"/>
              <a:gd name="connsiteX2" fmla="*/ 4981575 w 5191125"/>
              <a:gd name="connsiteY2" fmla="*/ 3952875 h 3952875"/>
              <a:gd name="connsiteX3" fmla="*/ 0 w 5191125"/>
              <a:gd name="connsiteY3" fmla="*/ 3933825 h 3952875"/>
              <a:gd name="connsiteX4" fmla="*/ 333375 w 5191125"/>
              <a:gd name="connsiteY4" fmla="*/ 0 h 3952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91125" h="3952875">
                <a:moveTo>
                  <a:pt x="333375" y="0"/>
                </a:moveTo>
                <a:lnTo>
                  <a:pt x="5191125" y="95250"/>
                </a:lnTo>
                <a:lnTo>
                  <a:pt x="4981575" y="3952875"/>
                </a:lnTo>
                <a:lnTo>
                  <a:pt x="0" y="3933825"/>
                </a:lnTo>
                <a:lnTo>
                  <a:pt x="333375"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7"/>
          <p:cNvSpPr txBox="1"/>
          <p:nvPr/>
        </p:nvSpPr>
        <p:spPr>
          <a:xfrm>
            <a:off x="243742" y="48903"/>
            <a:ext cx="11797462" cy="6832640"/>
          </a:xfrm>
          <a:prstGeom prst="rect">
            <a:avLst/>
          </a:prstGeom>
          <a:noFill/>
        </p:spPr>
        <p:txBody>
          <a:bodyPr wrap="square" rtlCol="0">
            <a:spAutoFit/>
          </a:bodyPr>
          <a:lstStyle/>
          <a:p>
            <a:pPr algn="just"/>
            <a:r>
              <a:rPr lang="vi-VN" sz="2000" b="1" dirty="0">
                <a:latin typeface="Cambria" panose="02040503050406030204" pitchFamily="18" charset="0"/>
                <a:ea typeface="Cambria" panose="02040503050406030204" pitchFamily="18" charset="0"/>
              </a:rPr>
              <a:t>					</a:t>
            </a:r>
            <a:r>
              <a:rPr lang="vi-VN" sz="2000" b="1" dirty="0">
                <a:solidFill>
                  <a:srgbClr val="FF0000"/>
                </a:solidFill>
                <a:latin typeface="Cambria" panose="02040503050406030204" pitchFamily="18" charset="0"/>
                <a:ea typeface="Cambria" panose="02040503050406030204" pitchFamily="18" charset="0"/>
              </a:rPr>
              <a:t>TẬP LÀM VĂN </a:t>
            </a:r>
          </a:p>
          <a:p>
            <a:pPr algn="just"/>
            <a:r>
              <a:rPr lang="vi-VN" sz="2000" dirty="0">
                <a:latin typeface="Cambria" panose="02040503050406030204" pitchFamily="18" charset="0"/>
                <a:ea typeface="Cambria" panose="02040503050406030204" pitchFamily="18" charset="0"/>
              </a:rPr>
              <a:t>     Cuối tuần, ba cho tôi về quê để tôi tìm được nhiều ý cho bài văn "Tả cây hoa nhà em". Ngồi đò dọc ba mươi cây số, tôi đã viết mở bài thế này: </a:t>
            </a:r>
          </a:p>
          <a:p>
            <a:pPr algn="just"/>
            <a:r>
              <a:rPr lang="vi-VN" sz="2000" dirty="0">
                <a:latin typeface="Cambria" panose="02040503050406030204" pitchFamily="18" charset="0"/>
                <a:ea typeface="Cambria" panose="02040503050406030204" pitchFamily="18" charset="0"/>
              </a:rPr>
              <a:t>    </a:t>
            </a:r>
            <a:r>
              <a:rPr lang="vi-VN" sz="2000" i="1" dirty="0">
                <a:latin typeface="Cambria" panose="02040503050406030204" pitchFamily="18" charset="0"/>
                <a:ea typeface="Cambria" panose="02040503050406030204" pitchFamily="18" charset="0"/>
              </a:rPr>
              <a:t>Chiều thứ Bảy về quê, tôi gặp lại cây hoa hồng mà ngoại đã trồng ở mảnh vườn trước cửa.</a:t>
            </a:r>
          </a:p>
          <a:p>
            <a:pPr algn="just"/>
            <a:r>
              <a:rPr lang="vi-VN" sz="2000" dirty="0">
                <a:latin typeface="Cambria" panose="02040503050406030204" pitchFamily="18" charset="0"/>
                <a:ea typeface="Cambria" panose="02040503050406030204" pitchFamily="18" charset="0"/>
              </a:rPr>
              <a:t>    Nhưng về tới quê thì trời sập tối. Bụi hồng, bụi dạ lí, bụi mẫu đơn trông không khác gì nhau nên tôi đành để dở dang bài văn.</a:t>
            </a:r>
          </a:p>
          <a:p>
            <a:pPr algn="just"/>
            <a:r>
              <a:rPr lang="vi-VN" sz="2000" dirty="0">
                <a:latin typeface="Cambria" panose="02040503050406030204" pitchFamily="18" charset="0"/>
                <a:ea typeface="Cambria" panose="02040503050406030204" pitchFamily="18" charset="0"/>
              </a:rPr>
              <a:t>   </a:t>
            </a:r>
            <a:r>
              <a:rPr lang="en-US" sz="2000" dirty="0">
                <a:latin typeface="Cambria" panose="02040503050406030204" pitchFamily="18" charset="0"/>
                <a:ea typeface="Cambria" panose="02040503050406030204" pitchFamily="18" charset="0"/>
              </a:rPr>
              <a:t> </a:t>
            </a:r>
            <a:r>
              <a:rPr lang="vi-VN" sz="2000" dirty="0">
                <a:latin typeface="Cambria" panose="02040503050406030204" pitchFamily="18" charset="0"/>
                <a:ea typeface="Cambria" panose="02040503050406030204" pitchFamily="18" charset="0"/>
              </a:rPr>
              <a:t>Hôm sau, trời còn mù sương, tôi đã có mặt ngoài vườn. Gió xào xạc trên tàu dừa. Cây hoa hồng bỗng giật mình, rung rinh, những giọt sương từ mặt lá rơi xuống. Ý văn cũng như sương là chã:</a:t>
            </a:r>
          </a:p>
          <a:p>
            <a:pPr algn="just"/>
            <a:r>
              <a:rPr lang="vi-VN" sz="2000" dirty="0">
                <a:latin typeface="Cambria" panose="02040503050406030204" pitchFamily="18" charset="0"/>
                <a:ea typeface="Cambria" panose="02040503050406030204" pitchFamily="18" charset="0"/>
              </a:rPr>
              <a:t>  </a:t>
            </a:r>
            <a:r>
              <a:rPr lang="en-US" sz="2000" dirty="0">
                <a:latin typeface="Cambria" panose="02040503050406030204" pitchFamily="18" charset="0"/>
                <a:ea typeface="Cambria" panose="02040503050406030204" pitchFamily="18" charset="0"/>
              </a:rPr>
              <a:t>  </a:t>
            </a:r>
            <a:r>
              <a:rPr lang="vi-VN" sz="2000" i="1" dirty="0">
                <a:latin typeface="Cambria" panose="02040503050406030204" pitchFamily="18" charset="0"/>
                <a:ea typeface="Cambria" panose="02040503050406030204" pitchFamily="18" charset="0"/>
              </a:rPr>
              <a:t>Thân cây hoa to bằng ngón tay cái. Cành hoa nhỏ như ngón tay út, xoè ra nhiều lá hình trái tim viền răng cưa. Sương như những hòn bi ve tí xíu tụt từ lá xanh xuống bông đỏ, đi tìm mùi thơm ngào ngạt núp đâu giữa những cánh hoa...</a:t>
            </a:r>
          </a:p>
          <a:p>
            <a:pPr algn="just"/>
            <a:r>
              <a:rPr lang="vi-VN" sz="2000" dirty="0">
                <a:latin typeface="Cambria" panose="02040503050406030204" pitchFamily="18" charset="0"/>
                <a:ea typeface="Cambria" panose="02040503050406030204" pitchFamily="18" charset="0"/>
              </a:rPr>
              <a:t>   </a:t>
            </a:r>
            <a:r>
              <a:rPr lang="en-US" sz="2000" dirty="0">
                <a:latin typeface="Cambria" panose="02040503050406030204" pitchFamily="18" charset="0"/>
                <a:ea typeface="Cambria" panose="02040503050406030204" pitchFamily="18" charset="0"/>
              </a:rPr>
              <a:t> </a:t>
            </a:r>
            <a:r>
              <a:rPr lang="vi-VN" sz="2000" dirty="0">
                <a:latin typeface="Cambria" panose="02040503050406030204" pitchFamily="18" charset="0"/>
                <a:ea typeface="Cambria" panose="02040503050406030204" pitchFamily="18" charset="0"/>
              </a:rPr>
              <a:t>Tới đây thì bí quá! Tôi định chạy lại bậc thềm để đọc câu hỏi gợi ý trong sách, chẳng may đánh rơi cuốn vở dưới gốc cây hồng. Cúi xuống nhặt vở thì tay tôi bị gai cào một vết. Hoá ra cây hoa hồng còn có gai. Quên xuýt xoa, tôi nghĩ tiếp về bài văn của mình:</a:t>
            </a:r>
          </a:p>
          <a:p>
            <a:pPr algn="just"/>
            <a:r>
              <a:rPr lang="vi-VN" sz="2000" i="1" dirty="0">
                <a:latin typeface="Cambria" panose="02040503050406030204" pitchFamily="18" charset="0"/>
                <a:ea typeface="Cambria" panose="02040503050406030204" pitchFamily="18" charset="0"/>
              </a:rPr>
              <a:t>  </a:t>
            </a:r>
            <a:r>
              <a:rPr lang="en-US" sz="2000" i="1" dirty="0">
                <a:latin typeface="Cambria" panose="02040503050406030204" pitchFamily="18" charset="0"/>
                <a:ea typeface="Cambria" panose="02040503050406030204" pitchFamily="18" charset="0"/>
              </a:rPr>
              <a:t>  </a:t>
            </a:r>
            <a:r>
              <a:rPr lang="vi-VN" sz="2000" i="1" dirty="0">
                <a:latin typeface="Cambria" panose="02040503050406030204" pitchFamily="18" charset="0"/>
                <a:ea typeface="Cambria" panose="02040503050406030204" pitchFamily="18" charset="0"/>
              </a:rPr>
              <a:t>Hồng không phải mít mà cũng có gai. Gai hồng không nhể được ốc luộc như gai bưởi. Gai hồng giữ cho bông hồng thả sức đẹp…</a:t>
            </a:r>
          </a:p>
          <a:p>
            <a:pPr algn="just"/>
            <a:r>
              <a:rPr lang="vi-VN" sz="2000" dirty="0">
                <a:latin typeface="Cambria" panose="02040503050406030204" pitchFamily="18" charset="0"/>
                <a:ea typeface="Cambria" panose="02040503050406030204" pitchFamily="18" charset="0"/>
              </a:rPr>
              <a:t>  </a:t>
            </a:r>
            <a:r>
              <a:rPr lang="en-US" sz="2000" dirty="0">
                <a:latin typeface="Cambria" panose="02040503050406030204" pitchFamily="18" charset="0"/>
                <a:ea typeface="Cambria" panose="02040503050406030204" pitchFamily="18" charset="0"/>
              </a:rPr>
              <a:t>  </a:t>
            </a:r>
            <a:r>
              <a:rPr lang="vi-VN" sz="2000" dirty="0">
                <a:latin typeface="Cambria" panose="02040503050406030204" pitchFamily="18" charset="0"/>
                <a:ea typeface="Cambria" panose="02040503050406030204" pitchFamily="18" charset="0"/>
              </a:rPr>
              <a:t>Tới đây có thể kết luận được rồi. Tôi đọc gợi ý cuối cùng trong sách: “Em đã chăm sóc, bảo vệ cây hoa đó như thế nào?". Khó ghê! Ông bà trồng và chăm sóc đấy chứ! Nhưng vẫn còn kịp. Tôi vào bếp lấy cái bình, múc nước rồi hăm hở bước theo ý văn của mình và té cái “oạch” trước khi viết đoạn kết:</a:t>
            </a:r>
          </a:p>
          <a:p>
            <a:pPr algn="just"/>
            <a:r>
              <a:rPr lang="vi-VN" sz="2000" dirty="0">
                <a:latin typeface="Cambria" panose="02040503050406030204" pitchFamily="18" charset="0"/>
                <a:ea typeface="Cambria" panose="02040503050406030204" pitchFamily="18" charset="0"/>
              </a:rPr>
              <a:t>  </a:t>
            </a:r>
            <a:r>
              <a:rPr lang="en-US" sz="2000" dirty="0">
                <a:latin typeface="Cambria" panose="02040503050406030204" pitchFamily="18" charset="0"/>
                <a:ea typeface="Cambria" panose="02040503050406030204" pitchFamily="18" charset="0"/>
              </a:rPr>
              <a:t>  </a:t>
            </a:r>
            <a:r>
              <a:rPr lang="vi-VN" sz="2000" i="1" dirty="0">
                <a:latin typeface="Cambria" panose="02040503050406030204" pitchFamily="18" charset="0"/>
                <a:ea typeface="Cambria" panose="02040503050406030204" pitchFamily="18" charset="0"/>
              </a:rPr>
              <a:t>Từ tay tôi, cái bình tưới như chú voi con dễ thương đung đưa vòi, rắc lên cây hoa hồng một cơn mưa rào nhỏ. </a:t>
            </a:r>
            <a:r>
              <a:rPr lang="en-US" sz="2000" i="1" dirty="0">
                <a:latin typeface="Cambria" panose="02040503050406030204" pitchFamily="18" charset="0"/>
                <a:ea typeface="Cambria" panose="02040503050406030204" pitchFamily="18" charset="0"/>
              </a:rPr>
              <a:t>									</a:t>
            </a:r>
            <a:r>
              <a:rPr lang="vi-VN" sz="1600" b="1" i="1" dirty="0">
                <a:latin typeface="Cambria" panose="02040503050406030204" pitchFamily="18" charset="0"/>
                <a:ea typeface="Cambria" panose="02040503050406030204" pitchFamily="18" charset="0"/>
              </a:rPr>
              <a:t>(Theo Trần Quốc Toàn)</a:t>
            </a:r>
          </a:p>
          <a:p>
            <a:pPr algn="just"/>
            <a:endParaRPr lang="en-US" dirty="0"/>
          </a:p>
        </p:txBody>
      </p:sp>
    </p:spTree>
    <p:extLst>
      <p:ext uri="{BB962C8B-B14F-4D97-AF65-F5344CB8AC3E}">
        <p14:creationId xmlns:p14="http://schemas.microsoft.com/office/powerpoint/2010/main" val="40172891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圆角矩形 10"/>
          <p:cNvSpPr/>
          <p:nvPr/>
        </p:nvSpPr>
        <p:spPr>
          <a:xfrm>
            <a:off x="685009" y="488607"/>
            <a:ext cx="11074400" cy="6110180"/>
          </a:xfrm>
          <a:prstGeom prst="roundRect">
            <a:avLst>
              <a:gd name="adj" fmla="val 457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cs typeface="+mn-cs"/>
            </a:endParaRPr>
          </a:p>
        </p:txBody>
      </p:sp>
      <p:grpSp>
        <p:nvGrpSpPr>
          <p:cNvPr id="10" name="Group 9">
            <a:extLst>
              <a:ext uri="{FF2B5EF4-FFF2-40B4-BE49-F238E27FC236}">
                <a16:creationId xmlns:a16="http://schemas.microsoft.com/office/drawing/2014/main" id="{3E022641-F937-4B6D-816A-4D8670618810}"/>
              </a:ext>
            </a:extLst>
          </p:cNvPr>
          <p:cNvGrpSpPr/>
          <p:nvPr/>
        </p:nvGrpSpPr>
        <p:grpSpPr>
          <a:xfrm>
            <a:off x="7244346" y="1009774"/>
            <a:ext cx="4947654" cy="1361483"/>
            <a:chOff x="5425541" y="1047723"/>
            <a:chExt cx="4827497" cy="2168925"/>
          </a:xfrm>
        </p:grpSpPr>
        <p:sp>
          <p:nvSpPr>
            <p:cNvPr id="11" name="Speech Bubble: Rectangle with Corners Rounded 7">
              <a:extLst>
                <a:ext uri="{FF2B5EF4-FFF2-40B4-BE49-F238E27FC236}">
                  <a16:creationId xmlns:a16="http://schemas.microsoft.com/office/drawing/2014/main" id="{98C5D630-6596-4118-846D-AB42D8F34EC7}"/>
                </a:ext>
              </a:extLst>
            </p:cNvPr>
            <p:cNvSpPr/>
            <p:nvPr/>
          </p:nvSpPr>
          <p:spPr>
            <a:xfrm flipH="1">
              <a:off x="5425541" y="1047723"/>
              <a:ext cx="4827497" cy="2168925"/>
            </a:xfrm>
            <a:prstGeom prst="wedgeRoundRectCallout">
              <a:avLst>
                <a:gd name="adj1" fmla="val 29053"/>
                <a:gd name="adj2" fmla="val 76673"/>
                <a:gd name="adj3" fmla="val 16667"/>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EFD28518-CA42-4BC6-B244-5CBC461F2EBD}"/>
                </a:ext>
              </a:extLst>
            </p:cNvPr>
            <p:cNvSpPr txBox="1"/>
            <p:nvPr/>
          </p:nvSpPr>
          <p:spPr>
            <a:xfrm>
              <a:off x="5572936" y="1189355"/>
              <a:ext cx="4532707" cy="1863166"/>
            </a:xfrm>
            <a:prstGeom prst="rect">
              <a:avLst/>
            </a:prstGeom>
            <a:noFill/>
          </p:spPr>
          <p:txBody>
            <a:bodyPr wrap="square">
              <a:spAutoFit/>
            </a:bodyPr>
            <a:lstStyle/>
            <a:p>
              <a:pPr algn="ctr"/>
              <a:r>
                <a:rPr lang="vi-VN" sz="3500" b="1" dirty="0">
                  <a:solidFill>
                    <a:srgbClr val="C00000"/>
                  </a:solidFill>
                </a:rPr>
                <a:t>Bài đọc chia làm mấy đoạn?</a:t>
              </a:r>
              <a:endParaRPr lang="en-US" sz="3500" b="1" dirty="0">
                <a:solidFill>
                  <a:srgbClr val="C00000"/>
                </a:solidFill>
              </a:endParaRPr>
            </a:p>
          </p:txBody>
        </p:sp>
      </p:grpSp>
      <p:pic>
        <p:nvPicPr>
          <p:cNvPr id="14" name="Picture 13">
            <a:extLst>
              <a:ext uri="{FF2B5EF4-FFF2-40B4-BE49-F238E27FC236}">
                <a16:creationId xmlns:a16="http://schemas.microsoft.com/office/drawing/2014/main" id="{10D3A688-7561-4AE1-82CA-D2A838608A5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10420" y="2586781"/>
            <a:ext cx="2610118" cy="3805206"/>
          </a:xfrm>
          <a:prstGeom prst="rect">
            <a:avLst/>
          </a:prstGeom>
        </p:spPr>
      </p:pic>
      <p:sp>
        <p:nvSpPr>
          <p:cNvPr id="15" name="TextBox 14"/>
          <p:cNvSpPr txBox="1"/>
          <p:nvPr/>
        </p:nvSpPr>
        <p:spPr>
          <a:xfrm>
            <a:off x="-975423" y="1304081"/>
            <a:ext cx="9621240" cy="1015663"/>
          </a:xfrm>
          <a:prstGeom prst="rect">
            <a:avLst/>
          </a:prstGeom>
          <a:noFill/>
        </p:spPr>
        <p:txBody>
          <a:bodyPr wrap="square" rtlCol="0">
            <a:spAutoFit/>
          </a:bodyPr>
          <a:lstStyle/>
          <a:p>
            <a:pPr algn="ctr"/>
            <a:r>
              <a:rPr lang="en-US" sz="6000" b="1" dirty="0">
                <a:solidFill>
                  <a:srgbClr val="E345BA"/>
                </a:solidFill>
                <a:effectLst>
                  <a:outerShdw blurRad="38100" dist="38100" dir="2700000" algn="tl">
                    <a:srgbClr val="000000">
                      <a:alpha val="43137"/>
                    </a:srgbClr>
                  </a:outerShdw>
                </a:effectLst>
                <a:latin typeface="UTM Futura Extra" panose="02040603050506020204" pitchFamily="18" charset="0"/>
              </a:rPr>
              <a:t>CHIA</a:t>
            </a:r>
            <a:r>
              <a:rPr lang="vi-VN" sz="6000" b="1" dirty="0">
                <a:solidFill>
                  <a:srgbClr val="E345BA"/>
                </a:solidFill>
                <a:effectLst>
                  <a:outerShdw blurRad="38100" dist="38100" dir="2700000" algn="tl">
                    <a:srgbClr val="000000">
                      <a:alpha val="43137"/>
                    </a:srgbClr>
                  </a:outerShdw>
                </a:effectLst>
                <a:latin typeface="UTM Futura Extra" panose="02040603050506020204" pitchFamily="18" charset="0"/>
              </a:rPr>
              <a:t> </a:t>
            </a:r>
            <a:r>
              <a:rPr lang="en-US" sz="6000" b="1" dirty="0">
                <a:solidFill>
                  <a:srgbClr val="E345BA"/>
                </a:solidFill>
                <a:effectLst>
                  <a:outerShdw blurRad="38100" dist="38100" dir="2700000" algn="tl">
                    <a:srgbClr val="000000">
                      <a:alpha val="43137"/>
                    </a:srgbClr>
                  </a:outerShdw>
                </a:effectLst>
                <a:latin typeface="UTM Futura Extra" panose="02040603050506020204" pitchFamily="18" charset="0"/>
              </a:rPr>
              <a:t>ĐOẠN</a:t>
            </a:r>
          </a:p>
        </p:txBody>
      </p:sp>
      <p:sp>
        <p:nvSpPr>
          <p:cNvPr id="17" name="矩形 29">
            <a:extLst>
              <a:ext uri="{FF2B5EF4-FFF2-40B4-BE49-F238E27FC236}">
                <a16:creationId xmlns:a16="http://schemas.microsoft.com/office/drawing/2014/main" id="{374BA373-0D5B-441B-8785-6935E06E5EAE}"/>
              </a:ext>
            </a:extLst>
          </p:cNvPr>
          <p:cNvSpPr/>
          <p:nvPr/>
        </p:nvSpPr>
        <p:spPr>
          <a:xfrm>
            <a:off x="1316034" y="2897290"/>
            <a:ext cx="6276256" cy="578882"/>
          </a:xfrm>
          <a:prstGeom prst="roundRect">
            <a:avLst/>
          </a:prstGeom>
          <a:solidFill>
            <a:srgbClr val="F48B79"/>
          </a:solidFill>
          <a:ln>
            <a:solidFill>
              <a:schemeClr val="tx1"/>
            </a:solidFill>
            <a:prstDash val="lgDash"/>
          </a:ln>
        </p:spPr>
        <p:style>
          <a:lnRef idx="2">
            <a:schemeClr val="accent6"/>
          </a:lnRef>
          <a:fillRef idx="1">
            <a:schemeClr val="lt1"/>
          </a:fillRef>
          <a:effectRef idx="0">
            <a:schemeClr val="accent6"/>
          </a:effectRef>
          <a:fontRef idx="minor">
            <a:schemeClr val="dk1"/>
          </a:fontRef>
        </p:style>
        <p:txBody>
          <a:bodyPr wrap="square">
            <a:spAutoFit/>
          </a:bodyPr>
          <a:lstStyle/>
          <a:p>
            <a:pPr algn="ctr">
              <a:defRPr/>
            </a:pPr>
            <a:r>
              <a:rPr lang="vi-VN" sz="2800" b="1" i="1" dirty="0">
                <a:latin typeface="Cambria" panose="02040503050406030204" pitchFamily="18" charset="0"/>
                <a:ea typeface="Cambria" panose="02040503050406030204" pitchFamily="18" charset="0"/>
              </a:rPr>
              <a:t> Đoạn 1: Từ đầu... để dở dang bài văn</a:t>
            </a:r>
            <a:endParaRPr lang="en-US" sz="2800" b="1" dirty="0">
              <a:latin typeface="Cambria" panose="02040503050406030204" pitchFamily="18" charset="0"/>
              <a:ea typeface="Cambria" panose="02040503050406030204" pitchFamily="18" charset="0"/>
            </a:endParaRPr>
          </a:p>
        </p:txBody>
      </p:sp>
      <p:sp>
        <p:nvSpPr>
          <p:cNvPr id="19" name="矩形 29">
            <a:extLst>
              <a:ext uri="{FF2B5EF4-FFF2-40B4-BE49-F238E27FC236}">
                <a16:creationId xmlns:a16="http://schemas.microsoft.com/office/drawing/2014/main" id="{374BA373-0D5B-441B-8785-6935E06E5EAE}"/>
              </a:ext>
            </a:extLst>
          </p:cNvPr>
          <p:cNvSpPr/>
          <p:nvPr/>
        </p:nvSpPr>
        <p:spPr>
          <a:xfrm>
            <a:off x="1012378" y="3939092"/>
            <a:ext cx="7144753" cy="669853"/>
          </a:xfrm>
          <a:prstGeom prst="roundRect">
            <a:avLst/>
          </a:prstGeom>
          <a:solidFill>
            <a:schemeClr val="accent4">
              <a:lumMod val="40000"/>
              <a:lumOff val="60000"/>
            </a:schemeClr>
          </a:solidFill>
          <a:ln>
            <a:solidFill>
              <a:schemeClr val="tx1"/>
            </a:solidFill>
            <a:prstDash val="lgDash"/>
          </a:ln>
        </p:spPr>
        <p:style>
          <a:lnRef idx="2">
            <a:schemeClr val="accent6"/>
          </a:lnRef>
          <a:fillRef idx="1">
            <a:schemeClr val="lt1"/>
          </a:fillRef>
          <a:effectRef idx="0">
            <a:schemeClr val="accent6"/>
          </a:effectRef>
          <a:fontRef idx="minor">
            <a:schemeClr val="dk1"/>
          </a:fontRef>
        </p:style>
        <p:txBody>
          <a:bodyPr wrap="square">
            <a:spAutoFit/>
          </a:bodyPr>
          <a:lstStyle/>
          <a:p>
            <a:pPr algn="ctr">
              <a:defRPr/>
            </a:pPr>
            <a:endParaRPr lang="en-US" sz="3400" dirty="0">
              <a:latin typeface="Cambria" panose="02040503050406030204" pitchFamily="18" charset="0"/>
              <a:ea typeface="Cambria" panose="02040503050406030204" pitchFamily="18" charset="0"/>
            </a:endParaRPr>
          </a:p>
        </p:txBody>
      </p:sp>
      <p:sp>
        <p:nvSpPr>
          <p:cNvPr id="20" name="矩形 29">
            <a:extLst>
              <a:ext uri="{FF2B5EF4-FFF2-40B4-BE49-F238E27FC236}">
                <a16:creationId xmlns:a16="http://schemas.microsoft.com/office/drawing/2014/main" id="{374BA373-0D5B-441B-8785-6935E06E5EAE}"/>
              </a:ext>
            </a:extLst>
          </p:cNvPr>
          <p:cNvSpPr/>
          <p:nvPr/>
        </p:nvSpPr>
        <p:spPr>
          <a:xfrm>
            <a:off x="1765698" y="4905951"/>
            <a:ext cx="4902955" cy="578882"/>
          </a:xfrm>
          <a:prstGeom prst="roundRect">
            <a:avLst/>
          </a:prstGeom>
          <a:solidFill>
            <a:schemeClr val="accent2">
              <a:lumMod val="40000"/>
              <a:lumOff val="60000"/>
            </a:schemeClr>
          </a:solidFill>
          <a:ln>
            <a:solidFill>
              <a:schemeClr val="tx1"/>
            </a:solidFill>
            <a:prstDash val="lgDash"/>
          </a:ln>
        </p:spPr>
        <p:style>
          <a:lnRef idx="2">
            <a:schemeClr val="accent6"/>
          </a:lnRef>
          <a:fillRef idx="1">
            <a:schemeClr val="lt1"/>
          </a:fillRef>
          <a:effectRef idx="0">
            <a:schemeClr val="accent6"/>
          </a:effectRef>
          <a:fontRef idx="minor">
            <a:schemeClr val="dk1"/>
          </a:fontRef>
        </p:style>
        <p:txBody>
          <a:bodyPr wrap="square">
            <a:spAutoFit/>
          </a:bodyPr>
          <a:lstStyle/>
          <a:p>
            <a:pPr algn="ctr">
              <a:defRPr/>
            </a:pPr>
            <a:r>
              <a:rPr lang="vi-VN" sz="2800" b="1" i="1" dirty="0">
                <a:latin typeface="Cambria" panose="02040503050406030204" pitchFamily="18" charset="0"/>
                <a:ea typeface="Cambria" panose="02040503050406030204" pitchFamily="18" charset="0"/>
              </a:rPr>
              <a:t> Đoạn 3: Còn lại.</a:t>
            </a:r>
            <a:endParaRPr lang="en-US" sz="2800" b="1" dirty="0">
              <a:latin typeface="Cambria" panose="02040503050406030204" pitchFamily="18" charset="0"/>
              <a:ea typeface="Cambria" panose="02040503050406030204" pitchFamily="18" charset="0"/>
            </a:endParaRPr>
          </a:p>
        </p:txBody>
      </p:sp>
      <p:grpSp>
        <p:nvGrpSpPr>
          <p:cNvPr id="22" name="Group 21">
            <a:extLst>
              <a:ext uri="{FF2B5EF4-FFF2-40B4-BE49-F238E27FC236}">
                <a16:creationId xmlns:a16="http://schemas.microsoft.com/office/drawing/2014/main" id="{3E022641-F937-4B6D-816A-4D8670618810}"/>
              </a:ext>
            </a:extLst>
          </p:cNvPr>
          <p:cNvGrpSpPr/>
          <p:nvPr/>
        </p:nvGrpSpPr>
        <p:grpSpPr>
          <a:xfrm>
            <a:off x="7592290" y="989958"/>
            <a:ext cx="4448647" cy="1361483"/>
            <a:chOff x="5424805" y="1581448"/>
            <a:chExt cx="4827497" cy="2168925"/>
          </a:xfrm>
        </p:grpSpPr>
        <p:sp>
          <p:nvSpPr>
            <p:cNvPr id="24" name="Speech Bubble: Rectangle with Corners Rounded 7">
              <a:extLst>
                <a:ext uri="{FF2B5EF4-FFF2-40B4-BE49-F238E27FC236}">
                  <a16:creationId xmlns:a16="http://schemas.microsoft.com/office/drawing/2014/main" id="{98C5D630-6596-4118-846D-AB42D8F34EC7}"/>
                </a:ext>
              </a:extLst>
            </p:cNvPr>
            <p:cNvSpPr/>
            <p:nvPr/>
          </p:nvSpPr>
          <p:spPr>
            <a:xfrm flipH="1">
              <a:off x="5424805" y="1581448"/>
              <a:ext cx="4827497" cy="2168925"/>
            </a:xfrm>
            <a:prstGeom prst="wedgeRoundRectCallout">
              <a:avLst>
                <a:gd name="adj1" fmla="val 29053"/>
                <a:gd name="adj2" fmla="val 76673"/>
                <a:gd name="adj3" fmla="val 16667"/>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EFD28518-CA42-4BC6-B244-5CBC461F2EBD}"/>
                </a:ext>
              </a:extLst>
            </p:cNvPr>
            <p:cNvSpPr txBox="1"/>
            <p:nvPr/>
          </p:nvSpPr>
          <p:spPr>
            <a:xfrm>
              <a:off x="5597670" y="1754650"/>
              <a:ext cx="4532707" cy="1863164"/>
            </a:xfrm>
            <a:prstGeom prst="rect">
              <a:avLst/>
            </a:prstGeom>
            <a:noFill/>
          </p:spPr>
          <p:txBody>
            <a:bodyPr wrap="square">
              <a:spAutoFit/>
            </a:bodyPr>
            <a:lstStyle/>
            <a:p>
              <a:pPr algn="ctr"/>
              <a:r>
                <a:rPr lang="vi-VN" sz="3500" b="1" dirty="0">
                  <a:solidFill>
                    <a:srgbClr val="C00000"/>
                  </a:solidFill>
                </a:rPr>
                <a:t>Bài đọc chia làm </a:t>
              </a:r>
            </a:p>
            <a:p>
              <a:pPr algn="ctr"/>
              <a:r>
                <a:rPr lang="vi-VN" sz="3500" b="1" dirty="0">
                  <a:solidFill>
                    <a:srgbClr val="C00000"/>
                  </a:solidFill>
                </a:rPr>
                <a:t>4 đoạn</a:t>
              </a:r>
              <a:endParaRPr lang="en-US" sz="3500" b="1" dirty="0">
                <a:solidFill>
                  <a:srgbClr val="C00000"/>
                </a:solidFill>
              </a:endParaRPr>
            </a:p>
          </p:txBody>
        </p:sp>
      </p:grpSp>
      <p:sp>
        <p:nvSpPr>
          <p:cNvPr id="2" name="TextBox 1"/>
          <p:cNvSpPr txBox="1"/>
          <p:nvPr/>
        </p:nvSpPr>
        <p:spPr>
          <a:xfrm>
            <a:off x="1119154" y="3927632"/>
            <a:ext cx="7152799" cy="954107"/>
          </a:xfrm>
          <a:prstGeom prst="rect">
            <a:avLst/>
          </a:prstGeom>
          <a:noFill/>
        </p:spPr>
        <p:txBody>
          <a:bodyPr wrap="square" rtlCol="0">
            <a:spAutoFit/>
          </a:bodyPr>
          <a:lstStyle/>
          <a:p>
            <a:pPr algn="ctr"/>
            <a:r>
              <a:rPr lang="vi-VN" sz="2800" b="1" i="1" dirty="0">
                <a:latin typeface="Cambria" panose="02040503050406030204" pitchFamily="18" charset="0"/>
                <a:ea typeface="Cambria" panose="02040503050406030204" pitchFamily="18" charset="0"/>
              </a:rPr>
              <a:t> Đoạn 2: Tiếp theo ...bông hồng thả sức đẹp.</a:t>
            </a:r>
            <a:endParaRPr lang="en-US" sz="2800" b="1" dirty="0">
              <a:latin typeface="Cambria" panose="02040503050406030204" pitchFamily="18" charset="0"/>
              <a:ea typeface="Cambria" panose="02040503050406030204" pitchFamily="18" charset="0"/>
            </a:endParaRPr>
          </a:p>
          <a:p>
            <a:pPr algn="ctr"/>
            <a:endParaRPr lang="en-US" sz="28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789347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12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xit" presetSubtype="32" fill="hold" nodeType="clickEffect">
                                  <p:stCondLst>
                                    <p:cond delay="0"/>
                                  </p:stCondLst>
                                  <p:childTnLst>
                                    <p:anim calcmode="lin" valueType="num">
                                      <p:cBhvr>
                                        <p:cTn id="11" dur="500"/>
                                        <p:tgtEl>
                                          <p:spTgt spid="10"/>
                                        </p:tgtEl>
                                        <p:attrNameLst>
                                          <p:attrName>ppt_w</p:attrName>
                                        </p:attrNameLst>
                                      </p:cBhvr>
                                      <p:tavLst>
                                        <p:tav tm="0">
                                          <p:val>
                                            <p:strVal val="ppt_w"/>
                                          </p:val>
                                        </p:tav>
                                        <p:tav tm="100000">
                                          <p:val>
                                            <p:fltVal val="0"/>
                                          </p:val>
                                        </p:tav>
                                      </p:tavLst>
                                    </p:anim>
                                    <p:anim calcmode="lin" valueType="num">
                                      <p:cBhvr>
                                        <p:cTn id="12" dur="500"/>
                                        <p:tgtEl>
                                          <p:spTgt spid="10"/>
                                        </p:tgtEl>
                                        <p:attrNameLst>
                                          <p:attrName>ppt_h</p:attrName>
                                        </p:attrNameLst>
                                      </p:cBhvr>
                                      <p:tavLst>
                                        <p:tav tm="0">
                                          <p:val>
                                            <p:strVal val="ppt_h"/>
                                          </p:val>
                                        </p:tav>
                                        <p:tav tm="100000">
                                          <p:val>
                                            <p:fltVal val="0"/>
                                          </p:val>
                                        </p:tav>
                                      </p:tavLst>
                                    </p:anim>
                                    <p:animEffect transition="out" filter="fade">
                                      <p:cBhvr>
                                        <p:cTn id="13" dur="500"/>
                                        <p:tgtEl>
                                          <p:spTgt spid="10"/>
                                        </p:tgtEl>
                                      </p:cBhvr>
                                    </p:animEffect>
                                    <p:set>
                                      <p:cBhvr>
                                        <p:cTn id="14" dur="1" fill="hold">
                                          <p:stCondLst>
                                            <p:cond delay="499"/>
                                          </p:stCondLst>
                                        </p:cTn>
                                        <p:tgtEl>
                                          <p:spTgt spid="10"/>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circle(in)">
                                      <p:cBhvr>
                                        <p:cTn id="19" dur="1300"/>
                                        <p:tgtEl>
                                          <p:spTgt spid="22"/>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arn(inVertical)">
                                      <p:cBhvr>
                                        <p:cTn id="22" dur="500"/>
                                        <p:tgtEl>
                                          <p:spTgt spid="15"/>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barn(inVertical)">
                                      <p:cBhvr>
                                        <p:cTn id="25" dur="500"/>
                                        <p:tgtEl>
                                          <p:spTgt spid="17"/>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down)">
                                      <p:cBhvr>
                                        <p:cTn id="28" dur="500"/>
                                        <p:tgtEl>
                                          <p:spTgt spid="2"/>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down)">
                                      <p:cBhvr>
                                        <p:cTn id="31" dur="500"/>
                                        <p:tgtEl>
                                          <p:spTgt spid="19"/>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wipe(down)">
                                      <p:cBhvr>
                                        <p:cTn id="3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animBg="1"/>
      <p:bldP spid="19" grpId="0" animBg="1"/>
      <p:bldP spid="20" grpId="0" animBg="1"/>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10"/>
          <p:cNvSpPr/>
          <p:nvPr/>
        </p:nvSpPr>
        <p:spPr>
          <a:xfrm>
            <a:off x="163629" y="67376"/>
            <a:ext cx="11877575" cy="6602931"/>
          </a:xfrm>
          <a:prstGeom prst="roundRect">
            <a:avLst>
              <a:gd name="adj" fmla="val 457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2219324" y="1543049"/>
            <a:ext cx="5191125" cy="3952875"/>
          </a:xfrm>
          <a:custGeom>
            <a:avLst/>
            <a:gdLst>
              <a:gd name="connsiteX0" fmla="*/ 0 w 4648200"/>
              <a:gd name="connsiteY0" fmla="*/ 0 h 3981450"/>
              <a:gd name="connsiteX1" fmla="*/ 4648200 w 4648200"/>
              <a:gd name="connsiteY1" fmla="*/ 0 h 3981450"/>
              <a:gd name="connsiteX2" fmla="*/ 4648200 w 4648200"/>
              <a:gd name="connsiteY2" fmla="*/ 3981450 h 3981450"/>
              <a:gd name="connsiteX3" fmla="*/ 0 w 4648200"/>
              <a:gd name="connsiteY3" fmla="*/ 3981450 h 3981450"/>
              <a:gd name="connsiteX4" fmla="*/ 0 w 4648200"/>
              <a:gd name="connsiteY4" fmla="*/ 0 h 3981450"/>
              <a:gd name="connsiteX0" fmla="*/ 333375 w 4981575"/>
              <a:gd name="connsiteY0" fmla="*/ 0 h 3981450"/>
              <a:gd name="connsiteX1" fmla="*/ 4981575 w 4981575"/>
              <a:gd name="connsiteY1" fmla="*/ 0 h 3981450"/>
              <a:gd name="connsiteX2" fmla="*/ 4981575 w 4981575"/>
              <a:gd name="connsiteY2" fmla="*/ 3981450 h 3981450"/>
              <a:gd name="connsiteX3" fmla="*/ 0 w 4981575"/>
              <a:gd name="connsiteY3" fmla="*/ 3933825 h 3981450"/>
              <a:gd name="connsiteX4" fmla="*/ 333375 w 4981575"/>
              <a:gd name="connsiteY4" fmla="*/ 0 h 3981450"/>
              <a:gd name="connsiteX0" fmla="*/ 333375 w 4981575"/>
              <a:gd name="connsiteY0" fmla="*/ 0 h 3933825"/>
              <a:gd name="connsiteX1" fmla="*/ 4981575 w 4981575"/>
              <a:gd name="connsiteY1" fmla="*/ 0 h 3933825"/>
              <a:gd name="connsiteX2" fmla="*/ 4248150 w 4981575"/>
              <a:gd name="connsiteY2" fmla="*/ 3581400 h 3933825"/>
              <a:gd name="connsiteX3" fmla="*/ 0 w 4981575"/>
              <a:gd name="connsiteY3" fmla="*/ 3933825 h 3933825"/>
              <a:gd name="connsiteX4" fmla="*/ 333375 w 4981575"/>
              <a:gd name="connsiteY4" fmla="*/ 0 h 3933825"/>
              <a:gd name="connsiteX0" fmla="*/ 333375 w 4981575"/>
              <a:gd name="connsiteY0" fmla="*/ 0 h 3952875"/>
              <a:gd name="connsiteX1" fmla="*/ 4981575 w 4981575"/>
              <a:gd name="connsiteY1" fmla="*/ 0 h 3952875"/>
              <a:gd name="connsiteX2" fmla="*/ 4981575 w 4981575"/>
              <a:gd name="connsiteY2" fmla="*/ 3952875 h 3952875"/>
              <a:gd name="connsiteX3" fmla="*/ 0 w 4981575"/>
              <a:gd name="connsiteY3" fmla="*/ 3933825 h 3952875"/>
              <a:gd name="connsiteX4" fmla="*/ 333375 w 4981575"/>
              <a:gd name="connsiteY4" fmla="*/ 0 h 3952875"/>
              <a:gd name="connsiteX0" fmla="*/ 333375 w 5191125"/>
              <a:gd name="connsiteY0" fmla="*/ 0 h 3952875"/>
              <a:gd name="connsiteX1" fmla="*/ 5191125 w 5191125"/>
              <a:gd name="connsiteY1" fmla="*/ 95250 h 3952875"/>
              <a:gd name="connsiteX2" fmla="*/ 4981575 w 5191125"/>
              <a:gd name="connsiteY2" fmla="*/ 3952875 h 3952875"/>
              <a:gd name="connsiteX3" fmla="*/ 0 w 5191125"/>
              <a:gd name="connsiteY3" fmla="*/ 3933825 h 3952875"/>
              <a:gd name="connsiteX4" fmla="*/ 333375 w 5191125"/>
              <a:gd name="connsiteY4" fmla="*/ 0 h 3952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91125" h="3952875">
                <a:moveTo>
                  <a:pt x="333375" y="0"/>
                </a:moveTo>
                <a:lnTo>
                  <a:pt x="5191125" y="95250"/>
                </a:lnTo>
                <a:lnTo>
                  <a:pt x="4981575" y="3952875"/>
                </a:lnTo>
                <a:lnTo>
                  <a:pt x="0" y="3933825"/>
                </a:lnTo>
                <a:lnTo>
                  <a:pt x="333375"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7"/>
          <p:cNvSpPr txBox="1"/>
          <p:nvPr/>
        </p:nvSpPr>
        <p:spPr>
          <a:xfrm>
            <a:off x="243742" y="48903"/>
            <a:ext cx="11797462" cy="6832640"/>
          </a:xfrm>
          <a:prstGeom prst="rect">
            <a:avLst/>
          </a:prstGeom>
          <a:noFill/>
        </p:spPr>
        <p:txBody>
          <a:bodyPr wrap="square" rtlCol="0">
            <a:spAutoFit/>
          </a:bodyPr>
          <a:lstStyle/>
          <a:p>
            <a:pPr algn="just"/>
            <a:r>
              <a:rPr lang="vi-VN" sz="2000" b="1" dirty="0">
                <a:latin typeface="Cambria" panose="02040503050406030204" pitchFamily="18" charset="0"/>
                <a:ea typeface="Cambria" panose="02040503050406030204" pitchFamily="18" charset="0"/>
              </a:rPr>
              <a:t>					</a:t>
            </a:r>
            <a:r>
              <a:rPr lang="vi-VN" sz="2000" b="1" dirty="0">
                <a:solidFill>
                  <a:srgbClr val="FF0000"/>
                </a:solidFill>
                <a:latin typeface="Cambria" panose="02040503050406030204" pitchFamily="18" charset="0"/>
                <a:ea typeface="Cambria" panose="02040503050406030204" pitchFamily="18" charset="0"/>
              </a:rPr>
              <a:t>TẬP LÀM VĂN </a:t>
            </a:r>
          </a:p>
          <a:p>
            <a:pPr algn="just"/>
            <a:r>
              <a:rPr lang="vi-VN" sz="2000" dirty="0">
                <a:solidFill>
                  <a:schemeClr val="accent2">
                    <a:lumMod val="75000"/>
                  </a:schemeClr>
                </a:solidFill>
                <a:latin typeface="Cambria" panose="02040503050406030204" pitchFamily="18" charset="0"/>
                <a:ea typeface="Cambria" panose="02040503050406030204" pitchFamily="18" charset="0"/>
              </a:rPr>
              <a:t>     Cuối tuần, ba cho tôi về quê để tôi tìm được nhiều ý cho bài văn "Tả cây hoa nhà em". Ngồi đò dọc ba mươi cây số, tôi đã viết mở bài thế này: </a:t>
            </a:r>
          </a:p>
          <a:p>
            <a:pPr algn="just"/>
            <a:r>
              <a:rPr lang="vi-VN" sz="2000" dirty="0">
                <a:solidFill>
                  <a:schemeClr val="accent2">
                    <a:lumMod val="75000"/>
                  </a:schemeClr>
                </a:solidFill>
                <a:latin typeface="Cambria" panose="02040503050406030204" pitchFamily="18" charset="0"/>
                <a:ea typeface="Cambria" panose="02040503050406030204" pitchFamily="18" charset="0"/>
              </a:rPr>
              <a:t>    </a:t>
            </a:r>
            <a:r>
              <a:rPr lang="vi-VN" sz="2000" i="1" dirty="0">
                <a:solidFill>
                  <a:schemeClr val="accent2">
                    <a:lumMod val="75000"/>
                  </a:schemeClr>
                </a:solidFill>
                <a:latin typeface="Cambria" panose="02040503050406030204" pitchFamily="18" charset="0"/>
                <a:ea typeface="Cambria" panose="02040503050406030204" pitchFamily="18" charset="0"/>
              </a:rPr>
              <a:t>Chiều thứ Bảy về quê, tôi gặp lại cây hoa hồng mà ngoại đã trồng ở mảnh vườn trước cửa.</a:t>
            </a:r>
          </a:p>
          <a:p>
            <a:pPr algn="just"/>
            <a:r>
              <a:rPr lang="vi-VN" sz="2000" dirty="0">
                <a:solidFill>
                  <a:schemeClr val="accent2">
                    <a:lumMod val="75000"/>
                  </a:schemeClr>
                </a:solidFill>
                <a:latin typeface="Cambria" panose="02040503050406030204" pitchFamily="18" charset="0"/>
                <a:ea typeface="Cambria" panose="02040503050406030204" pitchFamily="18" charset="0"/>
              </a:rPr>
              <a:t>    Nhưng về tới quê thì trời sập tối. Bụi hồng, bụi dạ lí, bụi mẫu đơn trông không khác gì nhau nên tôi đành để dở dang bài văn</a:t>
            </a:r>
            <a:r>
              <a:rPr lang="vi-VN" sz="2000" dirty="0">
                <a:latin typeface="Cambria" panose="02040503050406030204" pitchFamily="18" charset="0"/>
                <a:ea typeface="Cambria" panose="02040503050406030204" pitchFamily="18" charset="0"/>
              </a:rPr>
              <a:t>.</a:t>
            </a:r>
          </a:p>
          <a:p>
            <a:pPr algn="just"/>
            <a:r>
              <a:rPr lang="vi-VN" sz="2000" dirty="0">
                <a:latin typeface="Cambria" panose="02040503050406030204" pitchFamily="18" charset="0"/>
                <a:ea typeface="Cambria" panose="02040503050406030204" pitchFamily="18" charset="0"/>
              </a:rPr>
              <a:t>   </a:t>
            </a:r>
            <a:r>
              <a:rPr lang="en-US" sz="2000" dirty="0">
                <a:latin typeface="Cambria" panose="02040503050406030204" pitchFamily="18" charset="0"/>
                <a:ea typeface="Cambria" panose="02040503050406030204" pitchFamily="18" charset="0"/>
              </a:rPr>
              <a:t> </a:t>
            </a:r>
            <a:r>
              <a:rPr lang="vi-VN" sz="2000" dirty="0">
                <a:solidFill>
                  <a:schemeClr val="accent1">
                    <a:lumMod val="75000"/>
                  </a:schemeClr>
                </a:solidFill>
                <a:latin typeface="Cambria" panose="02040503050406030204" pitchFamily="18" charset="0"/>
                <a:ea typeface="Cambria" panose="02040503050406030204" pitchFamily="18" charset="0"/>
              </a:rPr>
              <a:t>Hôm sau, trời còn mù sương, tôi đã có mặt ngoài vườn. Gió xào xạc trên tàu dừa. Cây hoa hồng bỗng giật mình, rung rinh, những giọt sương từ mặt lá rơi xuống. Ý văn cũng như sương là chã:</a:t>
            </a:r>
          </a:p>
          <a:p>
            <a:pPr algn="just"/>
            <a:r>
              <a:rPr lang="vi-VN" sz="2000" dirty="0">
                <a:solidFill>
                  <a:schemeClr val="accent1">
                    <a:lumMod val="75000"/>
                  </a:schemeClr>
                </a:solidFill>
                <a:latin typeface="Cambria" panose="02040503050406030204" pitchFamily="18" charset="0"/>
                <a:ea typeface="Cambria" panose="02040503050406030204" pitchFamily="18" charset="0"/>
              </a:rPr>
              <a:t>  </a:t>
            </a:r>
            <a:r>
              <a:rPr lang="en-US" sz="2000" dirty="0">
                <a:solidFill>
                  <a:schemeClr val="accent1">
                    <a:lumMod val="75000"/>
                  </a:schemeClr>
                </a:solidFill>
                <a:latin typeface="Cambria" panose="02040503050406030204" pitchFamily="18" charset="0"/>
                <a:ea typeface="Cambria" panose="02040503050406030204" pitchFamily="18" charset="0"/>
              </a:rPr>
              <a:t>  </a:t>
            </a:r>
            <a:r>
              <a:rPr lang="vi-VN" sz="2000" i="1" dirty="0">
                <a:solidFill>
                  <a:schemeClr val="accent1">
                    <a:lumMod val="75000"/>
                  </a:schemeClr>
                </a:solidFill>
                <a:latin typeface="Cambria" panose="02040503050406030204" pitchFamily="18" charset="0"/>
                <a:ea typeface="Cambria" panose="02040503050406030204" pitchFamily="18" charset="0"/>
              </a:rPr>
              <a:t>Thân cây hoa to bằng ngón tay cái. Cành hoa nhỏ như ngón tay út, xoè ra nhiều lá hình trái tim viền răng cưa. Sương như những hòn bi ve tí xíu tụt từ lá xanh xuống bông đỏ, đi tìm mùi thơm ngào ngạt núp đâu giữa những cánh hoa...</a:t>
            </a:r>
          </a:p>
          <a:p>
            <a:pPr algn="just"/>
            <a:r>
              <a:rPr lang="vi-VN" sz="2000" dirty="0">
                <a:solidFill>
                  <a:schemeClr val="accent1">
                    <a:lumMod val="75000"/>
                  </a:schemeClr>
                </a:solidFill>
                <a:latin typeface="Cambria" panose="02040503050406030204" pitchFamily="18" charset="0"/>
                <a:ea typeface="Cambria" panose="02040503050406030204" pitchFamily="18" charset="0"/>
              </a:rPr>
              <a:t>   </a:t>
            </a:r>
            <a:r>
              <a:rPr lang="en-US" sz="2000" dirty="0">
                <a:solidFill>
                  <a:schemeClr val="accent1">
                    <a:lumMod val="75000"/>
                  </a:schemeClr>
                </a:solidFill>
                <a:latin typeface="Cambria" panose="02040503050406030204" pitchFamily="18" charset="0"/>
                <a:ea typeface="Cambria" panose="02040503050406030204" pitchFamily="18" charset="0"/>
              </a:rPr>
              <a:t> </a:t>
            </a:r>
            <a:r>
              <a:rPr lang="vi-VN" sz="2000" dirty="0">
                <a:solidFill>
                  <a:schemeClr val="accent1">
                    <a:lumMod val="75000"/>
                  </a:schemeClr>
                </a:solidFill>
                <a:latin typeface="Cambria" panose="02040503050406030204" pitchFamily="18" charset="0"/>
                <a:ea typeface="Cambria" panose="02040503050406030204" pitchFamily="18" charset="0"/>
              </a:rPr>
              <a:t>Tới đây thì bí quá! Tôi định chạy lại bậc thềm để đọc câu hỏi gợi ý trong sách, chẳng may đánh rơi cuốn vở dưới gốc cây hồng. Cúi xuống nhặt vở thì tay tôi bị gai cào một vết. Hoá ra cây hoa hồng còn có gai. Quên xuýt xoa, tôi nghĩ tiếp về bài văn của mình:</a:t>
            </a:r>
          </a:p>
          <a:p>
            <a:pPr algn="just"/>
            <a:r>
              <a:rPr lang="vi-VN" sz="2000" i="1" dirty="0">
                <a:solidFill>
                  <a:schemeClr val="accent1">
                    <a:lumMod val="75000"/>
                  </a:schemeClr>
                </a:solidFill>
                <a:latin typeface="Cambria" panose="02040503050406030204" pitchFamily="18" charset="0"/>
                <a:ea typeface="Cambria" panose="02040503050406030204" pitchFamily="18" charset="0"/>
              </a:rPr>
              <a:t>  </a:t>
            </a:r>
            <a:r>
              <a:rPr lang="en-US" sz="2000" i="1" dirty="0">
                <a:solidFill>
                  <a:schemeClr val="accent1">
                    <a:lumMod val="75000"/>
                  </a:schemeClr>
                </a:solidFill>
                <a:latin typeface="Cambria" panose="02040503050406030204" pitchFamily="18" charset="0"/>
                <a:ea typeface="Cambria" panose="02040503050406030204" pitchFamily="18" charset="0"/>
              </a:rPr>
              <a:t>  </a:t>
            </a:r>
            <a:r>
              <a:rPr lang="vi-VN" sz="2000" i="1" dirty="0">
                <a:solidFill>
                  <a:schemeClr val="accent1">
                    <a:lumMod val="75000"/>
                  </a:schemeClr>
                </a:solidFill>
                <a:latin typeface="Cambria" panose="02040503050406030204" pitchFamily="18" charset="0"/>
                <a:ea typeface="Cambria" panose="02040503050406030204" pitchFamily="18" charset="0"/>
              </a:rPr>
              <a:t>Hồng không phải mít mà cũng có gai. Gai hồng không nhể được ốc luộc như gai bưởi. Gai hồng giữ cho bông hồng thả sức đẹp…</a:t>
            </a:r>
          </a:p>
          <a:p>
            <a:pPr algn="just"/>
            <a:r>
              <a:rPr lang="vi-VN" sz="2000" dirty="0">
                <a:latin typeface="Cambria" panose="02040503050406030204" pitchFamily="18" charset="0"/>
                <a:ea typeface="Cambria" panose="02040503050406030204" pitchFamily="18" charset="0"/>
              </a:rPr>
              <a:t>  </a:t>
            </a:r>
            <a:r>
              <a:rPr lang="en-US" sz="2000" dirty="0">
                <a:latin typeface="Cambria" panose="02040503050406030204" pitchFamily="18" charset="0"/>
                <a:ea typeface="Cambria" panose="02040503050406030204" pitchFamily="18" charset="0"/>
              </a:rPr>
              <a:t>  </a:t>
            </a:r>
            <a:r>
              <a:rPr lang="vi-VN" sz="2000" dirty="0">
                <a:latin typeface="Cambria" panose="02040503050406030204" pitchFamily="18" charset="0"/>
                <a:ea typeface="Cambria" panose="02040503050406030204" pitchFamily="18" charset="0"/>
              </a:rPr>
              <a:t>Tới đây có thể kết luận được rồi. Tôi đọc gợi ý cuối cùng trong sách: “Em đã chăm sóc, bảo vệ cây hoa đó như thế nào?". Khó ghê! Ông bà trồng và chăm sóc đấy chứ! Nhưng vẫn còn kịp. Tôi vào bếp lấy cái bình, múc nước rồi hăm hở bước theo ý văn của mình và té cái “oạch” trước khi viết đoạn kết:</a:t>
            </a:r>
          </a:p>
          <a:p>
            <a:pPr algn="just"/>
            <a:r>
              <a:rPr lang="vi-VN" sz="2000" dirty="0">
                <a:latin typeface="Cambria" panose="02040503050406030204" pitchFamily="18" charset="0"/>
                <a:ea typeface="Cambria" panose="02040503050406030204" pitchFamily="18" charset="0"/>
              </a:rPr>
              <a:t>  </a:t>
            </a:r>
            <a:r>
              <a:rPr lang="en-US" sz="2000" dirty="0">
                <a:latin typeface="Cambria" panose="02040503050406030204" pitchFamily="18" charset="0"/>
                <a:ea typeface="Cambria" panose="02040503050406030204" pitchFamily="18" charset="0"/>
              </a:rPr>
              <a:t>  </a:t>
            </a:r>
            <a:r>
              <a:rPr lang="vi-VN" sz="2000" i="1" dirty="0">
                <a:latin typeface="Cambria" panose="02040503050406030204" pitchFamily="18" charset="0"/>
                <a:ea typeface="Cambria" panose="02040503050406030204" pitchFamily="18" charset="0"/>
              </a:rPr>
              <a:t>Từ tay tôi, cái bình tưới như chú voi con dễ thương đung đưa vòi, rắc lên cây hoa hồng một cơn mưa rào nhỏ. </a:t>
            </a:r>
            <a:r>
              <a:rPr lang="en-US" sz="2000" i="1" dirty="0">
                <a:latin typeface="Cambria" panose="02040503050406030204" pitchFamily="18" charset="0"/>
                <a:ea typeface="Cambria" panose="02040503050406030204" pitchFamily="18" charset="0"/>
              </a:rPr>
              <a:t>									</a:t>
            </a:r>
            <a:r>
              <a:rPr lang="vi-VN" sz="1600" b="1" i="1" dirty="0">
                <a:latin typeface="Cambria" panose="02040503050406030204" pitchFamily="18" charset="0"/>
                <a:ea typeface="Cambria" panose="02040503050406030204" pitchFamily="18" charset="0"/>
              </a:rPr>
              <a:t>(Theo Trần Quốc Toàn)</a:t>
            </a:r>
          </a:p>
          <a:p>
            <a:pPr algn="just"/>
            <a:endParaRPr lang="en-US" dirty="0"/>
          </a:p>
        </p:txBody>
      </p:sp>
    </p:spTree>
    <p:extLst>
      <p:ext uri="{BB962C8B-B14F-4D97-AF65-F5344CB8AC3E}">
        <p14:creationId xmlns:p14="http://schemas.microsoft.com/office/powerpoint/2010/main" val="42457073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12119" y="1130644"/>
            <a:ext cx="10551204" cy="1832085"/>
          </a:xfrm>
          <a:prstGeom prst="rect">
            <a:avLst/>
          </a:prstGeom>
        </p:spPr>
      </p:pic>
      <p:sp>
        <p:nvSpPr>
          <p:cNvPr id="19" name="圆角矩形 17">
            <a:extLst>
              <a:ext uri="{FF2B5EF4-FFF2-40B4-BE49-F238E27FC236}">
                <a16:creationId xmlns:a16="http://schemas.microsoft.com/office/drawing/2014/main" id="{A8E535DF-15BD-D423-EF0C-7F74D154BE25}"/>
              </a:ext>
            </a:extLst>
          </p:cNvPr>
          <p:cNvSpPr/>
          <p:nvPr/>
        </p:nvSpPr>
        <p:spPr>
          <a:xfrm>
            <a:off x="2165238" y="2633472"/>
            <a:ext cx="9382170" cy="1883664"/>
          </a:xfrm>
          <a:prstGeom prst="roundRect">
            <a:avLst>
              <a:gd name="adj" fmla="val 24204"/>
            </a:avLst>
          </a:prstGeom>
          <a:solidFill>
            <a:schemeClr val="bg1"/>
          </a:solidFill>
          <a:ln w="38100">
            <a:solidFill>
              <a:srgbClr val="3585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1800" b="0" i="0" u="none" strike="noStrike" kern="1200" cap="none" spc="0" normalizeH="0" baseline="0" noProof="0" dirty="0">
                <a:ln>
                  <a:noFill/>
                </a:ln>
                <a:solidFill>
                  <a:prstClr val="white"/>
                </a:solidFill>
                <a:effectLst/>
                <a:uLnTx/>
                <a:uFillTx/>
                <a:ea typeface="思源黑体 CN Bold" panose="020B0800000000000000"/>
                <a:cs typeface="+mn-cs"/>
              </a:rPr>
              <a:t> </a:t>
            </a:r>
            <a:endParaRPr kumimoji="0" lang="zh-CN" altLang="en-US" sz="1800" b="0" i="0" u="none" strike="noStrike" kern="1200" cap="none" spc="0" normalizeH="0" baseline="0" noProof="0" dirty="0">
              <a:ln>
                <a:noFill/>
              </a:ln>
              <a:solidFill>
                <a:prstClr val="white"/>
              </a:solidFill>
              <a:effectLst/>
              <a:uLnTx/>
              <a:uFillTx/>
              <a:ea typeface="思源黑体 CN Bold" panose="020B0800000000000000"/>
              <a:cs typeface="+mn-cs"/>
            </a:endParaRPr>
          </a:p>
        </p:txBody>
      </p:sp>
      <p:sp>
        <p:nvSpPr>
          <p:cNvPr id="5" name="TextBox 4"/>
          <p:cNvSpPr txBox="1"/>
          <p:nvPr/>
        </p:nvSpPr>
        <p:spPr>
          <a:xfrm>
            <a:off x="5915314" y="3348776"/>
            <a:ext cx="770022" cy="677108"/>
          </a:xfrm>
          <a:prstGeom prst="rect">
            <a:avLst/>
          </a:prstGeom>
          <a:noFill/>
        </p:spPr>
        <p:txBody>
          <a:bodyPr wrap="square" rtlCol="0">
            <a:spAutoFit/>
          </a:bodyPr>
          <a:lstStyle/>
          <a:p>
            <a:r>
              <a:rPr lang="vi-VN" sz="3800" b="1" dirty="0">
                <a:solidFill>
                  <a:srgbClr val="FF0000"/>
                </a:solidFill>
                <a:latin typeface="Cambria" panose="02040503050406030204" pitchFamily="18" charset="0"/>
                <a:ea typeface="Cambria" panose="02040503050406030204" pitchFamily="18" charset="0"/>
              </a:rPr>
              <a:t>/</a:t>
            </a:r>
            <a:endParaRPr lang="en-US" sz="3800" b="1" dirty="0">
              <a:solidFill>
                <a:srgbClr val="FF0000"/>
              </a:solidFill>
              <a:latin typeface="Cambria" panose="02040503050406030204" pitchFamily="18" charset="0"/>
              <a:ea typeface="Cambria" panose="02040503050406030204" pitchFamily="18" charset="0"/>
            </a:endParaRPr>
          </a:p>
        </p:txBody>
      </p:sp>
      <p:sp>
        <p:nvSpPr>
          <p:cNvPr id="22" name="TextBox 21"/>
          <p:cNvSpPr txBox="1"/>
          <p:nvPr/>
        </p:nvSpPr>
        <p:spPr>
          <a:xfrm>
            <a:off x="7907710" y="2804602"/>
            <a:ext cx="770022" cy="677108"/>
          </a:xfrm>
          <a:prstGeom prst="rect">
            <a:avLst/>
          </a:prstGeom>
          <a:noFill/>
        </p:spPr>
        <p:txBody>
          <a:bodyPr wrap="square" rtlCol="0">
            <a:spAutoFit/>
          </a:bodyPr>
          <a:lstStyle/>
          <a:p>
            <a:r>
              <a:rPr lang="vi-VN" sz="3800" b="1" dirty="0">
                <a:solidFill>
                  <a:srgbClr val="FF0000"/>
                </a:solidFill>
                <a:latin typeface="Cambria" panose="02040503050406030204" pitchFamily="18" charset="0"/>
                <a:ea typeface="Cambria" panose="02040503050406030204" pitchFamily="18" charset="0"/>
              </a:rPr>
              <a:t>/</a:t>
            </a:r>
            <a:endParaRPr lang="en-US" sz="3800" b="1" dirty="0">
              <a:solidFill>
                <a:srgbClr val="FF0000"/>
              </a:solidFill>
              <a:latin typeface="Cambria" panose="02040503050406030204" pitchFamily="18" charset="0"/>
              <a:ea typeface="Cambria" panose="02040503050406030204" pitchFamily="18" charset="0"/>
            </a:endParaRPr>
          </a:p>
        </p:txBody>
      </p:sp>
      <p:sp>
        <p:nvSpPr>
          <p:cNvPr id="23" name="TextBox 22"/>
          <p:cNvSpPr txBox="1"/>
          <p:nvPr/>
        </p:nvSpPr>
        <p:spPr>
          <a:xfrm>
            <a:off x="9729636" y="3314713"/>
            <a:ext cx="770022" cy="677108"/>
          </a:xfrm>
          <a:prstGeom prst="rect">
            <a:avLst/>
          </a:prstGeom>
          <a:noFill/>
        </p:spPr>
        <p:txBody>
          <a:bodyPr wrap="square" rtlCol="0">
            <a:spAutoFit/>
          </a:bodyPr>
          <a:lstStyle/>
          <a:p>
            <a:r>
              <a:rPr lang="vi-VN" sz="3800" b="1" dirty="0">
                <a:solidFill>
                  <a:srgbClr val="FF0000"/>
                </a:solidFill>
                <a:latin typeface="Cambria" panose="02040503050406030204" pitchFamily="18" charset="0"/>
                <a:ea typeface="Cambria" panose="02040503050406030204" pitchFamily="18" charset="0"/>
              </a:rPr>
              <a:t>//</a:t>
            </a:r>
            <a:endParaRPr lang="en-US" sz="3800" b="1" dirty="0">
              <a:solidFill>
                <a:srgbClr val="FF0000"/>
              </a:solidFill>
              <a:latin typeface="Cambria" panose="02040503050406030204" pitchFamily="18" charset="0"/>
              <a:ea typeface="Cambria" panose="02040503050406030204" pitchFamily="18" charset="0"/>
            </a:endParaRPr>
          </a:p>
        </p:txBody>
      </p:sp>
      <p:sp>
        <p:nvSpPr>
          <p:cNvPr id="24" name="TextBox 23"/>
          <p:cNvSpPr txBox="1"/>
          <p:nvPr/>
        </p:nvSpPr>
        <p:spPr>
          <a:xfrm>
            <a:off x="4284291" y="2883666"/>
            <a:ext cx="770022" cy="677108"/>
          </a:xfrm>
          <a:prstGeom prst="rect">
            <a:avLst/>
          </a:prstGeom>
          <a:noFill/>
        </p:spPr>
        <p:txBody>
          <a:bodyPr wrap="square" rtlCol="0">
            <a:spAutoFit/>
          </a:bodyPr>
          <a:lstStyle/>
          <a:p>
            <a:r>
              <a:rPr lang="vi-VN" sz="3800" b="1" dirty="0">
                <a:solidFill>
                  <a:srgbClr val="FF0000"/>
                </a:solidFill>
                <a:latin typeface="Cambria" panose="02040503050406030204" pitchFamily="18" charset="0"/>
                <a:ea typeface="Cambria" panose="02040503050406030204" pitchFamily="18" charset="0"/>
              </a:rPr>
              <a:t>/</a:t>
            </a:r>
            <a:endParaRPr lang="en-US" sz="3800" b="1" dirty="0">
              <a:solidFill>
                <a:srgbClr val="FF0000"/>
              </a:solidFill>
              <a:latin typeface="Cambria" panose="02040503050406030204" pitchFamily="18" charset="0"/>
              <a:ea typeface="Cambria" panose="02040503050406030204" pitchFamily="18" charset="0"/>
            </a:endParaRPr>
          </a:p>
        </p:txBody>
      </p:sp>
      <p:sp>
        <p:nvSpPr>
          <p:cNvPr id="3" name="Rectangle 2"/>
          <p:cNvSpPr/>
          <p:nvPr/>
        </p:nvSpPr>
        <p:spPr>
          <a:xfrm>
            <a:off x="2384529" y="2950275"/>
            <a:ext cx="8943588" cy="1077218"/>
          </a:xfrm>
          <a:prstGeom prst="rect">
            <a:avLst/>
          </a:prstGeom>
        </p:spPr>
        <p:txBody>
          <a:bodyPr wrap="square">
            <a:spAutoFit/>
          </a:bodyPr>
          <a:lstStyle/>
          <a:p>
            <a:pPr algn="just"/>
            <a:r>
              <a:rPr lang="en-US" sz="3200" b="1">
                <a:solidFill>
                  <a:srgbClr val="002060"/>
                </a:solidFill>
                <a:latin typeface="Cambria" panose="02040503050406030204" pitchFamily="18" charset="0"/>
                <a:ea typeface="Cambria" panose="02040503050406030204" pitchFamily="18" charset="0"/>
              </a:rPr>
              <a:t>Cuốn tuần, ba cho tôi về quê để tôi tìm được nhiều ý cho bài văn "Tả cây hoa nhà em"</a:t>
            </a:r>
            <a:endParaRPr lang="en-US" sz="3200" b="1" dirty="0"/>
          </a:p>
        </p:txBody>
      </p:sp>
    </p:spTree>
    <p:extLst>
      <p:ext uri="{BB962C8B-B14F-4D97-AF65-F5344CB8AC3E}">
        <p14:creationId xmlns:p14="http://schemas.microsoft.com/office/powerpoint/2010/main" val="373669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500"/>
                                        <p:tgtEl>
                                          <p:spTgt spid="2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barn(inVertical)">
                                      <p:cBhvr>
                                        <p:cTn id="10" dur="500"/>
                                        <p:tgtEl>
                                          <p:spTgt spid="22"/>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wipe(down)">
                                      <p:cBhvr>
                                        <p:cTn id="16"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2" grpId="0"/>
      <p:bldP spid="23" grpId="0"/>
      <p:bldP spid="24"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1263</TotalTime>
  <Words>1841</Words>
  <Application>Microsoft Office PowerPoint</Application>
  <PresentationFormat>Widescreen</PresentationFormat>
  <Paragraphs>97</Paragraphs>
  <Slides>25</Slides>
  <Notes>5</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25</vt:i4>
      </vt:variant>
    </vt:vector>
  </HeadingPairs>
  <TitlesOfParts>
    <vt:vector size="40" baseType="lpstr">
      <vt:lpstr>等线</vt:lpstr>
      <vt:lpstr>微软雅黑</vt:lpstr>
      <vt:lpstr>#9Slide07 HoneyCream</vt:lpstr>
      <vt:lpstr>#9Slide07 IcielPony</vt:lpstr>
      <vt:lpstr>Arial</vt:lpstr>
      <vt:lpstr>Calibri</vt:lpstr>
      <vt:lpstr>Cambria</vt:lpstr>
      <vt:lpstr>Times New Roman</vt:lpstr>
      <vt:lpstr>UTM Androgyne</vt:lpstr>
      <vt:lpstr>UTM Futura Extra</vt:lpstr>
      <vt:lpstr>Wingdings</vt:lpstr>
      <vt:lpstr>思源宋体 CN</vt:lpstr>
      <vt:lpstr>思源黑体 CN Bold</vt:lpstr>
      <vt:lpstr>汉仪小麦体简</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9Slide.vn</dc:title>
  <dc:subject>9Slide.vn</dc:subject>
  <dc:creator>Admin</dc:creator>
  <cp:keywords>MĂNG NON TEAM</cp:keywords>
  <dc:description>9Slide.vn</dc:description>
  <cp:lastModifiedBy>lan anh</cp:lastModifiedBy>
  <cp:revision>127</cp:revision>
  <dcterms:created xsi:type="dcterms:W3CDTF">2023-05-20T16:58:17Z</dcterms:created>
  <dcterms:modified xsi:type="dcterms:W3CDTF">2023-10-09T05:49:58Z</dcterms:modified>
  <cp:category>9Slide.vn</cp:category>
</cp:coreProperties>
</file>