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09" r:id="rId2"/>
    <p:sldId id="322" r:id="rId3"/>
    <p:sldId id="324" r:id="rId4"/>
    <p:sldId id="347" r:id="rId5"/>
    <p:sldId id="348" r:id="rId6"/>
    <p:sldId id="349" r:id="rId7"/>
    <p:sldId id="360" r:id="rId8"/>
    <p:sldId id="361" r:id="rId9"/>
    <p:sldId id="355" r:id="rId10"/>
    <p:sldId id="325" r:id="rId11"/>
    <p:sldId id="356" r:id="rId12"/>
    <p:sldId id="323" r:id="rId13"/>
    <p:sldId id="326" r:id="rId14"/>
    <p:sldId id="357" r:id="rId15"/>
    <p:sldId id="327" r:id="rId16"/>
    <p:sldId id="358" r:id="rId17"/>
    <p:sldId id="334" r:id="rId18"/>
    <p:sldId id="359" r:id="rId19"/>
    <p:sldId id="333" r:id="rId20"/>
    <p:sldId id="335" r:id="rId21"/>
    <p:sldId id="362" r:id="rId22"/>
    <p:sldId id="345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#9Slide07 HoneyCream" panose="020B0604020202020204" charset="0"/>
      <p:regular r:id="rId26"/>
    </p:embeddedFont>
    <p:embeddedFont>
      <p:font typeface="#9Slide07 SVNAppleberry" panose="02040603050506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FFFFFF"/>
    <a:srgbClr val="0A3152"/>
    <a:srgbClr val="0A3354"/>
    <a:srgbClr val="FF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994" autoAdjust="0"/>
  </p:normalViewPr>
  <p:slideViewPr>
    <p:cSldViewPr snapToGrid="0">
      <p:cViewPr varScale="1">
        <p:scale>
          <a:sx n="64" d="100"/>
          <a:sy n="64" d="100"/>
        </p:scale>
        <p:origin x="7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18AE3-A18D-4227-9238-B3C82F32D57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vi-VN"/>
        </a:p>
      </dgm:t>
    </dgm:pt>
    <dgm:pt modelId="{56DB192F-2D63-412D-86D6-5BCD54BD2411}">
      <dgm:prSet phldrT="[Text]" custT="1"/>
      <dgm:spPr/>
      <dgm:t>
        <a:bodyPr/>
        <a:lstStyle/>
        <a:p>
          <a:r>
            <a:rPr lang="nl-NL" sz="36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 Bài toán cho biết gì?</a:t>
          </a:r>
          <a:endParaRPr lang="vi-VN" sz="3600" i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75E4A2-902D-4E6E-9B13-5E8BBFD025A0}" type="parTrans" cxnId="{F2CD7DB7-6CB0-4EF9-8ECD-C39DC0167D50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87FC85-C1B0-4675-B80B-689CFA89DD70}" type="sibTrans" cxnId="{F2CD7DB7-6CB0-4EF9-8ECD-C39DC0167D50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D9189C8-4A39-4D3B-B78F-00F65099B4F1}">
      <dgm:prSet phldrT="[Text]" custT="1"/>
      <dgm:spPr/>
      <dgm:t>
        <a:bodyPr/>
        <a:lstStyle/>
        <a:p>
          <a:r>
            <a:rPr lang="nl-NL" sz="36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Bài toán hỏi gì?</a:t>
          </a:r>
          <a:endParaRPr lang="vi-VN" sz="3600" i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50DC216-6F6E-42D4-8C3A-102DDD88D343}" type="parTrans" cxnId="{183F034E-08D0-4AED-ACE1-2F4547528229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524A80-7070-4362-BD6E-0CAD081E7631}" type="sibTrans" cxnId="{183F034E-08D0-4AED-ACE1-2F4547528229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8890C79-33D3-4C90-BBE1-7BF08C4D3A1A}" type="pres">
      <dgm:prSet presAssocID="{93518AE3-A18D-4227-9238-B3C82F32D57C}" presName="Name0" presStyleCnt="0">
        <dgm:presLayoutVars>
          <dgm:chMax val="7"/>
          <dgm:chPref val="7"/>
          <dgm:dir/>
        </dgm:presLayoutVars>
      </dgm:prSet>
      <dgm:spPr/>
    </dgm:pt>
    <dgm:pt modelId="{F4823901-F656-4DC8-8135-2F1A023D0E5B}" type="pres">
      <dgm:prSet presAssocID="{93518AE3-A18D-4227-9238-B3C82F32D57C}" presName="Name1" presStyleCnt="0"/>
      <dgm:spPr/>
    </dgm:pt>
    <dgm:pt modelId="{0B3ED198-979A-4A08-98C6-4D12DE962F24}" type="pres">
      <dgm:prSet presAssocID="{93518AE3-A18D-4227-9238-B3C82F32D57C}" presName="cycle" presStyleCnt="0"/>
      <dgm:spPr/>
    </dgm:pt>
    <dgm:pt modelId="{28E2A190-9EF7-4D76-ABF3-32F1455106D9}" type="pres">
      <dgm:prSet presAssocID="{93518AE3-A18D-4227-9238-B3C82F32D57C}" presName="srcNode" presStyleLbl="node1" presStyleIdx="0" presStyleCnt="2"/>
      <dgm:spPr/>
    </dgm:pt>
    <dgm:pt modelId="{2684417F-6785-401F-92D7-39B6FFDCABD1}" type="pres">
      <dgm:prSet presAssocID="{93518AE3-A18D-4227-9238-B3C82F32D57C}" presName="conn" presStyleLbl="parChTrans1D2" presStyleIdx="0" presStyleCnt="1"/>
      <dgm:spPr/>
    </dgm:pt>
    <dgm:pt modelId="{CD3BA401-8B3A-4873-8223-43487500D1D7}" type="pres">
      <dgm:prSet presAssocID="{93518AE3-A18D-4227-9238-B3C82F32D57C}" presName="extraNode" presStyleLbl="node1" presStyleIdx="0" presStyleCnt="2"/>
      <dgm:spPr/>
    </dgm:pt>
    <dgm:pt modelId="{700B3FBA-D145-4006-BBDA-B7048311B39C}" type="pres">
      <dgm:prSet presAssocID="{93518AE3-A18D-4227-9238-B3C82F32D57C}" presName="dstNode" presStyleLbl="node1" presStyleIdx="0" presStyleCnt="2"/>
      <dgm:spPr/>
    </dgm:pt>
    <dgm:pt modelId="{74A388CC-10AA-4971-9932-F78962A2D969}" type="pres">
      <dgm:prSet presAssocID="{56DB192F-2D63-412D-86D6-5BCD54BD2411}" presName="text_1" presStyleLbl="node1" presStyleIdx="0" presStyleCnt="2">
        <dgm:presLayoutVars>
          <dgm:bulletEnabled val="1"/>
        </dgm:presLayoutVars>
      </dgm:prSet>
      <dgm:spPr/>
    </dgm:pt>
    <dgm:pt modelId="{5E9F64BC-48FF-47C3-A65A-B370E0C1C1B7}" type="pres">
      <dgm:prSet presAssocID="{56DB192F-2D63-412D-86D6-5BCD54BD2411}" presName="accent_1" presStyleCnt="0"/>
      <dgm:spPr/>
    </dgm:pt>
    <dgm:pt modelId="{7DEFE2E5-0C3C-4136-A22B-2538834B69F6}" type="pres">
      <dgm:prSet presAssocID="{56DB192F-2D63-412D-86D6-5BCD54BD2411}" presName="accentRepeatNode" presStyleLbl="solidFgAcc1" presStyleIdx="0" presStyleCnt="2"/>
      <dgm:spPr/>
    </dgm:pt>
    <dgm:pt modelId="{A68918FF-8516-41E6-B5F2-7F8508561934}" type="pres">
      <dgm:prSet presAssocID="{DD9189C8-4A39-4D3B-B78F-00F65099B4F1}" presName="text_2" presStyleLbl="node1" presStyleIdx="1" presStyleCnt="2">
        <dgm:presLayoutVars>
          <dgm:bulletEnabled val="1"/>
        </dgm:presLayoutVars>
      </dgm:prSet>
      <dgm:spPr/>
    </dgm:pt>
    <dgm:pt modelId="{D0B1F51D-503D-424D-B759-DC148F93A45F}" type="pres">
      <dgm:prSet presAssocID="{DD9189C8-4A39-4D3B-B78F-00F65099B4F1}" presName="accent_2" presStyleCnt="0"/>
      <dgm:spPr/>
    </dgm:pt>
    <dgm:pt modelId="{5F0DC5C6-6F49-4E5D-9D71-9DECCDB7165E}" type="pres">
      <dgm:prSet presAssocID="{DD9189C8-4A39-4D3B-B78F-00F65099B4F1}" presName="accentRepeatNode" presStyleLbl="solidFgAcc1" presStyleIdx="1" presStyleCnt="2"/>
      <dgm:spPr/>
    </dgm:pt>
  </dgm:ptLst>
  <dgm:cxnLst>
    <dgm:cxn modelId="{5A347A32-B58E-4763-BF6F-5B6C306564B5}" type="presOf" srcId="{93518AE3-A18D-4227-9238-B3C82F32D57C}" destId="{28890C79-33D3-4C90-BBE1-7BF08C4D3A1A}" srcOrd="0" destOrd="0" presId="urn:microsoft.com/office/officeart/2008/layout/VerticalCurvedList"/>
    <dgm:cxn modelId="{183F034E-08D0-4AED-ACE1-2F4547528229}" srcId="{93518AE3-A18D-4227-9238-B3C82F32D57C}" destId="{DD9189C8-4A39-4D3B-B78F-00F65099B4F1}" srcOrd="1" destOrd="0" parTransId="{950DC216-6F6E-42D4-8C3A-102DDD88D343}" sibTransId="{04524A80-7070-4362-BD6E-0CAD081E7631}"/>
    <dgm:cxn modelId="{5C5F37B1-D2EF-48EE-B249-3A04E747E99E}" type="presOf" srcId="{DD9189C8-4A39-4D3B-B78F-00F65099B4F1}" destId="{A68918FF-8516-41E6-B5F2-7F8508561934}" srcOrd="0" destOrd="0" presId="urn:microsoft.com/office/officeart/2008/layout/VerticalCurvedList"/>
    <dgm:cxn modelId="{F2CD7DB7-6CB0-4EF9-8ECD-C39DC0167D50}" srcId="{93518AE3-A18D-4227-9238-B3C82F32D57C}" destId="{56DB192F-2D63-412D-86D6-5BCD54BD2411}" srcOrd="0" destOrd="0" parTransId="{9E75E4A2-902D-4E6E-9B13-5E8BBFD025A0}" sibTransId="{FA87FC85-C1B0-4675-B80B-689CFA89DD70}"/>
    <dgm:cxn modelId="{56761AD9-D7C4-4249-BA3C-C64B33F42CC9}" type="presOf" srcId="{56DB192F-2D63-412D-86D6-5BCD54BD2411}" destId="{74A388CC-10AA-4971-9932-F78962A2D969}" srcOrd="0" destOrd="0" presId="urn:microsoft.com/office/officeart/2008/layout/VerticalCurvedList"/>
    <dgm:cxn modelId="{2A89FDF6-E0FA-4D51-9D7D-2CA87AE28530}" type="presOf" srcId="{FA87FC85-C1B0-4675-B80B-689CFA89DD70}" destId="{2684417F-6785-401F-92D7-39B6FFDCABD1}" srcOrd="0" destOrd="0" presId="urn:microsoft.com/office/officeart/2008/layout/VerticalCurvedList"/>
    <dgm:cxn modelId="{5B069F65-BBD5-452D-824E-243871BBB84F}" type="presParOf" srcId="{28890C79-33D3-4C90-BBE1-7BF08C4D3A1A}" destId="{F4823901-F656-4DC8-8135-2F1A023D0E5B}" srcOrd="0" destOrd="0" presId="urn:microsoft.com/office/officeart/2008/layout/VerticalCurvedList"/>
    <dgm:cxn modelId="{1B8C7759-2A01-456F-B498-E9BACEDF65AC}" type="presParOf" srcId="{F4823901-F656-4DC8-8135-2F1A023D0E5B}" destId="{0B3ED198-979A-4A08-98C6-4D12DE962F24}" srcOrd="0" destOrd="0" presId="urn:microsoft.com/office/officeart/2008/layout/VerticalCurvedList"/>
    <dgm:cxn modelId="{38265748-C18F-42FD-866F-54672641A2C0}" type="presParOf" srcId="{0B3ED198-979A-4A08-98C6-4D12DE962F24}" destId="{28E2A190-9EF7-4D76-ABF3-32F1455106D9}" srcOrd="0" destOrd="0" presId="urn:microsoft.com/office/officeart/2008/layout/VerticalCurvedList"/>
    <dgm:cxn modelId="{03D4516E-06FD-4137-9C13-1AB9A50066B7}" type="presParOf" srcId="{0B3ED198-979A-4A08-98C6-4D12DE962F24}" destId="{2684417F-6785-401F-92D7-39B6FFDCABD1}" srcOrd="1" destOrd="0" presId="urn:microsoft.com/office/officeart/2008/layout/VerticalCurvedList"/>
    <dgm:cxn modelId="{031521AC-9B35-4263-9BBA-B41A6D16FCAF}" type="presParOf" srcId="{0B3ED198-979A-4A08-98C6-4D12DE962F24}" destId="{CD3BA401-8B3A-4873-8223-43487500D1D7}" srcOrd="2" destOrd="0" presId="urn:microsoft.com/office/officeart/2008/layout/VerticalCurvedList"/>
    <dgm:cxn modelId="{C33D3A03-BFA0-4E60-A8C4-5AF1BF4A1355}" type="presParOf" srcId="{0B3ED198-979A-4A08-98C6-4D12DE962F24}" destId="{700B3FBA-D145-4006-BBDA-B7048311B39C}" srcOrd="3" destOrd="0" presId="urn:microsoft.com/office/officeart/2008/layout/VerticalCurvedList"/>
    <dgm:cxn modelId="{2BAB484F-EA82-42C5-9B0C-606B4427946A}" type="presParOf" srcId="{F4823901-F656-4DC8-8135-2F1A023D0E5B}" destId="{74A388CC-10AA-4971-9932-F78962A2D969}" srcOrd="1" destOrd="0" presId="urn:microsoft.com/office/officeart/2008/layout/VerticalCurvedList"/>
    <dgm:cxn modelId="{27F66216-F626-4872-97F9-57421F794C7C}" type="presParOf" srcId="{F4823901-F656-4DC8-8135-2F1A023D0E5B}" destId="{5E9F64BC-48FF-47C3-A65A-B370E0C1C1B7}" srcOrd="2" destOrd="0" presId="urn:microsoft.com/office/officeart/2008/layout/VerticalCurvedList"/>
    <dgm:cxn modelId="{71466171-3A4A-4DEF-ADA1-FE6994B44A30}" type="presParOf" srcId="{5E9F64BC-48FF-47C3-A65A-B370E0C1C1B7}" destId="{7DEFE2E5-0C3C-4136-A22B-2538834B69F6}" srcOrd="0" destOrd="0" presId="urn:microsoft.com/office/officeart/2008/layout/VerticalCurvedList"/>
    <dgm:cxn modelId="{0CBB165C-FAAF-4C32-B497-1F96526344F6}" type="presParOf" srcId="{F4823901-F656-4DC8-8135-2F1A023D0E5B}" destId="{A68918FF-8516-41E6-B5F2-7F8508561934}" srcOrd="3" destOrd="0" presId="urn:microsoft.com/office/officeart/2008/layout/VerticalCurvedList"/>
    <dgm:cxn modelId="{8EDCAE2B-8AE1-4791-AA0B-BB9E96D4E2A3}" type="presParOf" srcId="{F4823901-F656-4DC8-8135-2F1A023D0E5B}" destId="{D0B1F51D-503D-424D-B759-DC148F93A45F}" srcOrd="4" destOrd="0" presId="urn:microsoft.com/office/officeart/2008/layout/VerticalCurvedList"/>
    <dgm:cxn modelId="{A72BDD6D-93D0-49BC-8814-0643F7A31CD6}" type="presParOf" srcId="{D0B1F51D-503D-424D-B759-DC148F93A45F}" destId="{5F0DC5C6-6F49-4E5D-9D71-9DECCDB716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4417F-6785-401F-92D7-39B6FFDCABD1}">
      <dsp:nvSpPr>
        <dsp:cNvPr id="0" name=""/>
        <dsp:cNvSpPr/>
      </dsp:nvSpPr>
      <dsp:spPr>
        <a:xfrm>
          <a:off x="-5187298" y="-800578"/>
          <a:ext cx="6224290" cy="6224290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388CC-10AA-4971-9932-F78962A2D969}">
      <dsp:nvSpPr>
        <dsp:cNvPr id="0" name=""/>
        <dsp:cNvSpPr/>
      </dsp:nvSpPr>
      <dsp:spPr>
        <a:xfrm>
          <a:off x="849847" y="660460"/>
          <a:ext cx="5772750" cy="1320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83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i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 Bài toán cho biết gì?</a:t>
          </a:r>
          <a:endParaRPr lang="vi-VN" sz="3600" i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49847" y="660460"/>
        <a:ext cx="5772750" cy="1320736"/>
      </dsp:txXfrm>
    </dsp:sp>
    <dsp:sp modelId="{7DEFE2E5-0C3C-4136-A22B-2538834B69F6}">
      <dsp:nvSpPr>
        <dsp:cNvPr id="0" name=""/>
        <dsp:cNvSpPr/>
      </dsp:nvSpPr>
      <dsp:spPr>
        <a:xfrm>
          <a:off x="24387" y="495368"/>
          <a:ext cx="1650920" cy="1650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918FF-8516-41E6-B5F2-7F8508561934}">
      <dsp:nvSpPr>
        <dsp:cNvPr id="0" name=""/>
        <dsp:cNvSpPr/>
      </dsp:nvSpPr>
      <dsp:spPr>
        <a:xfrm>
          <a:off x="849847" y="2641935"/>
          <a:ext cx="5772750" cy="1320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83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i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Bài toán hỏi gì?</a:t>
          </a:r>
          <a:endParaRPr lang="vi-VN" sz="3600" i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49847" y="2641935"/>
        <a:ext cx="5772750" cy="1320736"/>
      </dsp:txXfrm>
    </dsp:sp>
    <dsp:sp modelId="{5F0DC5C6-6F49-4E5D-9D71-9DECCDB7165E}">
      <dsp:nvSpPr>
        <dsp:cNvPr id="0" name=""/>
        <dsp:cNvSpPr/>
      </dsp:nvSpPr>
      <dsp:spPr>
        <a:xfrm>
          <a:off x="24387" y="2476843"/>
          <a:ext cx="1650920" cy="1650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4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57" y="179838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744" y="3887222"/>
            <a:ext cx="3862971" cy="3055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262A7-A046-0BE3-D28C-5943C3CA20B9}"/>
              </a:ext>
            </a:extLst>
          </p:cNvPr>
          <p:cNvSpPr txBox="1"/>
          <p:nvPr/>
        </p:nvSpPr>
        <p:spPr>
          <a:xfrm>
            <a:off x="2606721" y="1568824"/>
            <a:ext cx="75115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nl-NL" sz="88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#9Slide07 SVNAppleberry" panose="02040603050506020204" pitchFamily="18" charset="0"/>
                <a:ea typeface="Times New Roman" panose="02020603050405020304" pitchFamily="18" charset="0"/>
              </a:rPr>
              <a:t>TÌM SỐ BỊ CHIA, SỐ CHIA</a:t>
            </a:r>
            <a:endParaRPr lang="vi-VN" sz="8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BFDC637F-2C03-FD85-98D0-80BE73B7B1E1}"/>
              </a:ext>
            </a:extLst>
          </p:cNvPr>
          <p:cNvSpPr/>
          <p:nvPr/>
        </p:nvSpPr>
        <p:spPr>
          <a:xfrm>
            <a:off x="523866" y="137427"/>
            <a:ext cx="3141630" cy="20887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A3152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BÀI 13</a:t>
            </a:r>
            <a:endParaRPr lang="vi-VN" sz="4400" b="1" dirty="0">
              <a:solidFill>
                <a:srgbClr val="0A31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3609" y="4505660"/>
            <a:ext cx="19591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i="1" dirty="0">
                <a:solidFill>
                  <a:schemeClr val="bg1"/>
                </a:solidFill>
                <a:latin typeface="#9Slide07 SVNAppleberry" panose="02040603050506020204" pitchFamily="18" charset="0"/>
                <a:ea typeface="Times New Roman" panose="02020603050405020304" pitchFamily="18" charset="0"/>
              </a:rPr>
              <a:t>Tiết 2</a:t>
            </a:r>
            <a:endParaRPr lang="en-US" sz="6600" i="1" dirty="0">
              <a:latin typeface="#9Slide07 SVNAppleberry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4972" y="450722"/>
            <a:ext cx="2217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</a:rPr>
              <a:t>Toán 3</a:t>
            </a:r>
            <a:endParaRPr lang="en-US" sz="6600" i="1" dirty="0">
              <a:solidFill>
                <a:schemeClr val="accent5">
                  <a:lumMod val="20000"/>
                  <a:lumOff val="80000"/>
                </a:schemeClr>
              </a:solidFill>
              <a:latin typeface="#9Slide07 SVN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0B6838-CBE9-4786-998B-81E6D51131FB}"/>
              </a:ext>
            </a:extLst>
          </p:cNvPr>
          <p:cNvSpPr txBox="1"/>
          <p:nvPr/>
        </p:nvSpPr>
        <p:spPr>
          <a:xfrm>
            <a:off x="9917722" y="287101"/>
            <a:ext cx="2083777" cy="11264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>
              <a:buClr>
                <a:srgbClr val="FFFA00"/>
              </a:buClr>
            </a:pP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</a:t>
            </a:r>
          </a:p>
          <a:p>
            <a:pPr algn="ctr">
              <a:buClr>
                <a:srgbClr val="FFFA00"/>
              </a:buClr>
            </a:pP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BỊ CHIA</a:t>
            </a:r>
            <a:endParaRPr lang="zh-CN" altLang="en-US" sz="28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59802C-18B0-C539-357B-E0F3DAB38502}"/>
              </a:ext>
            </a:extLst>
          </p:cNvPr>
          <p:cNvSpPr/>
          <p:nvPr/>
        </p:nvSpPr>
        <p:spPr>
          <a:xfrm>
            <a:off x="294993" y="127289"/>
            <a:ext cx="9209492" cy="1398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toán</a:t>
            </a:r>
            <a:r>
              <a:rPr lang="nl-NL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Mai mua về một số bông hoa rồi cắm hết vào 3 lọ, mỗi lọ có 5 bông. Hỏi Mai đã mua về bao nhiêu bông hoa?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2DF1861-E1FB-B12D-CD3D-E6159395F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269203"/>
              </p:ext>
            </p:extLst>
          </p:nvPr>
        </p:nvGraphicFramePr>
        <p:xfrm>
          <a:off x="5489562" y="1812835"/>
          <a:ext cx="6646985" cy="462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11717" y="1909863"/>
            <a:ext cx="4488022" cy="3178466"/>
            <a:chOff x="411717" y="1909863"/>
            <a:chExt cx="4488022" cy="3178466"/>
          </a:xfrm>
        </p:grpSpPr>
        <p:grpSp>
          <p:nvGrpSpPr>
            <p:cNvPr id="5" name="Group 4"/>
            <p:cNvGrpSpPr/>
            <p:nvPr/>
          </p:nvGrpSpPr>
          <p:grpSpPr>
            <a:xfrm>
              <a:off x="411717" y="2576146"/>
              <a:ext cx="4488022" cy="2512183"/>
              <a:chOff x="294993" y="2947840"/>
              <a:chExt cx="4488022" cy="251218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94993" y="2947840"/>
                <a:ext cx="4488022" cy="25121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94" b="95408" l="0" r="33645"/>
                        </a14:imgEffect>
                      </a14:imgLayer>
                    </a14:imgProps>
                  </a:ext>
                </a:extLst>
              </a:blip>
              <a:srcRect t="27821" r="65628"/>
              <a:stretch/>
            </p:blipFill>
            <p:spPr>
              <a:xfrm>
                <a:off x="538276" y="3446584"/>
                <a:ext cx="1439993" cy="18463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94" b="95408" l="0" r="33645"/>
                        </a14:imgEffect>
                      </a14:imgLayer>
                    </a14:imgProps>
                  </a:ext>
                </a:extLst>
              </a:blip>
              <a:srcRect t="27821" r="65628"/>
              <a:stretch/>
            </p:blipFill>
            <p:spPr>
              <a:xfrm>
                <a:off x="1796548" y="3446584"/>
                <a:ext cx="1439993" cy="18463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94" b="95408" l="0" r="33645"/>
                        </a14:imgEffect>
                      </a14:imgLayer>
                    </a14:imgProps>
                  </a:ext>
                </a:extLst>
              </a:blip>
              <a:srcRect t="27821" r="65628"/>
              <a:stretch/>
            </p:blipFill>
            <p:spPr>
              <a:xfrm>
                <a:off x="3054820" y="3446583"/>
                <a:ext cx="1439993" cy="18463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4" name="Rectangle: Rounded Corners 90">
              <a:extLst>
                <a:ext uri="{FF2B5EF4-FFF2-40B4-BE49-F238E27FC236}">
                  <a16:creationId xmlns:a16="http://schemas.microsoft.com/office/drawing/2014/main" id="{556D4E13-DB10-466F-A805-5D63B7836037}"/>
                </a:ext>
              </a:extLst>
            </p:cNvPr>
            <p:cNvSpPr/>
            <p:nvPr/>
          </p:nvSpPr>
          <p:spPr>
            <a:xfrm>
              <a:off x="2310266" y="1909863"/>
              <a:ext cx="646003" cy="47136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1397594" y="2381228"/>
              <a:ext cx="1235674" cy="86746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2633267" y="2381228"/>
              <a:ext cx="1" cy="95105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2633268" y="2381228"/>
              <a:ext cx="1126909" cy="95105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/>
          <p:cNvCxnSpPr/>
          <p:nvPr/>
        </p:nvCxnSpPr>
        <p:spPr>
          <a:xfrm>
            <a:off x="634663" y="1006909"/>
            <a:ext cx="42976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997482" y="531236"/>
            <a:ext cx="11887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585681" y="1475082"/>
            <a:ext cx="2676574" cy="1370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203482" y="1006909"/>
            <a:ext cx="40233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Graphic spid="14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0B6838-CBE9-4786-998B-81E6D51131FB}"/>
              </a:ext>
            </a:extLst>
          </p:cNvPr>
          <p:cNvSpPr txBox="1"/>
          <p:nvPr/>
        </p:nvSpPr>
        <p:spPr>
          <a:xfrm>
            <a:off x="9917722" y="287101"/>
            <a:ext cx="2083777" cy="11264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>
              <a:buClr>
                <a:srgbClr val="FFFA00"/>
              </a:buClr>
            </a:pP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</a:t>
            </a:r>
          </a:p>
          <a:p>
            <a:pPr algn="ctr">
              <a:buClr>
                <a:srgbClr val="FFFA00"/>
              </a:buClr>
            </a:pP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BỊ CHIA</a:t>
            </a:r>
            <a:endParaRPr lang="zh-CN" altLang="en-US" sz="28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59802C-18B0-C539-357B-E0F3DAB38502}"/>
              </a:ext>
            </a:extLst>
          </p:cNvPr>
          <p:cNvSpPr/>
          <p:nvPr/>
        </p:nvSpPr>
        <p:spPr>
          <a:xfrm>
            <a:off x="294993" y="127289"/>
            <a:ext cx="9209492" cy="13984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toán</a:t>
            </a:r>
            <a:r>
              <a:rPr lang="nl-NL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Mai mua về một số bông hoa rồi cắm hết vào 3 lọ, mỗi lọ có 5 bông. Hỏi Mai đã mua về bao nhiêu bông hoa?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538276" y="5141876"/>
            <a:ext cx="4004768" cy="13607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1029262" y="5226614"/>
            <a:ext cx="3152274" cy="584775"/>
            <a:chOff x="1508096" y="5093131"/>
            <a:chExt cx="4380773" cy="70283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585553" y="5093131"/>
              <a:ext cx="4303316" cy="702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:       3    =      </a:t>
              </a:r>
              <a:r>
                <a:rPr lang="en-US" sz="32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508096" y="5171378"/>
              <a:ext cx="634598" cy="58914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94350" y="5787480"/>
            <a:ext cx="0" cy="18288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61636" y="600975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99005" y="5772431"/>
            <a:ext cx="0" cy="18288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885489" y="5991908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60177" y="5763639"/>
            <a:ext cx="0" cy="18288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094170" y="5991908"/>
            <a:ext cx="1257203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4465" y="1688235"/>
            <a:ext cx="4488022" cy="3178466"/>
            <a:chOff x="411717" y="1909863"/>
            <a:chExt cx="4488022" cy="3178466"/>
          </a:xfrm>
        </p:grpSpPr>
        <p:grpSp>
          <p:nvGrpSpPr>
            <p:cNvPr id="5" name="Group 4"/>
            <p:cNvGrpSpPr/>
            <p:nvPr/>
          </p:nvGrpSpPr>
          <p:grpSpPr>
            <a:xfrm>
              <a:off x="411717" y="2576146"/>
              <a:ext cx="4488022" cy="2512183"/>
              <a:chOff x="294993" y="2947840"/>
              <a:chExt cx="4488022" cy="251218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94993" y="2947840"/>
                <a:ext cx="4488022" cy="25121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694" b="95408" l="0" r="33645"/>
                        </a14:imgEffect>
                      </a14:imgLayer>
                    </a14:imgProps>
                  </a:ext>
                </a:extLst>
              </a:blip>
              <a:srcRect t="27821" r="65628"/>
              <a:stretch/>
            </p:blipFill>
            <p:spPr>
              <a:xfrm>
                <a:off x="538276" y="3446584"/>
                <a:ext cx="1439993" cy="18463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694" b="95408" l="0" r="33645"/>
                        </a14:imgEffect>
                      </a14:imgLayer>
                    </a14:imgProps>
                  </a:ext>
                </a:extLst>
              </a:blip>
              <a:srcRect t="27821" r="65628"/>
              <a:stretch/>
            </p:blipFill>
            <p:spPr>
              <a:xfrm>
                <a:off x="1796548" y="3446584"/>
                <a:ext cx="1439993" cy="18463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694" b="95408" l="0" r="33645"/>
                        </a14:imgEffect>
                      </a14:imgLayer>
                    </a14:imgProps>
                  </a:ext>
                </a:extLst>
              </a:blip>
              <a:srcRect t="27821" r="65628"/>
              <a:stretch/>
            </p:blipFill>
            <p:spPr>
              <a:xfrm>
                <a:off x="3054820" y="3446583"/>
                <a:ext cx="1439993" cy="18463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4" name="Rectangle: Rounded Corners 90">
              <a:extLst>
                <a:ext uri="{FF2B5EF4-FFF2-40B4-BE49-F238E27FC236}">
                  <a16:creationId xmlns:a16="http://schemas.microsoft.com/office/drawing/2014/main" id="{556D4E13-DB10-466F-A805-5D63B7836037}"/>
                </a:ext>
              </a:extLst>
            </p:cNvPr>
            <p:cNvSpPr/>
            <p:nvPr/>
          </p:nvSpPr>
          <p:spPr>
            <a:xfrm>
              <a:off x="2310266" y="1909863"/>
              <a:ext cx="646003" cy="47136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1397594" y="2381228"/>
              <a:ext cx="1235674" cy="86746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2633267" y="2381228"/>
              <a:ext cx="1" cy="95105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2633268" y="2381228"/>
              <a:ext cx="1126909" cy="95105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4943533" y="4608709"/>
            <a:ext cx="628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x 3 = 15 (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5042561" y="1854756"/>
            <a:ext cx="691623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bông hoa cả 3 lọ ta làm như thế nào?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3850" y="3998407"/>
            <a:ext cx="666240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bông hoa ở cả 3 lọ là bao nhiêu?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2561" y="7284460"/>
            <a:ext cx="680186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Muốn tìm số bị chia, ta làm như thế nào?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15488" y="3018773"/>
            <a:ext cx="65598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bông hoa cả 3 lọ bằng số bông hoa </a:t>
            </a:r>
            <a:r>
              <a:rPr lang="nl-NL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lọ </a:t>
            </a:r>
          </a:p>
          <a:p>
            <a:pPr algn="just">
              <a:spcAft>
                <a:spcPts val="0"/>
              </a:spcAft>
            </a:pPr>
            <a:r>
              <a:rPr lang="nl-NL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với 3.</a:t>
            </a:r>
            <a:endParaRPr lang="en-US" sz="2400" i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407957" y="3538475"/>
            <a:ext cx="6185441" cy="1980526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bị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thương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nhân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00534 -0.7569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1" grpId="0" animBg="1"/>
      <p:bldP spid="23" grpId="0" animBg="1"/>
      <p:bldP spid="31" grpId="0"/>
      <p:bldP spid="31" grpId="1"/>
      <p:bldP spid="32" grpId="0" animBg="1"/>
      <p:bldP spid="32" grpId="1" animBg="1"/>
      <p:bldP spid="6" grpId="0" animBg="1"/>
      <p:bldP spid="6" grpId="1" animBg="1"/>
      <p:bldP spid="8" grpId="0" animBg="1"/>
      <p:bldP spid="8" grpId="1" animBg="1"/>
      <p:bldP spid="28" grpId="0"/>
      <p:bldP spid="28" grpId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57CD95B-2815-4DC4-81EC-43353A111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783" y="1615430"/>
            <a:ext cx="5170715" cy="517071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2355574" y="1789596"/>
            <a:ext cx="9710530" cy="4271059"/>
            <a:chOff x="3149985" y="1412112"/>
            <a:chExt cx="8463280" cy="4271059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A46D860-BDD3-4997-B7F9-BF84AB1FB50F}"/>
                </a:ext>
              </a:extLst>
            </p:cNvPr>
            <p:cNvSpPr/>
            <p:nvPr/>
          </p:nvSpPr>
          <p:spPr>
            <a:xfrm>
              <a:off x="3149985" y="1412112"/>
              <a:ext cx="8463279" cy="427105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3152"/>
              </a:solidFill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4F496F1-1FEB-4EE9-8995-0E2CBEB56952}"/>
                </a:ext>
              </a:extLst>
            </p:cNvPr>
            <p:cNvSpPr txBox="1"/>
            <p:nvPr/>
          </p:nvSpPr>
          <p:spPr>
            <a:xfrm>
              <a:off x="3267728" y="1619460"/>
              <a:ext cx="8345537" cy="1642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>
                  <a:solidFill>
                    <a:srgbClr val="0A3152"/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algn="just"/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chia, ta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  <a:endParaRPr lang="vi-VN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64F496F1-1FEB-4EE9-8995-0E2CBEB56952}"/>
                </a:ext>
              </a:extLst>
            </p:cNvPr>
            <p:cNvSpPr txBox="1"/>
            <p:nvPr/>
          </p:nvSpPr>
          <p:spPr>
            <a:xfrm>
              <a:off x="3267728" y="3823304"/>
              <a:ext cx="8345535" cy="1642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>
                  <a:solidFill>
                    <a:srgbClr val="0A3152"/>
                  </a:solidFill>
                  <a:effectLst/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algn="just"/>
              <a:r>
                <a:rPr lang="nl-NL" sz="4400" b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Muốn tìm số chia, ta lấy số bị chia, chia cho thương. </a:t>
              </a:r>
              <a:endParaRPr lang="vi-VN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文本框 2">
            <a:extLst>
              <a:ext uri="{FF2B5EF4-FFF2-40B4-BE49-F238E27FC236}">
                <a16:creationId xmlns:a16="http://schemas.microsoft.com/office/drawing/2014/main" id="{05E30C08-EE75-4F47-B192-EA4287B568E8}"/>
              </a:ext>
            </a:extLst>
          </p:cNvPr>
          <p:cNvSpPr txBox="1"/>
          <p:nvPr/>
        </p:nvSpPr>
        <p:spPr>
          <a:xfrm>
            <a:off x="3989833" y="-249788"/>
            <a:ext cx="57767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38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  <a:cs typeface="Times New Roman" panose="02020603050405020304" pitchFamily="18" charset="0"/>
                <a:sym typeface="+mn-lt"/>
              </a:rPr>
              <a:t>GHI NHỚ</a:t>
            </a:r>
            <a:endParaRPr lang="zh-CN" altLang="en-US" sz="13800" dirty="0">
              <a:solidFill>
                <a:schemeClr val="accent4">
                  <a:lumMod val="20000"/>
                  <a:lumOff val="80000"/>
                </a:schemeClr>
              </a:solidFill>
              <a:latin typeface="#9Slide07 SVNAppleberry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875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95AE25-1F6C-4DDF-B323-40CBC0948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48" y="-386307"/>
            <a:ext cx="2552634" cy="25526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8FDC0B2-A349-4D49-B1AA-8512DD691D16}"/>
              </a:ext>
            </a:extLst>
          </p:cNvPr>
          <p:cNvSpPr txBox="1"/>
          <p:nvPr/>
        </p:nvSpPr>
        <p:spPr>
          <a:xfrm>
            <a:off x="208344" y="149056"/>
            <a:ext cx="912869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32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toán</a:t>
            </a:r>
            <a:r>
              <a:rPr lang="nl-NL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nl-NL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Việt cắm 15 bông hoa vào các lọ, mỗi lọ 5 bông. Hỏi Việt cắm được mấy lọ hoa như vậy?</a:t>
            </a:r>
            <a:endParaRPr lang="vi-V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7D423E-0B66-4B69-B88B-AFE990CA309C}"/>
              </a:ext>
            </a:extLst>
          </p:cNvPr>
          <p:cNvSpPr txBox="1"/>
          <p:nvPr/>
        </p:nvSpPr>
        <p:spPr>
          <a:xfrm>
            <a:off x="9603082" y="547126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>
              <a:buClr>
                <a:srgbClr val="FFFA00"/>
              </a:buClr>
            </a:pP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SỐ CHIA</a:t>
            </a:r>
            <a:endParaRPr lang="zh-CN" alt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073" y="1369064"/>
            <a:ext cx="1630409" cy="217312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312619" y="4225596"/>
            <a:ext cx="4081408" cy="1360792"/>
            <a:chOff x="461636" y="5141876"/>
            <a:chExt cx="4081408" cy="1360792"/>
          </a:xfrm>
        </p:grpSpPr>
        <p:sp>
          <p:nvSpPr>
            <p:cNvPr id="9" name="Rectangle: Rounded Corners 83">
              <a:extLst>
                <a:ext uri="{FF2B5EF4-FFF2-40B4-BE49-F238E27FC236}">
                  <a16:creationId xmlns:a16="http://schemas.microsoft.com/office/drawing/2014/main" id="{1083805A-A2E3-4C06-96EA-5A7A1E49ABED}"/>
                </a:ext>
              </a:extLst>
            </p:cNvPr>
            <p:cNvSpPr/>
            <p:nvPr/>
          </p:nvSpPr>
          <p:spPr>
            <a:xfrm>
              <a:off x="538276" y="5141876"/>
              <a:ext cx="4004768" cy="13607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409669-43AB-47C9-B67B-A10B9F1DD340}"/>
                </a:ext>
              </a:extLst>
            </p:cNvPr>
            <p:cNvGrpSpPr/>
            <p:nvPr/>
          </p:nvGrpSpPr>
          <p:grpSpPr>
            <a:xfrm>
              <a:off x="950736" y="5231825"/>
              <a:ext cx="3096538" cy="584775"/>
              <a:chOff x="1398967" y="5099395"/>
              <a:chExt cx="4303316" cy="70283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C12835-87E7-466D-9FD4-AA85F6F2D560}"/>
                  </a:ext>
                </a:extLst>
              </p:cNvPr>
              <p:cNvSpPr txBox="1"/>
              <p:nvPr/>
            </p:nvSpPr>
            <p:spPr>
              <a:xfrm>
                <a:off x="1398967" y="5099395"/>
                <a:ext cx="4303316" cy="702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15     :          =      </a:t>
                </a:r>
                <a:r>
                  <a:rPr lang="en-US" sz="3200" kern="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9B3585C-5819-4632-9EFF-01D1125E7561}"/>
                  </a:ext>
                </a:extLst>
              </p:cNvPr>
              <p:cNvSpPr/>
              <p:nvPr/>
            </p:nvSpPr>
            <p:spPr>
              <a:xfrm>
                <a:off x="3233326" y="5187058"/>
                <a:ext cx="634598" cy="58914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AA323D-A1CD-4F7C-BC32-5C4BF097CCFE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50" y="5787480"/>
              <a:ext cx="0" cy="18288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" name="Rectangle: Rounded Corners 88">
              <a:extLst>
                <a:ext uri="{FF2B5EF4-FFF2-40B4-BE49-F238E27FC236}">
                  <a16:creationId xmlns:a16="http://schemas.microsoft.com/office/drawing/2014/main" id="{2A87D313-2EF5-48D0-B576-06A2AC6B4B0A}"/>
                </a:ext>
              </a:extLst>
            </p:cNvPr>
            <p:cNvSpPr/>
            <p:nvPr/>
          </p:nvSpPr>
          <p:spPr>
            <a:xfrm>
              <a:off x="461636" y="6009755"/>
              <a:ext cx="1356445" cy="471365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DC8C489-649D-4821-8363-6EC8FCDC2A85}"/>
                </a:ext>
              </a:extLst>
            </p:cNvPr>
            <p:cNvCxnSpPr>
              <a:cxnSpLocks/>
            </p:cNvCxnSpPr>
            <p:nvPr/>
          </p:nvCxnSpPr>
          <p:spPr>
            <a:xfrm>
              <a:off x="2499005" y="5772431"/>
              <a:ext cx="0" cy="18288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" name="Rectangle: Rounded Corners 90">
              <a:extLst>
                <a:ext uri="{FF2B5EF4-FFF2-40B4-BE49-F238E27FC236}">
                  <a16:creationId xmlns:a16="http://schemas.microsoft.com/office/drawing/2014/main" id="{556D4E13-DB10-466F-A805-5D63B7836037}"/>
                </a:ext>
              </a:extLst>
            </p:cNvPr>
            <p:cNvSpPr/>
            <p:nvPr/>
          </p:nvSpPr>
          <p:spPr>
            <a:xfrm>
              <a:off x="1885489" y="5991908"/>
              <a:ext cx="1099477" cy="471365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2EB045-975E-476A-A87D-4A38117029F6}"/>
                </a:ext>
              </a:extLst>
            </p:cNvPr>
            <p:cNvCxnSpPr>
              <a:cxnSpLocks/>
            </p:cNvCxnSpPr>
            <p:nvPr/>
          </p:nvCxnSpPr>
          <p:spPr>
            <a:xfrm>
              <a:off x="3760177" y="5763639"/>
              <a:ext cx="0" cy="18288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Rectangle: Rounded Corners 92">
              <a:extLst>
                <a:ext uri="{FF2B5EF4-FFF2-40B4-BE49-F238E27FC236}">
                  <a16:creationId xmlns:a16="http://schemas.microsoft.com/office/drawing/2014/main" id="{B4556E02-D0F0-4E28-8F4B-D0C723219ACA}"/>
                </a:ext>
              </a:extLst>
            </p:cNvPr>
            <p:cNvSpPr/>
            <p:nvPr/>
          </p:nvSpPr>
          <p:spPr>
            <a:xfrm>
              <a:off x="3094170" y="5991908"/>
              <a:ext cx="1257203" cy="471365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44045" y="1472505"/>
            <a:ext cx="833760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lọ hoa ta làm như thế nào?</a:t>
            </a:r>
            <a:endParaRPr lang="en-US" sz="3200" b="1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619" y="2222794"/>
            <a:ext cx="100305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số bông hoa chia cho số hoa ở mỗi lọ.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2619" y="3008292"/>
            <a:ext cx="93876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NL" sz="4800" i="1" spc="-6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lọ hoa cắm được là: 15 : 5 = 3 (lọ)</a:t>
            </a:r>
            <a:endParaRPr lang="en-US" sz="4400" i="1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4806487" y="3919233"/>
            <a:ext cx="55366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chia ta làm gì?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72692" y="4690740"/>
            <a:ext cx="6185441" cy="1980526"/>
          </a:xfrm>
          <a:prstGeom prst="rect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bị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chia, chia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thương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2" grpId="0"/>
      <p:bldP spid="23" grpId="0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5E30C08-EE75-4F47-B192-EA4287B568E8}"/>
              </a:ext>
            </a:extLst>
          </p:cNvPr>
          <p:cNvSpPr txBox="1"/>
          <p:nvPr/>
        </p:nvSpPr>
        <p:spPr>
          <a:xfrm>
            <a:off x="571525" y="822895"/>
            <a:ext cx="57767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38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  <a:cs typeface="Times New Roman" panose="02020603050405020304" pitchFamily="18" charset="0"/>
              </a:rPr>
              <a:t>HOẠT</a:t>
            </a:r>
          </a:p>
          <a:p>
            <a:pPr>
              <a:lnSpc>
                <a:spcPct val="100000"/>
              </a:lnSpc>
            </a:pPr>
            <a:r>
              <a:rPr lang="en-US" altLang="zh-CN" sz="138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13800" dirty="0">
              <a:solidFill>
                <a:schemeClr val="accent4">
                  <a:lumMod val="20000"/>
                  <a:lumOff val="80000"/>
                </a:schemeClr>
              </a:solidFill>
              <a:latin typeface="#9Slide07 SVNAppleberry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" y="-1345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0212"/>
            <a:ext cx="4196609" cy="207778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636608" y="1610747"/>
            <a:ext cx="3796496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>
              <a:lnSpc>
                <a:spcPct val="100000"/>
              </a:lnSpc>
              <a:buClr>
                <a:srgbClr val="FFFA00"/>
              </a:buClr>
            </a:pP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buClr>
                <a:srgbClr val="FFFA00"/>
              </a:buClr>
            </a:pP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: 5  = 6</a:t>
            </a:r>
          </a:p>
          <a:p>
            <a:pPr>
              <a:lnSpc>
                <a:spcPct val="100000"/>
              </a:lnSpc>
              <a:buClr>
                <a:srgbClr val="FFFA00"/>
              </a:buClr>
            </a:pP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6 x 5 = </a:t>
            </a:r>
            <a:r>
              <a:rPr lang="en-US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</a:t>
            </a:r>
            <a:endParaRPr lang="zh-CN" altLang="en-US" sz="40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57534" y="1344494"/>
            <a:ext cx="5307613" cy="896646"/>
            <a:chOff x="5857534" y="1719630"/>
            <a:chExt cx="5307613" cy="89664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1EDD550-3841-7A42-A7D4-B26A830CB847}"/>
                </a:ext>
              </a:extLst>
            </p:cNvPr>
            <p:cNvSpPr/>
            <p:nvPr/>
          </p:nvSpPr>
          <p:spPr>
            <a:xfrm>
              <a:off x="5857534" y="1719631"/>
              <a:ext cx="1117211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066148-FA51-C570-4D62-10129F9DD1AC}"/>
                </a:ext>
              </a:extLst>
            </p:cNvPr>
            <p:cNvSpPr txBox="1"/>
            <p:nvPr/>
          </p:nvSpPr>
          <p:spPr>
            <a:xfrm>
              <a:off x="7371518" y="1807009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17D29F0-37DF-2892-8BE7-4F350808B4D6}"/>
                </a:ext>
              </a:extLst>
            </p:cNvPr>
            <p:cNvSpPr/>
            <p:nvPr/>
          </p:nvSpPr>
          <p:spPr>
            <a:xfrm>
              <a:off x="791544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DE01A1F-CD23-180C-1FA0-FE700289BBE0}"/>
                </a:ext>
              </a:extLst>
            </p:cNvPr>
            <p:cNvSpPr/>
            <p:nvPr/>
          </p:nvSpPr>
          <p:spPr>
            <a:xfrm>
              <a:off x="1004793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7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F9197E-E99B-5A88-A473-7A15B0FBC4B3}"/>
                </a:ext>
              </a:extLst>
            </p:cNvPr>
            <p:cNvSpPr txBox="1"/>
            <p:nvPr/>
          </p:nvSpPr>
          <p:spPr>
            <a:xfrm>
              <a:off x="9327829" y="1862141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2814-9CE2-8C84-1309-656B7AFD84F3}"/>
              </a:ext>
            </a:extLst>
          </p:cNvPr>
          <p:cNvSpPr txBox="1"/>
          <p:nvPr/>
        </p:nvSpPr>
        <p:spPr>
          <a:xfrm>
            <a:off x="381965" y="183673"/>
            <a:ext cx="10035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1a) 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(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5400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0244" y="3040413"/>
            <a:ext cx="5307613" cy="896646"/>
            <a:chOff x="5857534" y="1719630"/>
            <a:chExt cx="5307613" cy="89664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1EDD550-3841-7A42-A7D4-B26A830CB847}"/>
                </a:ext>
              </a:extLst>
            </p:cNvPr>
            <p:cNvSpPr/>
            <p:nvPr/>
          </p:nvSpPr>
          <p:spPr>
            <a:xfrm>
              <a:off x="5857534" y="1719631"/>
              <a:ext cx="1117211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066148-FA51-C570-4D62-10129F9DD1AC}"/>
                </a:ext>
              </a:extLst>
            </p:cNvPr>
            <p:cNvSpPr txBox="1"/>
            <p:nvPr/>
          </p:nvSpPr>
          <p:spPr>
            <a:xfrm>
              <a:off x="7371518" y="1807009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17D29F0-37DF-2892-8BE7-4F350808B4D6}"/>
                </a:ext>
              </a:extLst>
            </p:cNvPr>
            <p:cNvSpPr/>
            <p:nvPr/>
          </p:nvSpPr>
          <p:spPr>
            <a:xfrm>
              <a:off x="791544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DE01A1F-CD23-180C-1FA0-FE700289BBE0}"/>
                </a:ext>
              </a:extLst>
            </p:cNvPr>
            <p:cNvSpPr/>
            <p:nvPr/>
          </p:nvSpPr>
          <p:spPr>
            <a:xfrm>
              <a:off x="1004793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F9197E-E99B-5A88-A473-7A15B0FBC4B3}"/>
                </a:ext>
              </a:extLst>
            </p:cNvPr>
            <p:cNvSpPr txBox="1"/>
            <p:nvPr/>
          </p:nvSpPr>
          <p:spPr>
            <a:xfrm>
              <a:off x="9327829" y="1862141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79975" y="4954876"/>
            <a:ext cx="5307613" cy="896646"/>
            <a:chOff x="5857534" y="1719630"/>
            <a:chExt cx="5307613" cy="89664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1EDD550-3841-7A42-A7D4-B26A830CB847}"/>
                </a:ext>
              </a:extLst>
            </p:cNvPr>
            <p:cNvSpPr/>
            <p:nvPr/>
          </p:nvSpPr>
          <p:spPr>
            <a:xfrm>
              <a:off x="5857534" y="1719631"/>
              <a:ext cx="1117211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66148-FA51-C570-4D62-10129F9DD1AC}"/>
                </a:ext>
              </a:extLst>
            </p:cNvPr>
            <p:cNvSpPr txBox="1"/>
            <p:nvPr/>
          </p:nvSpPr>
          <p:spPr>
            <a:xfrm>
              <a:off x="7371518" y="1807009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17D29F0-37DF-2892-8BE7-4F350808B4D6}"/>
                </a:ext>
              </a:extLst>
            </p:cNvPr>
            <p:cNvSpPr/>
            <p:nvPr/>
          </p:nvSpPr>
          <p:spPr>
            <a:xfrm>
              <a:off x="791544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DE01A1F-CD23-180C-1FA0-FE700289BBE0}"/>
                </a:ext>
              </a:extLst>
            </p:cNvPr>
            <p:cNvSpPr/>
            <p:nvPr/>
          </p:nvSpPr>
          <p:spPr>
            <a:xfrm>
              <a:off x="1004793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F9197E-E99B-5A88-A473-7A15B0FBC4B3}"/>
                </a:ext>
              </a:extLst>
            </p:cNvPr>
            <p:cNvSpPr txBox="1"/>
            <p:nvPr/>
          </p:nvSpPr>
          <p:spPr>
            <a:xfrm>
              <a:off x="9327829" y="1862141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1EDD550-3841-7A42-A7D4-B26A830CB847}"/>
              </a:ext>
            </a:extLst>
          </p:cNvPr>
          <p:cNvSpPr/>
          <p:nvPr/>
        </p:nvSpPr>
        <p:spPr>
          <a:xfrm>
            <a:off x="5859652" y="1334147"/>
            <a:ext cx="1117211" cy="896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1EDD550-3841-7A42-A7D4-B26A830CB847}"/>
              </a:ext>
            </a:extLst>
          </p:cNvPr>
          <p:cNvSpPr/>
          <p:nvPr/>
        </p:nvSpPr>
        <p:spPr>
          <a:xfrm>
            <a:off x="5820243" y="3048452"/>
            <a:ext cx="1117211" cy="896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1EDD550-3841-7A42-A7D4-B26A830CB847}"/>
              </a:ext>
            </a:extLst>
          </p:cNvPr>
          <p:cNvSpPr/>
          <p:nvPr/>
        </p:nvSpPr>
        <p:spPr>
          <a:xfrm>
            <a:off x="5890936" y="4973263"/>
            <a:ext cx="1117211" cy="896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50FCFB-9186-6C17-8865-10F4ADF97EA7}"/>
              </a:ext>
            </a:extLst>
          </p:cNvPr>
          <p:cNvSpPr txBox="1"/>
          <p:nvPr/>
        </p:nvSpPr>
        <p:spPr>
          <a:xfrm>
            <a:off x="5856529" y="2255617"/>
            <a:ext cx="481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 x  6 =  42</a:t>
            </a:r>
            <a:endParaRPr lang="vi-VN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9D203D-74FD-A4BC-8E7B-EBAB6E42788D}"/>
              </a:ext>
            </a:extLst>
          </p:cNvPr>
          <p:cNvSpPr txBox="1"/>
          <p:nvPr/>
        </p:nvSpPr>
        <p:spPr>
          <a:xfrm>
            <a:off x="5877118" y="3986275"/>
            <a:ext cx="315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 x  4 =  32</a:t>
            </a:r>
            <a:endParaRPr lang="vi-VN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EAF30-480E-50AB-DCE9-50D5CF2325F8}"/>
              </a:ext>
            </a:extLst>
          </p:cNvPr>
          <p:cNvSpPr txBox="1"/>
          <p:nvPr/>
        </p:nvSpPr>
        <p:spPr>
          <a:xfrm>
            <a:off x="5911420" y="5923208"/>
            <a:ext cx="315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 X  3 =  18</a:t>
            </a:r>
            <a:endParaRPr lang="vi-VN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27" grpId="0" animBg="1"/>
      <p:bldP spid="28" grpId="0" animBg="1"/>
      <p:bldP spid="29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173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0212"/>
            <a:ext cx="4196609" cy="207778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636608" y="1610747"/>
            <a:ext cx="3796496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>
              <a:lnSpc>
                <a:spcPct val="100000"/>
              </a:lnSpc>
              <a:buClr>
                <a:srgbClr val="FFFA00"/>
              </a:buClr>
            </a:pP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buClr>
                <a:srgbClr val="FFFA00"/>
              </a:buClr>
            </a:pP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: </a:t>
            </a:r>
            <a:r>
              <a:rPr lang="en-US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= 3</a:t>
            </a:r>
          </a:p>
          <a:p>
            <a:pPr>
              <a:lnSpc>
                <a:spcPct val="100000"/>
              </a:lnSpc>
              <a:buClr>
                <a:srgbClr val="FFFA00"/>
              </a:buClr>
            </a:pP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15 : 3 = </a:t>
            </a:r>
            <a:r>
              <a:rPr lang="en-US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zh-CN" altLang="en-US" sz="40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58745" y="1309465"/>
            <a:ext cx="5307613" cy="896646"/>
            <a:chOff x="5857534" y="1719630"/>
            <a:chExt cx="5307613" cy="89664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1EDD550-3841-7A42-A7D4-B26A830CB847}"/>
                </a:ext>
              </a:extLst>
            </p:cNvPr>
            <p:cNvSpPr/>
            <p:nvPr/>
          </p:nvSpPr>
          <p:spPr>
            <a:xfrm>
              <a:off x="5857534" y="1719631"/>
              <a:ext cx="1117211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24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066148-FA51-C570-4D62-10129F9DD1AC}"/>
                </a:ext>
              </a:extLst>
            </p:cNvPr>
            <p:cNvSpPr txBox="1"/>
            <p:nvPr/>
          </p:nvSpPr>
          <p:spPr>
            <a:xfrm>
              <a:off x="7371518" y="1807009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17D29F0-37DF-2892-8BE7-4F350808B4D6}"/>
                </a:ext>
              </a:extLst>
            </p:cNvPr>
            <p:cNvSpPr/>
            <p:nvPr/>
          </p:nvSpPr>
          <p:spPr>
            <a:xfrm>
              <a:off x="791544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DE01A1F-CD23-180C-1FA0-FE700289BBE0}"/>
                </a:ext>
              </a:extLst>
            </p:cNvPr>
            <p:cNvSpPr/>
            <p:nvPr/>
          </p:nvSpPr>
          <p:spPr>
            <a:xfrm>
              <a:off x="1004793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F9197E-E99B-5A88-A473-7A15B0FBC4B3}"/>
                </a:ext>
              </a:extLst>
            </p:cNvPr>
            <p:cNvSpPr txBox="1"/>
            <p:nvPr/>
          </p:nvSpPr>
          <p:spPr>
            <a:xfrm>
              <a:off x="9327829" y="1862141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2814-9CE2-8C84-1309-656B7AFD84F3}"/>
              </a:ext>
            </a:extLst>
          </p:cNvPr>
          <p:cNvSpPr txBox="1"/>
          <p:nvPr/>
        </p:nvSpPr>
        <p:spPr>
          <a:xfrm>
            <a:off x="381965" y="183673"/>
            <a:ext cx="10035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1b) 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(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5400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58745" y="2991258"/>
            <a:ext cx="5307613" cy="896646"/>
            <a:chOff x="5857534" y="1719630"/>
            <a:chExt cx="5307613" cy="89664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1EDD550-3841-7A42-A7D4-B26A830CB847}"/>
                </a:ext>
              </a:extLst>
            </p:cNvPr>
            <p:cNvSpPr/>
            <p:nvPr/>
          </p:nvSpPr>
          <p:spPr>
            <a:xfrm>
              <a:off x="5857534" y="1719631"/>
              <a:ext cx="1117211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40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066148-FA51-C570-4D62-10129F9DD1AC}"/>
                </a:ext>
              </a:extLst>
            </p:cNvPr>
            <p:cNvSpPr txBox="1"/>
            <p:nvPr/>
          </p:nvSpPr>
          <p:spPr>
            <a:xfrm>
              <a:off x="7371518" y="1807009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17D29F0-37DF-2892-8BE7-4F350808B4D6}"/>
                </a:ext>
              </a:extLst>
            </p:cNvPr>
            <p:cNvSpPr/>
            <p:nvPr/>
          </p:nvSpPr>
          <p:spPr>
            <a:xfrm>
              <a:off x="791544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DE01A1F-CD23-180C-1FA0-FE700289BBE0}"/>
                </a:ext>
              </a:extLst>
            </p:cNvPr>
            <p:cNvSpPr/>
            <p:nvPr/>
          </p:nvSpPr>
          <p:spPr>
            <a:xfrm>
              <a:off x="1004793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F9197E-E99B-5A88-A473-7A15B0FBC4B3}"/>
                </a:ext>
              </a:extLst>
            </p:cNvPr>
            <p:cNvSpPr txBox="1"/>
            <p:nvPr/>
          </p:nvSpPr>
          <p:spPr>
            <a:xfrm>
              <a:off x="9327829" y="1862141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58745" y="4704537"/>
            <a:ext cx="5307613" cy="896646"/>
            <a:chOff x="5857534" y="1719630"/>
            <a:chExt cx="5307613" cy="89664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1EDD550-3841-7A42-A7D4-B26A830CB847}"/>
                </a:ext>
              </a:extLst>
            </p:cNvPr>
            <p:cNvSpPr/>
            <p:nvPr/>
          </p:nvSpPr>
          <p:spPr>
            <a:xfrm>
              <a:off x="5857534" y="1719631"/>
              <a:ext cx="1117211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28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66148-FA51-C570-4D62-10129F9DD1AC}"/>
                </a:ext>
              </a:extLst>
            </p:cNvPr>
            <p:cNvSpPr txBox="1"/>
            <p:nvPr/>
          </p:nvSpPr>
          <p:spPr>
            <a:xfrm>
              <a:off x="7371518" y="1807009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17D29F0-37DF-2892-8BE7-4F350808B4D6}"/>
                </a:ext>
              </a:extLst>
            </p:cNvPr>
            <p:cNvSpPr/>
            <p:nvPr/>
          </p:nvSpPr>
          <p:spPr>
            <a:xfrm>
              <a:off x="791544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DE01A1F-CD23-180C-1FA0-FE700289BBE0}"/>
                </a:ext>
              </a:extLst>
            </p:cNvPr>
            <p:cNvSpPr/>
            <p:nvPr/>
          </p:nvSpPr>
          <p:spPr>
            <a:xfrm>
              <a:off x="10047935" y="1719630"/>
              <a:ext cx="1117212" cy="8966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A315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vi-VN" sz="4000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F9197E-E99B-5A88-A473-7A15B0FBC4B3}"/>
                </a:ext>
              </a:extLst>
            </p:cNvPr>
            <p:cNvSpPr txBox="1"/>
            <p:nvPr/>
          </p:nvSpPr>
          <p:spPr>
            <a:xfrm>
              <a:off x="9327829" y="1862141"/>
              <a:ext cx="941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1EDD550-3841-7A42-A7D4-B26A830CB847}"/>
              </a:ext>
            </a:extLst>
          </p:cNvPr>
          <p:cNvSpPr/>
          <p:nvPr/>
        </p:nvSpPr>
        <p:spPr>
          <a:xfrm>
            <a:off x="7734241" y="1303881"/>
            <a:ext cx="1117211" cy="896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1EDD550-3841-7A42-A7D4-B26A830CB847}"/>
              </a:ext>
            </a:extLst>
          </p:cNvPr>
          <p:cNvSpPr/>
          <p:nvPr/>
        </p:nvSpPr>
        <p:spPr>
          <a:xfrm>
            <a:off x="7732122" y="3004060"/>
            <a:ext cx="1117211" cy="896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1EDD550-3841-7A42-A7D4-B26A830CB847}"/>
              </a:ext>
            </a:extLst>
          </p:cNvPr>
          <p:cNvSpPr/>
          <p:nvPr/>
        </p:nvSpPr>
        <p:spPr>
          <a:xfrm>
            <a:off x="7743084" y="4727687"/>
            <a:ext cx="1117211" cy="8966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50FCFB-9186-6C17-8865-10F4ADF97EA7}"/>
              </a:ext>
            </a:extLst>
          </p:cNvPr>
          <p:cNvSpPr txBox="1"/>
          <p:nvPr/>
        </p:nvSpPr>
        <p:spPr>
          <a:xfrm>
            <a:off x="5704756" y="2212219"/>
            <a:ext cx="315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 :  6 =  4</a:t>
            </a:r>
            <a:endParaRPr lang="vi-VN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9D203D-74FD-A4BC-8E7B-EBAB6E42788D}"/>
              </a:ext>
            </a:extLst>
          </p:cNvPr>
          <p:cNvSpPr txBox="1"/>
          <p:nvPr/>
        </p:nvSpPr>
        <p:spPr>
          <a:xfrm>
            <a:off x="5646329" y="3843446"/>
            <a:ext cx="315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 :  5 =  8</a:t>
            </a:r>
            <a:endParaRPr lang="vi-VN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EAF30-480E-50AB-DCE9-50D5CF2325F8}"/>
              </a:ext>
            </a:extLst>
          </p:cNvPr>
          <p:cNvSpPr txBox="1"/>
          <p:nvPr/>
        </p:nvSpPr>
        <p:spPr>
          <a:xfrm>
            <a:off x="5833224" y="5554934"/>
            <a:ext cx="315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  :  4 =  7</a:t>
            </a:r>
            <a:endParaRPr lang="vi-VN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27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0" y="0"/>
            <a:ext cx="2866091" cy="109831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lang="zh-CN" altLang="en-US" sz="60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B2437A3-F919-47FF-D032-895A45B93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269247"/>
              </p:ext>
            </p:extLst>
          </p:nvPr>
        </p:nvGraphicFramePr>
        <p:xfrm>
          <a:off x="313692" y="1372762"/>
          <a:ext cx="11705293" cy="3291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55878">
                  <a:extLst>
                    <a:ext uri="{9D8B030D-6E8A-4147-A177-3AD203B41FA5}">
                      <a16:colId xmlns:a16="http://schemas.microsoft.com/office/drawing/2014/main" val="2211712247"/>
                    </a:ext>
                  </a:extLst>
                </a:gridCol>
                <a:gridCol w="1849883">
                  <a:extLst>
                    <a:ext uri="{9D8B030D-6E8A-4147-A177-3AD203B41FA5}">
                      <a16:colId xmlns:a16="http://schemas.microsoft.com/office/drawing/2014/main" val="3324452887"/>
                    </a:ext>
                  </a:extLst>
                </a:gridCol>
                <a:gridCol w="1849883">
                  <a:extLst>
                    <a:ext uri="{9D8B030D-6E8A-4147-A177-3AD203B41FA5}">
                      <a16:colId xmlns:a16="http://schemas.microsoft.com/office/drawing/2014/main" val="389301055"/>
                    </a:ext>
                  </a:extLst>
                </a:gridCol>
                <a:gridCol w="1849883">
                  <a:extLst>
                    <a:ext uri="{9D8B030D-6E8A-4147-A177-3AD203B41FA5}">
                      <a16:colId xmlns:a16="http://schemas.microsoft.com/office/drawing/2014/main" val="439341653"/>
                    </a:ext>
                  </a:extLst>
                </a:gridCol>
                <a:gridCol w="1849883">
                  <a:extLst>
                    <a:ext uri="{9D8B030D-6E8A-4147-A177-3AD203B41FA5}">
                      <a16:colId xmlns:a16="http://schemas.microsoft.com/office/drawing/2014/main" val="1496079661"/>
                    </a:ext>
                  </a:extLst>
                </a:gridCol>
                <a:gridCol w="1849883">
                  <a:extLst>
                    <a:ext uri="{9D8B030D-6E8A-4147-A177-3AD203B41FA5}">
                      <a16:colId xmlns:a16="http://schemas.microsoft.com/office/drawing/2014/main" val="3462771146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44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44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17762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44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44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690109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44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52270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158154" y="1466546"/>
            <a:ext cx="867508" cy="883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75231" y="2576926"/>
            <a:ext cx="867508" cy="883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62646" y="1466545"/>
            <a:ext cx="867508" cy="883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05293" y="2557762"/>
            <a:ext cx="1090246" cy="902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5E30C08-EE75-4F47-B192-EA4287B568E8}"/>
              </a:ext>
            </a:extLst>
          </p:cNvPr>
          <p:cNvSpPr txBox="1"/>
          <p:nvPr/>
        </p:nvSpPr>
        <p:spPr>
          <a:xfrm>
            <a:off x="571525" y="822895"/>
            <a:ext cx="57767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38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  <a:cs typeface="Times New Roman" panose="02020603050405020304" pitchFamily="18" charset="0"/>
                <a:sym typeface="+mn-lt"/>
              </a:rPr>
              <a:t>LUYỆN</a:t>
            </a:r>
          </a:p>
          <a:p>
            <a:pPr>
              <a:lnSpc>
                <a:spcPct val="100000"/>
              </a:lnSpc>
            </a:pPr>
            <a:r>
              <a:rPr lang="en-US" altLang="zh-CN" sz="138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13800" dirty="0">
              <a:solidFill>
                <a:schemeClr val="accent4">
                  <a:lumMod val="20000"/>
                  <a:lumOff val="80000"/>
                </a:schemeClr>
              </a:solidFill>
              <a:latin typeface="#9Slide07 SVNAppleberry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97" y="1982289"/>
            <a:ext cx="5037212" cy="5037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DBFD3C-1B6A-07D6-E715-1A518DAB4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3535" r="5651" b="72093"/>
          <a:stretch/>
        </p:blipFill>
        <p:spPr>
          <a:xfrm>
            <a:off x="3200014" y="951248"/>
            <a:ext cx="4521072" cy="1229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28A0B-40F4-0F9D-8B67-F67188123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" t="27927" r="6880" b="47789"/>
          <a:stretch/>
        </p:blipFill>
        <p:spPr>
          <a:xfrm>
            <a:off x="3239414" y="5371962"/>
            <a:ext cx="4481672" cy="122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0DF6A7-B278-8A2B-72AE-33E2981254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48719" r="5652" b="23907"/>
          <a:stretch/>
        </p:blipFill>
        <p:spPr>
          <a:xfrm>
            <a:off x="3239413" y="3907872"/>
            <a:ext cx="4442275" cy="1229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1E0765-0A80-1332-AA03-634F6D54E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75236" r="1876" b="2043"/>
          <a:stretch/>
        </p:blipFill>
        <p:spPr>
          <a:xfrm>
            <a:off x="3200014" y="2517464"/>
            <a:ext cx="4481675" cy="1229937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143212" y="255088"/>
            <a:ext cx="2866091" cy="131112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r>
              <a:rPr lang="en-US" altLang="zh-CN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6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lang="zh-CN" altLang="en-US" sz="66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08093" y="1195754"/>
            <a:ext cx="1186217" cy="911983"/>
          </a:xfrm>
          <a:prstGeom prst="roundRect">
            <a:avLst/>
          </a:prstGeom>
          <a:solidFill>
            <a:srgbClr val="54823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498699" y="2566209"/>
            <a:ext cx="1173686" cy="10708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420624" y="4066966"/>
            <a:ext cx="1173686" cy="985431"/>
          </a:xfrm>
          <a:prstGeom prst="round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420624" y="5507902"/>
            <a:ext cx="1173686" cy="985431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955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2643530" y="1701559"/>
            <a:ext cx="8153400" cy="28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indent="457200">
              <a:lnSpc>
                <a:spcPct val="150000"/>
              </a:lnSpc>
            </a:pPr>
            <a:r>
              <a:rPr lang="en-US" altLang="zh-CN" sz="13800" b="1" dirty="0">
                <a:solidFill>
                  <a:schemeClr val="bg1"/>
                </a:solidFill>
                <a:latin typeface="#9Slide07 SVNAppleberry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zh-CN" altLang="en-US" sz="13800" b="1" dirty="0">
              <a:solidFill>
                <a:schemeClr val="bg1"/>
              </a:solidFill>
              <a:latin typeface="#9Slide07 SVNAppleberr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A</a:t>
            </a:r>
            <a:endParaRPr lang="zh-CN" altLang="en-US" sz="3200" dirty="0"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B</a:t>
            </a:r>
            <a:endParaRPr lang="zh-CN" altLang="en-US" sz="3200" dirty="0"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</a:t>
            </a:r>
            <a:endParaRPr lang="zh-CN" altLang="en-US" sz="3200" dirty="0"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EA59A-1031-2581-3DBF-7682CDBF94C6}"/>
              </a:ext>
            </a:extLst>
          </p:cNvPr>
          <p:cNvSpPr txBox="1"/>
          <p:nvPr/>
        </p:nvSpPr>
        <p:spPr>
          <a:xfrm>
            <a:off x="4006951" y="2971966"/>
            <a:ext cx="95452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5200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nl-NL" sz="52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52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52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đĩa cam xếp được là:</a:t>
            </a:r>
            <a:endParaRPr lang="vi-VN" sz="52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52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(đĩa)</a:t>
            </a:r>
            <a:endParaRPr lang="vi-VN" sz="52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52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Đáp số: 7 đĩa</a:t>
            </a:r>
            <a:endParaRPr lang="vi-VN" sz="52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696" y="331821"/>
            <a:ext cx="10868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2)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đĩa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đĩa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đĩa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zh-C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zh-CN" altLang="en-US" sz="4800" b="1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82EBD-EE66-8A6A-D6C9-3B53DCC70CD8}"/>
              </a:ext>
            </a:extLst>
          </p:cNvPr>
          <p:cNvSpPr txBox="1"/>
          <p:nvPr/>
        </p:nvSpPr>
        <p:spPr>
          <a:xfrm>
            <a:off x="178904" y="2969558"/>
            <a:ext cx="50987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u="sng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4800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u="sng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4800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vi-VN" sz="4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đĩa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: 35 </a:t>
            </a: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đĩa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…..</a:t>
            </a: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cam? </a:t>
            </a:r>
            <a:endParaRPr lang="vi-VN" sz="4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F9BA14C-D9C5-F548-7555-79B68E21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D9836FF-87F7-B624-1F4F-F8A951A65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D6774C3A-03B4-D004-E235-EF3D6B62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E35CECF9-F4E3-A232-C360-771952253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505" y="-916999"/>
            <a:ext cx="2316340" cy="269023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F7CC2D7F-A59C-B9B2-A24C-D9D800E7B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8485" y="-340887"/>
            <a:ext cx="2179553" cy="1937380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77C935FA-ECCE-7BAE-636A-FADB805F4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534" y="3962964"/>
            <a:ext cx="1769652" cy="303246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C372F57F-A07D-2C54-7A1F-32F389EF0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822" y="4103872"/>
            <a:ext cx="3862971" cy="3055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A8D4F6-1A37-AB7B-5744-1D780456DD93}"/>
              </a:ext>
            </a:extLst>
          </p:cNvPr>
          <p:cNvSpPr txBox="1"/>
          <p:nvPr/>
        </p:nvSpPr>
        <p:spPr>
          <a:xfrm>
            <a:off x="437322" y="1525020"/>
            <a:ext cx="116188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>
                <a:solidFill>
                  <a:schemeClr val="bg1"/>
                </a:solidFill>
              </a:rPr>
              <a:t>N</a:t>
            </a:r>
            <a:r>
              <a:rPr lang="nl-NL" sz="4000" b="1" dirty="0">
                <a:solidFill>
                  <a:schemeClr val="bg1"/>
                </a:solidFill>
              </a:rPr>
              <a:t>hận biết được số bị chia chưa biết hoặc số chia chưa biết trong phép chia, từ đó biết cách tìm số bị chia, số chia trong phép chia </a:t>
            </a:r>
          </a:p>
          <a:p>
            <a:pPr marL="285750" indent="-285750">
              <a:buFontTx/>
              <a:buChar char="-"/>
            </a:pPr>
            <a:r>
              <a:rPr lang="en-US" sz="4000" b="1" dirty="0">
                <a:solidFill>
                  <a:schemeClr val="bg1"/>
                </a:solidFill>
              </a:rPr>
              <a:t>V</a:t>
            </a:r>
            <a:r>
              <a:rPr lang="nl-NL" sz="4000" b="1" dirty="0">
                <a:solidFill>
                  <a:schemeClr val="bg1"/>
                </a:solidFill>
              </a:rPr>
              <a:t>ận dụng vào giải các bài tập, bài toán thực tế có liên quan.</a:t>
            </a:r>
            <a:endParaRPr lang="vi-VN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D92C0-6738-F488-2D52-732D4BDDB2CF}"/>
              </a:ext>
            </a:extLst>
          </p:cNvPr>
          <p:cNvSpPr/>
          <p:nvPr/>
        </p:nvSpPr>
        <p:spPr>
          <a:xfrm>
            <a:off x="3166473" y="-34774"/>
            <a:ext cx="57038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</a:rPr>
              <a:t>YÊU CẦU CẦN ĐẠT </a:t>
            </a:r>
            <a:endParaRPr lang="en-US" sz="6600" i="1" dirty="0">
              <a:solidFill>
                <a:schemeClr val="accent5">
                  <a:lumMod val="20000"/>
                  <a:lumOff val="80000"/>
                </a:schemeClr>
              </a:solidFill>
              <a:latin typeface="#9Slide07 SVN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18618-0EC1-FECF-E71F-78BED32BACFA}"/>
              </a:ext>
            </a:extLst>
          </p:cNvPr>
          <p:cNvSpPr txBox="1"/>
          <p:nvPr/>
        </p:nvSpPr>
        <p:spPr>
          <a:xfrm>
            <a:off x="2015021" y="2768343"/>
            <a:ext cx="7875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CHÀO TẠM BIỆT CÁC EM</a:t>
            </a:r>
            <a:endParaRPr lang="vi-VN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u="sng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r>
              <a:rPr lang="nl-NL" sz="5400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5400" dirty="0">
              <a:solidFill>
                <a:srgbClr val="0A31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980644" y="2741928"/>
            <a:ext cx="3574742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nl-NL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nl-NL" sz="6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x 4 = 24</a:t>
            </a:r>
            <a:endParaRPr lang="vi-VN" sz="60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279355" y="3740270"/>
            <a:ext cx="6130030" cy="99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5400" dirty="0">
                <a:solidFill>
                  <a:srgbClr val="0A335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24 : 4 = </a:t>
            </a:r>
            <a:r>
              <a:rPr lang="nl-NL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5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7D59F-0B78-3D83-1A80-5D3BE2315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23" y="226162"/>
            <a:ext cx="2577010" cy="25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1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u="sng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r>
              <a:rPr lang="nl-NL" sz="4800" b="1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4800" b="1" dirty="0">
              <a:solidFill>
                <a:srgbClr val="0A31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768032" y="2803172"/>
            <a:ext cx="3574742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 x  ? = </a:t>
            </a:r>
            <a:r>
              <a:rPr lang="nl-NL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vi-VN" sz="48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277759" y="3800236"/>
            <a:ext cx="6130030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4800" dirty="0">
                <a:solidFill>
                  <a:srgbClr val="0A33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nl-NL" sz="4800" dirty="0">
                <a:solidFill>
                  <a:srgbClr val="0A335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: 5 = </a:t>
            </a: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48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38BAE-53FB-AE82-94CC-3CFA6EF1B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5" y="155799"/>
            <a:ext cx="2647373" cy="26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u="sng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r>
              <a:rPr lang="nl-NL" sz="4400" b="1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4400" b="1" dirty="0">
              <a:solidFill>
                <a:srgbClr val="0A31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768032" y="2803172"/>
            <a:ext cx="3574742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nl-NL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nl-NL" sz="44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x  6 = 36</a:t>
            </a:r>
            <a:endParaRPr lang="vi-VN" sz="44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50000"/>
              </a:lnSpc>
            </a:pP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517847" y="3778589"/>
            <a:ext cx="6130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4400" dirty="0">
                <a:solidFill>
                  <a:srgbClr val="0A335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: 6 = </a:t>
            </a: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62" y="228295"/>
            <a:ext cx="2729306" cy="2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u="sng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nl-NL" sz="4400" b="1" u="sng" dirty="0">
                <a:solidFill>
                  <a:srgbClr val="0A31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nl-NL" sz="4400" b="1" dirty="0">
                <a:solidFill>
                  <a:srgbClr val="0A315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vi-VN" sz="4400" b="1" dirty="0">
              <a:solidFill>
                <a:srgbClr val="0A31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768032" y="2803172"/>
            <a:ext cx="3574742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nl-NL" sz="44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 x  ? = </a:t>
            </a:r>
            <a:r>
              <a:rPr lang="nl-NL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endParaRPr lang="vi-VN" sz="44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50000"/>
              </a:lnSpc>
            </a:pP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598048" y="3778589"/>
            <a:ext cx="6130030" cy="83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NL" sz="4400" dirty="0">
                <a:solidFill>
                  <a:srgbClr val="0A335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r>
              <a:rPr lang="nl-NL" sz="4400" dirty="0">
                <a:solidFill>
                  <a:srgbClr val="0A335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: 9 = </a:t>
            </a:r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vi-VN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16AE5D-5716-F9DB-1E80-D9FB61440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91" y="308424"/>
            <a:ext cx="2619664" cy="26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87271955-0F8C-82FD-5B83-D67E9D43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C189100E-F1E4-0BD5-DCF3-B755826E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F1DD9DE5-AD3A-6C89-46D6-C647FCDB21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7FB9063C-22F0-B277-6BEA-751DF2A1A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B736603-08EA-7CF8-5212-45B524B75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57" y="1798385"/>
            <a:ext cx="2179553" cy="1937380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6576211B-2D85-F5A2-C161-5BB32BB4C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0510DA54-640A-89E7-7F25-CB2EA9177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744" y="3887222"/>
            <a:ext cx="3862971" cy="3055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2C4DB3-21A8-5A6C-38DC-508F1D451441}"/>
              </a:ext>
            </a:extLst>
          </p:cNvPr>
          <p:cNvSpPr txBox="1"/>
          <p:nvPr/>
        </p:nvSpPr>
        <p:spPr>
          <a:xfrm>
            <a:off x="2606721" y="1568824"/>
            <a:ext cx="75115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spcBef>
                <a:spcPts val="0"/>
              </a:spcBef>
              <a:spcAft>
                <a:spcPts val="0"/>
              </a:spcAft>
            </a:pPr>
            <a:r>
              <a:rPr lang="nl-NL" sz="88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#9Slide07 SVNAppleberry" panose="02040603050506020204" pitchFamily="18" charset="0"/>
                <a:ea typeface="Times New Roman" panose="02020603050405020304" pitchFamily="18" charset="0"/>
              </a:rPr>
              <a:t>TÌM SỐ BỊ CHIA, SỐ CHIA</a:t>
            </a:r>
            <a:endParaRPr lang="vi-VN" sz="8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C5D04AD-8E79-5ED7-5C3A-5246B910D719}"/>
              </a:ext>
            </a:extLst>
          </p:cNvPr>
          <p:cNvSpPr/>
          <p:nvPr/>
        </p:nvSpPr>
        <p:spPr>
          <a:xfrm>
            <a:off x="523866" y="137427"/>
            <a:ext cx="3141630" cy="20887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A3152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BÀI 13</a:t>
            </a:r>
            <a:endParaRPr lang="vi-VN" sz="4400" b="1" dirty="0">
              <a:solidFill>
                <a:srgbClr val="0A31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B0AC0-1D01-7583-A186-B0918C4EFAFA}"/>
              </a:ext>
            </a:extLst>
          </p:cNvPr>
          <p:cNvSpPr/>
          <p:nvPr/>
        </p:nvSpPr>
        <p:spPr>
          <a:xfrm>
            <a:off x="6313609" y="4505660"/>
            <a:ext cx="19591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i="1" dirty="0">
                <a:solidFill>
                  <a:schemeClr val="bg1"/>
                </a:solidFill>
                <a:latin typeface="#9Slide07 SVNAppleberry" panose="02040603050506020204" pitchFamily="18" charset="0"/>
                <a:ea typeface="Times New Roman" panose="02020603050405020304" pitchFamily="18" charset="0"/>
              </a:rPr>
              <a:t>Tiết 2</a:t>
            </a:r>
            <a:endParaRPr lang="en-US" sz="6600" i="1" dirty="0">
              <a:latin typeface="#9Slide07 SVNAppleberry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5FAF2-4EAC-FD1D-2B29-2021EC23CAD1}"/>
              </a:ext>
            </a:extLst>
          </p:cNvPr>
          <p:cNvSpPr/>
          <p:nvPr/>
        </p:nvSpPr>
        <p:spPr>
          <a:xfrm>
            <a:off x="5204972" y="450722"/>
            <a:ext cx="22172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</a:rPr>
              <a:t>Toán 3</a:t>
            </a:r>
            <a:endParaRPr lang="en-US" sz="6600" i="1" dirty="0">
              <a:solidFill>
                <a:schemeClr val="accent5">
                  <a:lumMod val="20000"/>
                  <a:lumOff val="80000"/>
                </a:schemeClr>
              </a:solidFill>
              <a:latin typeface="#9Slide07 SVN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B5FE82D-9CB7-1225-0677-55D2BB22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10308F4-F14E-7254-5B5C-10CD09816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4" name="图片 16">
            <a:extLst>
              <a:ext uri="{FF2B5EF4-FFF2-40B4-BE49-F238E27FC236}">
                <a16:creationId xmlns:a16="http://schemas.microsoft.com/office/drawing/2014/main" id="{951EF84E-95B7-4B57-61B9-AE3A1AB15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8E61C933-B64B-AEDE-12B9-70E389CDF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505" y="-916999"/>
            <a:ext cx="2316340" cy="269023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C7F3D8A9-1FD7-3824-DA19-5D80388D2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8485" y="-340887"/>
            <a:ext cx="2179553" cy="1937380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C257A00B-A31E-60B9-50EA-8521BC26C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534" y="3962964"/>
            <a:ext cx="1769652" cy="303246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B1247E81-C01F-D642-E021-7D2EBA4B58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822" y="4103872"/>
            <a:ext cx="3862971" cy="3055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862A04-DA40-4FEC-F4E4-236AA3650FFC}"/>
              </a:ext>
            </a:extLst>
          </p:cNvPr>
          <p:cNvSpPr txBox="1"/>
          <p:nvPr/>
        </p:nvSpPr>
        <p:spPr>
          <a:xfrm>
            <a:off x="437322" y="1525020"/>
            <a:ext cx="116188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>
                <a:solidFill>
                  <a:schemeClr val="bg1"/>
                </a:solidFill>
              </a:rPr>
              <a:t>N</a:t>
            </a:r>
            <a:r>
              <a:rPr lang="nl-NL" sz="4000" b="1" dirty="0">
                <a:solidFill>
                  <a:schemeClr val="bg1"/>
                </a:solidFill>
              </a:rPr>
              <a:t>hận biết được số bị chia chưa biết hoặc số chia chưa biết trong phép chia, từ đó biết cách tìm số bị chia, số chia trong phép chia </a:t>
            </a:r>
          </a:p>
          <a:p>
            <a:pPr marL="285750" indent="-285750">
              <a:buFontTx/>
              <a:buChar char="-"/>
            </a:pPr>
            <a:r>
              <a:rPr lang="en-US" sz="4000" b="1" dirty="0">
                <a:solidFill>
                  <a:schemeClr val="bg1"/>
                </a:solidFill>
              </a:rPr>
              <a:t>V</a:t>
            </a:r>
            <a:r>
              <a:rPr lang="nl-NL" sz="4000" b="1" dirty="0">
                <a:solidFill>
                  <a:schemeClr val="bg1"/>
                </a:solidFill>
              </a:rPr>
              <a:t>ận dụng vào giải các bài tập, bài toán thực tế có liên quan.</a:t>
            </a:r>
            <a:endParaRPr lang="vi-VN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CA96D6-A7D5-D41D-6B70-CC01BDB4F83C}"/>
              </a:ext>
            </a:extLst>
          </p:cNvPr>
          <p:cNvSpPr/>
          <p:nvPr/>
        </p:nvSpPr>
        <p:spPr>
          <a:xfrm>
            <a:off x="3166473" y="-34774"/>
            <a:ext cx="57038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6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</a:rPr>
              <a:t>YÊU CẦU CẦN ĐẠT </a:t>
            </a:r>
            <a:endParaRPr lang="en-US" sz="6600" i="1" dirty="0">
              <a:solidFill>
                <a:schemeClr val="accent5">
                  <a:lumMod val="20000"/>
                  <a:lumOff val="80000"/>
                </a:schemeClr>
              </a:solidFill>
              <a:latin typeface="#9Slide07 SVN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5E30C08-EE75-4F47-B192-EA4287B568E8}"/>
              </a:ext>
            </a:extLst>
          </p:cNvPr>
          <p:cNvSpPr txBox="1"/>
          <p:nvPr/>
        </p:nvSpPr>
        <p:spPr>
          <a:xfrm>
            <a:off x="900022" y="828015"/>
            <a:ext cx="57767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38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  <a:cs typeface="Times New Roman" panose="02020603050405020304" pitchFamily="18" charset="0"/>
              </a:rPr>
              <a:t>KHÁM </a:t>
            </a:r>
          </a:p>
          <a:p>
            <a:pPr>
              <a:lnSpc>
                <a:spcPct val="100000"/>
              </a:lnSpc>
            </a:pPr>
            <a:r>
              <a:rPr lang="en-US" altLang="zh-CN" sz="138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Appleberry" panose="02040603050506020204" pitchFamily="18" charset="0"/>
                <a:cs typeface="Times New Roman" panose="02020603050405020304" pitchFamily="18" charset="0"/>
              </a:rPr>
              <a:t>PHÁ</a:t>
            </a:r>
            <a:endParaRPr lang="zh-CN" altLang="en-US" sz="13800" dirty="0">
              <a:solidFill>
                <a:schemeClr val="accent4">
                  <a:lumMod val="20000"/>
                  <a:lumOff val="80000"/>
                </a:schemeClr>
              </a:solidFill>
              <a:latin typeface="#9Slide07 SVNAppleberry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4588678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</TotalTime>
  <Words>731</Words>
  <Application>Microsoft Office PowerPoint</Application>
  <PresentationFormat>Widescreen</PresentationFormat>
  <Paragraphs>162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#9Slide07 SVNAppleberry</vt:lpstr>
      <vt:lpstr>Cambria</vt:lpstr>
      <vt:lpstr>思源黑体 CN Heavy</vt:lpstr>
      <vt:lpstr>SVN-Newton</vt:lpstr>
      <vt:lpstr>#9Slide07 HoneyCream</vt:lpstr>
      <vt:lpstr>Calibri</vt:lpstr>
      <vt:lpstr>UTM Avo</vt:lpstr>
      <vt:lpstr>等线</vt:lpstr>
      <vt:lpstr>Times New Roman</vt:lpstr>
      <vt:lpstr>Arial</vt:lpstr>
      <vt:lpstr>SVN-The Voice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HTTA2</dc:subject>
  <dc:creator>criss LI</dc:creator>
  <cp:keywords>HTTA2</cp:keywords>
  <dc:description>HTTA2</dc:description>
  <cp:lastModifiedBy>Dell</cp:lastModifiedBy>
  <cp:revision>3</cp:revision>
  <dcterms:created xsi:type="dcterms:W3CDTF">2020-12-18T11:03:25Z</dcterms:created>
  <dcterms:modified xsi:type="dcterms:W3CDTF">2022-10-06T08:19:25Z</dcterms:modified>
  <cp:category>HTTA2</cp:category>
  <cp:version>HTTA2</cp:version>
</cp:coreProperties>
</file>