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notesMasterIdLst>
    <p:notesMasterId r:id="rId13"/>
  </p:notesMasterIdLst>
  <p:sldIdLst>
    <p:sldId id="259" r:id="rId3"/>
    <p:sldId id="287" r:id="rId4"/>
    <p:sldId id="303" r:id="rId5"/>
    <p:sldId id="266" r:id="rId6"/>
    <p:sldId id="263" r:id="rId7"/>
    <p:sldId id="304" r:id="rId8"/>
    <p:sldId id="320" r:id="rId9"/>
    <p:sldId id="321" r:id="rId10"/>
    <p:sldId id="283" r:id="rId11"/>
    <p:sldId id="28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727" autoAdjust="0"/>
  </p:normalViewPr>
  <p:slideViewPr>
    <p:cSldViewPr snapToGrid="0">
      <p:cViewPr varScale="1">
        <p:scale>
          <a:sx n="73" d="100"/>
          <a:sy n="73" d="100"/>
        </p:scale>
        <p:origin x="10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C5CFA-8B88-48DC-A9EA-39BA80306B20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2582B-238E-4ABB-9F16-89C734EE4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78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23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luyện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9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nl-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chốt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kết quả đúng, </a:t>
            </a:r>
            <a:r>
              <a:rPr lang="nl-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củng cố kĩ năng ước lượng số đo diện tích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386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272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759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131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07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80FD33C-80CD-6DB9-78A7-58E2587B2A09}"/>
              </a:ext>
            </a:extLst>
          </p:cNvPr>
          <p:cNvGrpSpPr/>
          <p:nvPr userDrawn="1"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7452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77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8C4C1-CCC6-4304-E5D5-A42BB75A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1F4110-A933-D134-72E0-E24023E21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D7E92D-8EA8-C584-716F-AE202C23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C4F52C-DC27-27D6-AEAF-AFBA84B8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E854EB-784E-BFA2-CE9B-41848426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23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66917D5-FA2E-EA01-DB58-9DE687E60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914B59-547B-15A0-1581-C8B074653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2D7DA8-300B-2FE7-FB15-1B891F90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B03ED6-EC3C-A63D-F24E-2161F76A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1210DF-C3AE-7752-913A-45311785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126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B80146-85CA-4CAA-843C-9A6B5EC47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28329" y="-215392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5F59DF-90D7-421E-8A37-97B96D31E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471" y="170688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6152C2-5143-418C-BFF9-004FC360CC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75929" y="-2138680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69C471-B822-4052-86D0-EC0814D188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871" y="17221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81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031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248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&#10;&#10;Description automatically generated">
            <a:extLst>
              <a:ext uri="{FF2B5EF4-FFF2-40B4-BE49-F238E27FC236}">
                <a16:creationId xmlns:a16="http://schemas.microsoft.com/office/drawing/2014/main" id="{72E3566E-B0FE-D5A8-BEF2-DFD5C2E1C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31098F-830D-468B-9408-71129C6173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62600" y="-194056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A403D9-D2F1-42A0-919D-86E6366BA4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600" y="19304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21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B8BFE1-2E96-0CFA-D17B-24C000E5F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8"/>
          <a:stretch/>
        </p:blipFill>
        <p:spPr>
          <a:xfrm>
            <a:off x="0" y="0"/>
            <a:ext cx="1228049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5597D7-A266-45ED-BDD2-50DDCD87C2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5766" y="6784257"/>
            <a:ext cx="12192000" cy="558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67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grass&#10;&#10;Description automatically generated">
            <a:extLst>
              <a:ext uri="{FF2B5EF4-FFF2-40B4-BE49-F238E27FC236}">
                <a16:creationId xmlns:a16="http://schemas.microsoft.com/office/drawing/2014/main" id="{7C097D84-AC31-70C2-CF2A-DE1B8CE57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5A7BAE-EC77-487C-9103-E6717E1C1C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62600" y="-194056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0ECAD5-AFDF-42E1-BBB0-1969C428F4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600" y="19304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40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3149-6EB6-4B7A-218B-5A4378EB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52AEE-7299-E29C-DF80-CD12B3B7C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4D52D3-3B12-C7E4-7E4F-6582EC6DF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ED620-6488-9410-138F-729A37B6F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9D9E6F-5291-0625-9782-1C6CF407F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F850DD-76F8-4B1D-8913-7F677FCF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15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638DA-8613-0333-3C5C-3C2C5A4E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50B31-53BE-A7E7-938F-7E240C90E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E00D8-D884-6F53-502A-94C93CC99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C6ADE-B6F2-40FA-E797-3A8DEA17A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9190E-DD83-C5B3-92A3-FA1E69721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12BCBB-6A47-5746-ECE9-2BBF57B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03F76-60C5-6157-BC2A-1E0BE301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2D47F-6510-8180-B729-485214D4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07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34A34B-03A5-2801-5CBC-783ABDAC7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89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3D13-4F9B-B673-8D49-C8CD0043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51648E-ECFE-72EC-FBEA-E747D21C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46763-9F92-BB36-7442-75119675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FB0FE-50C8-4E19-E8F2-DC54B244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32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E5B7C-7195-60A8-09EA-38FBDD5C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27E5C-D74E-57BB-F502-B8017E47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9C0D7-81A1-1AC8-1E33-A1916787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75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B785-C0A5-F70C-EFCF-FC3AE19BD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9E49F-E2E1-8E05-4A3D-0A15DE23F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1BF6D-E0AD-0836-AF19-074B8F4D3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4C3D9-0FAF-CEDD-92C8-375C602C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74507-7EE9-A6CA-5CD9-25AC85E0C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C8B6B-DC60-D817-E30B-3B4013F2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53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2BCFA-E52C-3BFF-2885-F4236C94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72F59-4C46-EABB-B984-899EE03B2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AFCBC-0564-DF73-F95F-B8E9CB314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0770-DD9C-3F31-CF92-3CBED0DB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34022-78F9-3331-51CC-6DA9629A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32EAF-19C8-4547-ED2D-74A6E749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62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71FB-BCCD-F3B0-24BB-C387BAD0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EB1B7-02CB-1844-56F8-245894DA2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2661D-CDBF-4E4D-B205-BB831BA6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3204B-5042-66E5-E069-C5C10497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EF78F-631E-5C34-8A8F-136D6148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4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67D6C-BEE8-31E9-E3DC-0DD8893C0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94161-5741-17A8-24A4-D9A1C8A4C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B0CE7-F824-DD7B-8250-8AEA6AB6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55448-259C-097C-E0CC-19683504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4364-BCA4-53A9-A337-56E64D8A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20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0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3E0033-1455-FCED-2E35-2E7ADB0D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08A15D-2A74-F427-ABF1-43C1730C1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E5EAE0-4AE7-D972-5EC4-B1D0A022B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DF9320-0570-87EC-83C6-ADE04D15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A285E8-1A99-F3F3-B7D7-1550B531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89ED17-59A2-D2D1-ED27-FBB1CFF2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219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20A-6047-FBF8-0BB3-649D57A9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E55F82-349C-26F2-4AAD-E657338E0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B90964C-4FFE-C2E3-61AC-0B3ACEC95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1B31C2-D8D9-D759-C8E8-152C735CD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A62AF9-E899-6647-E2C7-C0C1476A4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C9447A-9569-A13C-A7CD-5874224C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C8B6D1E-BCB6-B048-2B2F-DD199EBE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792CC4B-FCD6-860A-A93E-4D371472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250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98C744-64BA-41EB-13CF-ED039A75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0B88B5-13AF-0B1C-B804-807B52A5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37EDC4-C55C-1594-2E60-DF6BACA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450DEA-259A-A121-2DD0-62AE2FAE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44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6BE575-D4FC-CCDE-F36E-192CE0BE1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2D416F4-B0EC-5827-0E4D-CDB0582C10D6}"/>
              </a:ext>
            </a:extLst>
          </p:cNvPr>
          <p:cNvSpPr/>
          <p:nvPr userDrawn="1"/>
        </p:nvSpPr>
        <p:spPr>
          <a:xfrm>
            <a:off x="410648" y="400050"/>
            <a:ext cx="11370704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900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3E4AF-F0DE-489E-2497-901D3980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E97978-8B7A-85DA-2355-9BE12C020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4ECB99-84B2-6688-7B75-9A2409310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952F8C-00A6-3279-A2C9-CBFEF328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42D4DE-BDF3-C0FF-922B-AA823189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AA8A2C-3B06-C1F3-3F73-E84036F8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04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1D182-7875-CB9D-707E-B0C8E1D9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C8C05D-449A-937C-F503-EC14C4EB78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07CEE0-288E-F1F5-B53F-5F2424F55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EF53AE-2CA7-BBD3-2A2A-233FC791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211DD0-5E7A-8D6D-FB5E-9AC94C31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345654-F2FD-2AE8-7E5F-982FA0F2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14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2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4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5219410" y="50552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356" y="2276475"/>
            <a:ext cx="7720078" cy="291723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3C7665-7F2F-5DF8-424C-06D3CA2538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18" y="1622742"/>
            <a:ext cx="3941936" cy="394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57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E935A43D-558A-A347-FAF3-F957088F9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26" y="4649125"/>
            <a:ext cx="2158698" cy="10274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DAAC03A-B04F-59A7-F72D-C838A0654A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3917576" y="3484045"/>
            <a:ext cx="4876800" cy="2127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616628-04B3-1280-7A13-57CECCE16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75" y="1575701"/>
            <a:ext cx="1018729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24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205335690">
            <a:hlinkClick r:id="" action="ppaction://media"/>
            <a:extLst>
              <a:ext uri="{FF2B5EF4-FFF2-40B4-BE49-F238E27FC236}">
                <a16:creationId xmlns:a16="http://schemas.microsoft.com/office/drawing/2014/main" id="{47F08867-2213-4394-8179-CDAF6C562C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6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7">
            <a:extLst>
              <a:ext uri="{FF2B5EF4-FFF2-40B4-BE49-F238E27FC236}">
                <a16:creationId xmlns:a16="http://schemas.microsoft.com/office/drawing/2014/main" id="{854F030D-2DC4-4521-BAA9-5723EDC46718}"/>
              </a:ext>
            </a:extLst>
          </p:cNvPr>
          <p:cNvGrpSpPr/>
          <p:nvPr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17" name="图片 8">
              <a:extLst>
                <a:ext uri="{FF2B5EF4-FFF2-40B4-BE49-F238E27FC236}">
                  <a16:creationId xmlns:a16="http://schemas.microsoft.com/office/drawing/2014/main" id="{2834EBD0-71BD-4275-8F91-B976DF289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8" name="图片 9">
              <a:extLst>
                <a:ext uri="{FF2B5EF4-FFF2-40B4-BE49-F238E27FC236}">
                  <a16:creationId xmlns:a16="http://schemas.microsoft.com/office/drawing/2014/main" id="{75B2075F-153C-4BA9-8FBC-AB229096C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9" name="图片 8" descr="图片包含 掌握, 球状&#10;&#10;自动生成的说明">
            <a:extLst>
              <a:ext uri="{FF2B5EF4-FFF2-40B4-BE49-F238E27FC236}">
                <a16:creationId xmlns:a16="http://schemas.microsoft.com/office/drawing/2014/main" id="{9CC1DDEC-FB2B-46DA-8899-D3CB0B1E31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218" y="2609168"/>
            <a:ext cx="4404167" cy="4404167"/>
          </a:xfrm>
          <a:prstGeom prst="rect">
            <a:avLst/>
          </a:prstGeom>
        </p:spPr>
      </p:pic>
      <p:pic>
        <p:nvPicPr>
          <p:cNvPr id="19" name="图片 23">
            <a:extLst>
              <a:ext uri="{FF2B5EF4-FFF2-40B4-BE49-F238E27FC236}">
                <a16:creationId xmlns:a16="http://schemas.microsoft.com/office/drawing/2014/main" id="{20F750B8-F6EA-47D7-A1F8-7CBF5FDCC0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161527" y="4730139"/>
            <a:ext cx="4876800" cy="2127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0F1472-B379-590A-5929-88FDAA193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210" y="1374136"/>
            <a:ext cx="8730229" cy="3023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218E67-A296-1C86-904B-0AB6EBCF6B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7249" y="3718899"/>
            <a:ext cx="254225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1906679" y="51314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090C4FC4-5C1B-1C24-163F-BDEC73C1D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13" y="2554549"/>
            <a:ext cx="4220167" cy="3198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334" y="1835111"/>
            <a:ext cx="7846232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00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237" y="550161"/>
            <a:ext cx="895928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376326-251C-3E43-6AB9-8A03829CDC73}"/>
              </a:ext>
            </a:extLst>
          </p:cNvPr>
          <p:cNvSpPr txBox="1"/>
          <p:nvPr/>
        </p:nvSpPr>
        <p:spPr>
          <a:xfrm>
            <a:off x="1422400" y="524740"/>
            <a:ext cx="993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số đo phù hợp với diện tích của mỗi đồ vật, địa danh dưới đây.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F68A909-91B8-C621-0BFE-4692BF252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" y="2300287"/>
            <a:ext cx="4924425" cy="24288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87B740-5D98-4965-0F14-911BEE046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100" y="1581150"/>
            <a:ext cx="4210050" cy="390525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6775AF0-0473-74AE-185B-ABB904F8C881}"/>
              </a:ext>
            </a:extLst>
          </p:cNvPr>
          <p:cNvSpPr/>
          <p:nvPr/>
        </p:nvSpPr>
        <p:spPr>
          <a:xfrm>
            <a:off x="866775" y="5410200"/>
            <a:ext cx="1695450" cy="5905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225 c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4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400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22BDBCE-4E22-DBDC-A07C-43ED6C7095C2}"/>
              </a:ext>
            </a:extLst>
          </p:cNvPr>
          <p:cNvSpPr/>
          <p:nvPr/>
        </p:nvSpPr>
        <p:spPr>
          <a:xfrm>
            <a:off x="3552825" y="5429250"/>
            <a:ext cx="1695450" cy="5905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8 310 k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4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400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4BBD5D1-0BF2-8BF7-440A-ADD576D23D28}"/>
              </a:ext>
            </a:extLst>
          </p:cNvPr>
          <p:cNvSpPr/>
          <p:nvPr/>
        </p:nvSpPr>
        <p:spPr>
          <a:xfrm>
            <a:off x="6115050" y="5419725"/>
            <a:ext cx="1695450" cy="5905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94 m</a:t>
            </a:r>
            <a:r>
              <a:rPr lang="en-US" sz="24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6498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0.23829 -0.4208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37812 -0.2277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6" y="-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41406 -0.5402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3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91" y="531689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6" name="矩形 38">
            <a:extLst>
              <a:ext uri="{FF2B5EF4-FFF2-40B4-BE49-F238E27FC236}">
                <a16:creationId xmlns:a16="http://schemas.microsoft.com/office/drawing/2014/main" id="{780488F0-6997-4E72-9755-BA163D25AAC2}"/>
              </a:ext>
            </a:extLst>
          </p:cNvPr>
          <p:cNvSpPr/>
          <p:nvPr/>
        </p:nvSpPr>
        <p:spPr>
          <a:xfrm>
            <a:off x="1737755" y="527658"/>
            <a:ext cx="6578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Số</a:t>
            </a:r>
            <a:r>
              <a:rPr lang="en-US" altLang="zh-CN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F67BF9-8A0A-2850-A709-6C042CD92825}"/>
              </a:ext>
            </a:extLst>
          </p:cNvPr>
          <p:cNvSpPr txBox="1"/>
          <p:nvPr/>
        </p:nvSpPr>
        <p:spPr>
          <a:xfrm>
            <a:off x="962463" y="1557095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060F7F-FBFA-BFBA-3F2F-9743F27C552A}"/>
              </a:ext>
            </a:extLst>
          </p:cNvPr>
          <p:cNvSpPr txBox="1"/>
          <p:nvPr/>
        </p:nvSpPr>
        <p:spPr>
          <a:xfrm>
            <a:off x="962463" y="2264667"/>
            <a:ext cx="439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271 mm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    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73C3B2-1710-5B50-A633-DDEF07FC4FAE}"/>
              </a:ext>
            </a:extLst>
          </p:cNvPr>
          <p:cNvSpPr txBox="1"/>
          <p:nvPr/>
        </p:nvSpPr>
        <p:spPr>
          <a:xfrm>
            <a:off x="995120" y="3037552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54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      ha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E2F0CC-7367-68F7-50FD-CA619CB7F6B1}"/>
              </a:ext>
            </a:extLst>
          </p:cNvPr>
          <p:cNvSpPr txBox="1"/>
          <p:nvPr/>
        </p:nvSpPr>
        <p:spPr>
          <a:xfrm>
            <a:off x="6786320" y="1578867"/>
            <a:ext cx="4910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3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7d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  <a:p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22FEF-374E-5BC4-C26D-F228D2FADAD3}"/>
              </a:ext>
            </a:extLst>
          </p:cNvPr>
          <p:cNvSpPr txBox="1"/>
          <p:nvPr/>
        </p:nvSpPr>
        <p:spPr>
          <a:xfrm>
            <a:off x="6786320" y="2286439"/>
            <a:ext cx="4986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cm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mm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77658-74B3-F766-E637-412F2A290BD7}"/>
              </a:ext>
            </a:extLst>
          </p:cNvPr>
          <p:cNvSpPr txBox="1"/>
          <p:nvPr/>
        </p:nvSpPr>
        <p:spPr>
          <a:xfrm>
            <a:off x="6895177" y="3070210"/>
            <a:ext cx="5134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km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ha=              k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D921E7-976C-6CF3-2491-639580F04C18}"/>
              </a:ext>
            </a:extLst>
          </p:cNvPr>
          <p:cNvSpPr/>
          <p:nvPr/>
        </p:nvSpPr>
        <p:spPr>
          <a:xfrm>
            <a:off x="3026229" y="1543050"/>
            <a:ext cx="729342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A11880-D976-DE95-2F8D-9775793EF168}"/>
              </a:ext>
            </a:extLst>
          </p:cNvPr>
          <p:cNvSpPr/>
          <p:nvPr/>
        </p:nvSpPr>
        <p:spPr>
          <a:xfrm>
            <a:off x="3003096" y="2271033"/>
            <a:ext cx="1054553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A9EF85-BEC9-1B87-3396-20876739A553}"/>
              </a:ext>
            </a:extLst>
          </p:cNvPr>
          <p:cNvSpPr/>
          <p:nvPr/>
        </p:nvSpPr>
        <p:spPr>
          <a:xfrm>
            <a:off x="2581274" y="3077936"/>
            <a:ext cx="1095376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87CBECE-28C1-D26A-C13D-1CC52BFF5706}"/>
              </a:ext>
            </a:extLst>
          </p:cNvPr>
          <p:cNvSpPr/>
          <p:nvPr/>
        </p:nvSpPr>
        <p:spPr>
          <a:xfrm>
            <a:off x="9462406" y="1612447"/>
            <a:ext cx="796019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C34F7B4-AC5F-BC24-2BA0-5C7EE6FB9407}"/>
              </a:ext>
            </a:extLst>
          </p:cNvPr>
          <p:cNvSpPr/>
          <p:nvPr/>
        </p:nvSpPr>
        <p:spPr>
          <a:xfrm>
            <a:off x="9696449" y="2292804"/>
            <a:ext cx="7184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1FB6EC5-08FC-3813-810C-F9D42818159B}"/>
              </a:ext>
            </a:extLst>
          </p:cNvPr>
          <p:cNvSpPr/>
          <p:nvPr/>
        </p:nvSpPr>
        <p:spPr>
          <a:xfrm>
            <a:off x="9369878" y="3088822"/>
            <a:ext cx="898072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97797C3-867F-1471-6B45-E478D29785E9}"/>
              </a:ext>
            </a:extLst>
          </p:cNvPr>
          <p:cNvSpPr/>
          <p:nvPr/>
        </p:nvSpPr>
        <p:spPr>
          <a:xfrm>
            <a:off x="2996292" y="1543050"/>
            <a:ext cx="7565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4F1DD0B-E62C-1804-4771-BB08916DBB63}"/>
              </a:ext>
            </a:extLst>
          </p:cNvPr>
          <p:cNvSpPr/>
          <p:nvPr/>
        </p:nvSpPr>
        <p:spPr>
          <a:xfrm>
            <a:off x="2985406" y="2258785"/>
            <a:ext cx="1110344" cy="52251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0,0271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8246199-695C-8050-49E1-BD8204A4ADBC}"/>
              </a:ext>
            </a:extLst>
          </p:cNvPr>
          <p:cNvSpPr/>
          <p:nvPr/>
        </p:nvSpPr>
        <p:spPr>
          <a:xfrm>
            <a:off x="2522765" y="3068411"/>
            <a:ext cx="1182460" cy="52251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0,0054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4B5F197-4D34-F720-7FD2-C07C27CFF694}"/>
              </a:ext>
            </a:extLst>
          </p:cNvPr>
          <p:cNvSpPr/>
          <p:nvPr/>
        </p:nvSpPr>
        <p:spPr>
          <a:xfrm>
            <a:off x="9448801" y="1631498"/>
            <a:ext cx="8164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E5AE359-2996-1527-BD2A-07000FCD7E80}"/>
              </a:ext>
            </a:extLst>
          </p:cNvPr>
          <p:cNvSpPr/>
          <p:nvPr/>
        </p:nvSpPr>
        <p:spPr>
          <a:xfrm>
            <a:off x="9624333" y="2291444"/>
            <a:ext cx="8164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B711EEE-2C56-CAA6-99F6-277B60B48EB7}"/>
              </a:ext>
            </a:extLst>
          </p:cNvPr>
          <p:cNvSpPr/>
          <p:nvPr/>
        </p:nvSpPr>
        <p:spPr>
          <a:xfrm>
            <a:off x="9375322" y="3077938"/>
            <a:ext cx="892628" cy="52251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12,5</a:t>
            </a:r>
          </a:p>
        </p:txBody>
      </p:sp>
    </p:spTree>
    <p:extLst>
      <p:ext uri="{BB962C8B-B14F-4D97-AF65-F5344CB8AC3E}">
        <p14:creationId xmlns:p14="http://schemas.microsoft.com/office/powerpoint/2010/main" val="67230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91" y="531689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/>
              <p:nvPr/>
            </p:nvSpPr>
            <p:spPr>
              <a:xfrm>
                <a:off x="1737754" y="527658"/>
                <a:ext cx="9949421" cy="1576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Chọn câu trả lời đúng.</a:t>
                </a:r>
              </a:p>
              <a:p>
                <a:pPr lvl="0" algn="just">
                  <a:defRPr/>
                </a:pP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Ô cửa sổ thông gió ở bếp nhà Mai có dạng hình chữ nhật với chiều dài 1 m và chiều rộng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m</a:t>
                </a: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. Diện tích của ô cửa sổ đó là: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mc:Choice>
        <mc:Fallback xmlns=""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754" y="527658"/>
                <a:ext cx="9949421" cy="1576457"/>
              </a:xfrm>
              <a:prstGeom prst="rect">
                <a:avLst/>
              </a:prstGeom>
              <a:blipFill>
                <a:blip r:embed="rId3"/>
                <a:stretch>
                  <a:fillRect l="-1225" t="-4264" r="-1287" b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3DE2CFB5-EDB1-8CFD-4B13-56421B0FC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788" y="2419349"/>
            <a:ext cx="5456924" cy="3590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E50AAD-9602-4962-A863-B7A5EEB5C177}"/>
                  </a:ext>
                </a:extLst>
              </p:cNvPr>
              <p:cNvSpPr txBox="1"/>
              <p:nvPr/>
            </p:nvSpPr>
            <p:spPr>
              <a:xfrm>
                <a:off x="2028825" y="2152650"/>
                <a:ext cx="4514850" cy="2198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A. </a:t>
                </a: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m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                         </a:t>
                </a:r>
              </a:p>
              <a:p>
                <a:pPr algn="just"/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B. </a:t>
                </a: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r>
                  <a:rPr lang="en-US" alt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2800" b="1" baseline="30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C. 600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r>
                  <a:rPr lang="en-US" alt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2800" b="1" baseline="30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    </a:t>
                </a:r>
              </a:p>
              <a:p>
                <a:pPr algn="just"/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D. 60 dm</a:t>
                </a:r>
                <a:r>
                  <a:rPr lang="en-US" sz="2800" b="1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E50AAD-9602-4962-A863-B7A5EEB5C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825" y="2152650"/>
                <a:ext cx="4514850" cy="2198807"/>
              </a:xfrm>
              <a:prstGeom prst="rect">
                <a:avLst/>
              </a:prstGeom>
              <a:blipFill>
                <a:blip r:embed="rId5"/>
                <a:stretch>
                  <a:fillRect l="-2838" b="-6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F3A41CB-1169-EB4F-FA6B-6BF908E78418}"/>
                  </a:ext>
                </a:extLst>
              </p:cNvPr>
              <p:cNvSpPr txBox="1"/>
              <p:nvPr/>
            </p:nvSpPr>
            <p:spPr>
              <a:xfrm>
                <a:off x="895350" y="4448175"/>
                <a:ext cx="4962525" cy="1898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cửa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thông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gió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1×</a:t>
                </a:r>
                <a:r>
                  <a:rPr lang="vi-VN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vi-VN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(m</a:t>
                </a:r>
                <a:r>
                  <a:rPr lang="en-US" sz="24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vi-VN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  <m:r>
                      <a:rPr lang="en-US" altLang="zh-CN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思源黑体 CN Regular" panose="020B0500000000000000" pitchFamily="34" charset="-122"/>
                        <a:cs typeface="Calibri" panose="020F0502020204030204" pitchFamily="34" charset="0"/>
                        <a:sym typeface="思源黑体 CN Regular" panose="020B0500000000000000" pitchFamily="34" charset="-122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4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60 dm</a:t>
                </a:r>
                <a:r>
                  <a:rPr lang="en-US" sz="24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 </a:t>
                </a:r>
              </a:p>
              <a:p>
                <a:pPr algn="r"/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60 dm</a:t>
                </a:r>
                <a:r>
                  <a:rPr lang="en-US" sz="24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F3A41CB-1169-EB4F-FA6B-6BF908E78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350" y="4448175"/>
                <a:ext cx="4962525" cy="1898084"/>
              </a:xfrm>
              <a:prstGeom prst="rect">
                <a:avLst/>
              </a:prstGeom>
              <a:blipFill>
                <a:blip r:embed="rId6"/>
                <a:stretch>
                  <a:fillRect t="-2572" r="-614" b="-6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EA1E3EDB-BAF3-3401-28A8-5C32607D31A3}"/>
              </a:ext>
            </a:extLst>
          </p:cNvPr>
          <p:cNvSpPr/>
          <p:nvPr/>
        </p:nvSpPr>
        <p:spPr>
          <a:xfrm>
            <a:off x="2019300" y="3867150"/>
            <a:ext cx="466725" cy="4762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815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1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91" y="531689"/>
            <a:ext cx="794327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/>
              <p:nvPr/>
            </p:nvSpPr>
            <p:spPr>
              <a:xfrm>
                <a:off x="1394691" y="527658"/>
                <a:ext cx="10159999" cy="1576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Bác Tư có 1 ha đất. Bác đã dùng </a:t>
                </a: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𝟗</m:t>
                        </m:r>
                        <m:r>
                          <a:rPr lang="en-US" altLang="zh-CN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mảnh đất để trồng cây, làm đường và phần còn lại để xây nhà. Hỏi bác Tư dùng bao nhiêu mét vuông đất để xây nhà?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mc:Choice>
        <mc:Fallback xmlns=""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691" y="527658"/>
                <a:ext cx="10159999" cy="1576457"/>
              </a:xfrm>
              <a:prstGeom prst="rect">
                <a:avLst/>
              </a:prstGeom>
              <a:blipFill>
                <a:blip r:embed="rId3"/>
                <a:stretch>
                  <a:fillRect l="-1261" r="-1200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4BDAC52-6E81-1BA4-5668-0503BBB5F73B}"/>
                  </a:ext>
                </a:extLst>
              </p:cNvPr>
              <p:cNvSpPr txBox="1"/>
              <p:nvPr/>
            </p:nvSpPr>
            <p:spPr>
              <a:xfrm>
                <a:off x="1828800" y="2733675"/>
                <a:ext cx="9010650" cy="3730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Đổi: 1 ha = 10 000 m</a:t>
                </a:r>
                <a:r>
                  <a:rPr lang="vi-VN" sz="28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Bác Tư dùng số mét vuông đất để trồng cây, làm đường là:</a:t>
                </a: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10 000 ×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𝟗</m:t>
                        </m:r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9 000 (m</a:t>
                </a:r>
                <a:r>
                  <a:rPr lang="vi-VN" sz="28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Bác Tư dùng số mét vuông đất để xây nhà là:</a:t>
                </a: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10 000 – 9 000 = 1 000 (m</a:t>
                </a:r>
                <a:r>
                  <a:rPr lang="vi-VN" sz="28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 1 000 m</a:t>
                </a:r>
                <a:r>
                  <a:rPr lang="vi-VN" sz="28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4BDAC52-6E81-1BA4-5668-0503BBB5F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733675"/>
                <a:ext cx="9010650" cy="3730893"/>
              </a:xfrm>
              <a:prstGeom prst="rect">
                <a:avLst/>
              </a:prstGeom>
              <a:blipFill>
                <a:blip r:embed="rId4"/>
                <a:stretch>
                  <a:fillRect l="-677" t="-1634" r="-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3805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1906679" y="51314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090C4FC4-5C1B-1C24-163F-BDEC73C1D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13" y="2554549"/>
            <a:ext cx="4220167" cy="3198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914" y="1848034"/>
            <a:ext cx="701710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658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314</Words>
  <Application>Microsoft Office PowerPoint</Application>
  <PresentationFormat>Widescreen</PresentationFormat>
  <Paragraphs>54</Paragraphs>
  <Slides>10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等线</vt:lpstr>
      <vt:lpstr>Arial</vt:lpstr>
      <vt:lpstr>Calibri</vt:lpstr>
      <vt:lpstr>Cambria</vt:lpstr>
      <vt:lpstr>Cambria Math</vt:lpstr>
      <vt:lpstr>思源黑体 CN Regular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42</cp:revision>
  <dcterms:created xsi:type="dcterms:W3CDTF">2023-09-11T11:44:19Z</dcterms:created>
  <dcterms:modified xsi:type="dcterms:W3CDTF">2024-09-14T14:30:56Z</dcterms:modified>
</cp:coreProperties>
</file>