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9" r:id="rId4"/>
    <p:sldId id="275" r:id="rId5"/>
    <p:sldId id="276" r:id="rId6"/>
    <p:sldId id="261" r:id="rId7"/>
    <p:sldId id="277" r:id="rId8"/>
    <p:sldId id="278" r:id="rId9"/>
    <p:sldId id="258" r:id="rId10"/>
    <p:sldId id="263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74" r:id="rId19"/>
  </p:sldIdLst>
  <p:sldSz cx="18288000" cy="10287000"/>
  <p:notesSz cx="6858000" cy="9144000"/>
  <p:embeddedFontLst>
    <p:embeddedFont>
      <p:font typeface="#9Slide07 HoneyCream" panose="020B0604020202020204" charset="0"/>
      <p:regular r:id="rId21"/>
    </p:embeddedFont>
    <p:embeddedFont>
      <p:font typeface="#9Slide07 IcielHelena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Quicksand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622" autoAdjust="0"/>
  </p:normalViewPr>
  <p:slideViewPr>
    <p:cSldViewPr>
      <p:cViewPr>
        <p:scale>
          <a:sx n="50" d="100"/>
          <a:sy n="50" d="100"/>
        </p:scale>
        <p:origin x="58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200B8-990B-41C6-9EB4-A73954D29DB9}" type="datetimeFigureOut">
              <a:rPr lang="vi-VN" smtClean="0"/>
              <a:t>10/12/2023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F19F3-43AA-4D9A-9556-6ECFCC79A8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217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hết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con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nhà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ngôi</a:t>
            </a:r>
            <a:r>
              <a:rPr lang="en-GB" baseline="0" dirty="0"/>
              <a:t> </a:t>
            </a:r>
            <a:r>
              <a:rPr lang="en-GB" baseline="0" dirty="0" err="1"/>
              <a:t>nhà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2FEED-75B7-4ADD-BA82-EE19DC15EF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206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chú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2FEED-75B7-4ADD-BA82-EE19DC15EF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997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chú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40F16F-FC09-4BBF-B13F-5A206FB81B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84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chú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40F16F-FC09-4BBF-B13F-5A206FB81B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0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74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0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7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0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1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1A8C7F1-6657-4D0B-9388-EEBBDB97675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6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733003"/>
            <a:ext cx="15199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5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12753477" y="467201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880377" y="9052852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1078802" y="467201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7149052" y="9052852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59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3AB11A17-6916-479C-AE4C-34E998424642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96DDD8AB-07E0-4A06-BFE3-28590033D82A}"/>
              </a:ext>
            </a:extLst>
          </p:cNvPr>
          <p:cNvSpPr txBox="1"/>
          <p:nvPr userDrawn="1"/>
        </p:nvSpPr>
        <p:spPr>
          <a:xfrm>
            <a:off x="0" y="-1778000"/>
            <a:ext cx="18288000" cy="635000"/>
          </a:xfrm>
          <a:prstGeom prst="rect">
            <a:avLst/>
          </a:prstGeom>
          <a:noFill/>
        </p:spPr>
        <p:txBody>
          <a:bodyPr vert="horz" wrap="square" rtlCol="0">
            <a:prstTxWarp prst="textArchDown">
              <a:avLst>
                <a:gd name="adj" fmla="val 17091711"/>
              </a:avLst>
            </a:prstTxWarp>
            <a:spAutoFit/>
          </a:bodyPr>
          <a:lstStyle/>
          <a:p>
            <a:pPr algn="ctr"/>
            <a:r>
              <a:rPr lang="en-US" sz="3600" b="1">
                <a:solidFill>
                  <a:srgbClr val="CFCF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www.9slide.vn</a:t>
            </a:r>
            <a:endParaRPr lang="en-US" sz="3600" b="1" dirty="0" err="1">
              <a:solidFill>
                <a:srgbClr val="CFCFC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Helena" pitchFamily="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B3E7B8E6-5772-4DCD-B639-3E67F0F874B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00116" cy="1026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6.gif"/><Relationship Id="rId21" Type="http://schemas.openxmlformats.org/officeDocument/2006/relationships/image" Target="../media/image24.png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5.gif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5" Type="http://schemas.openxmlformats.org/officeDocument/2006/relationships/image" Target="../media/image18.sv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gif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.svg"/><Relationship Id="rId3" Type="http://schemas.openxmlformats.org/officeDocument/2006/relationships/image" Target="../media/image6.gif"/><Relationship Id="rId7" Type="http://schemas.openxmlformats.org/officeDocument/2006/relationships/image" Target="../media/image22.svg"/><Relationship Id="rId12" Type="http://schemas.openxmlformats.org/officeDocument/2006/relationships/image" Target="../media/image15.png"/><Relationship Id="rId17" Type="http://schemas.openxmlformats.org/officeDocument/2006/relationships/image" Target="../media/image32.svg"/><Relationship Id="rId2" Type="http://schemas.openxmlformats.org/officeDocument/2006/relationships/image" Target="../media/image5.gif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svg"/><Relationship Id="rId5" Type="http://schemas.openxmlformats.org/officeDocument/2006/relationships/image" Target="../media/image20.svg"/><Relationship Id="rId15" Type="http://schemas.openxmlformats.org/officeDocument/2006/relationships/image" Target="../media/image18.sv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sv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.svg"/><Relationship Id="rId3" Type="http://schemas.openxmlformats.org/officeDocument/2006/relationships/image" Target="../media/image6.gif"/><Relationship Id="rId7" Type="http://schemas.openxmlformats.org/officeDocument/2006/relationships/image" Target="../media/image22.svg"/><Relationship Id="rId12" Type="http://schemas.openxmlformats.org/officeDocument/2006/relationships/image" Target="../media/image15.png"/><Relationship Id="rId17" Type="http://schemas.openxmlformats.org/officeDocument/2006/relationships/image" Target="../media/image32.svg"/><Relationship Id="rId2" Type="http://schemas.openxmlformats.org/officeDocument/2006/relationships/image" Target="../media/image5.gif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svg"/><Relationship Id="rId5" Type="http://schemas.openxmlformats.org/officeDocument/2006/relationships/image" Target="../media/image20.svg"/><Relationship Id="rId15" Type="http://schemas.openxmlformats.org/officeDocument/2006/relationships/image" Target="../media/image18.sv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sv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16.xml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12" Type="http://schemas.openxmlformats.org/officeDocument/2006/relationships/slide" Target="slide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41.png"/><Relationship Id="rId4" Type="http://schemas.openxmlformats.org/officeDocument/2006/relationships/slide" Target="slide15.xml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3.xml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3.xml"/><Relationship Id="rId5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12" Type="http://schemas.openxmlformats.org/officeDocument/2006/relationships/image" Target="../media/image43.png"/><Relationship Id="rId17" Type="http://schemas.microsoft.com/office/2007/relationships/hdphoto" Target="../media/hdphoto7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slide" Target="slide13.xml"/><Relationship Id="rId5" Type="http://schemas.openxmlformats.org/officeDocument/2006/relationships/image" Target="../media/image42.png"/><Relationship Id="rId15" Type="http://schemas.openxmlformats.org/officeDocument/2006/relationships/image" Target="../media/image45.pn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47.pn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.svg"/><Relationship Id="rId18" Type="http://schemas.openxmlformats.org/officeDocument/2006/relationships/image" Target="../media/image51.png"/><Relationship Id="rId3" Type="http://schemas.openxmlformats.org/officeDocument/2006/relationships/image" Target="../media/image6.gif"/><Relationship Id="rId7" Type="http://schemas.openxmlformats.org/officeDocument/2006/relationships/image" Target="../media/image22.svg"/><Relationship Id="rId12" Type="http://schemas.openxmlformats.org/officeDocument/2006/relationships/image" Target="../media/image15.png"/><Relationship Id="rId17" Type="http://schemas.openxmlformats.org/officeDocument/2006/relationships/image" Target="../media/image32.svg"/><Relationship Id="rId2" Type="http://schemas.openxmlformats.org/officeDocument/2006/relationships/image" Target="../media/image5.gif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svg"/><Relationship Id="rId5" Type="http://schemas.openxmlformats.org/officeDocument/2006/relationships/image" Target="../media/image20.svg"/><Relationship Id="rId15" Type="http://schemas.openxmlformats.org/officeDocument/2006/relationships/image" Target="../media/image18.sv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sv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.svg"/><Relationship Id="rId3" Type="http://schemas.openxmlformats.org/officeDocument/2006/relationships/image" Target="../media/image6.gif"/><Relationship Id="rId7" Type="http://schemas.openxmlformats.org/officeDocument/2006/relationships/image" Target="../media/image22.svg"/><Relationship Id="rId12" Type="http://schemas.openxmlformats.org/officeDocument/2006/relationships/image" Target="../media/image15.png"/><Relationship Id="rId17" Type="http://schemas.openxmlformats.org/officeDocument/2006/relationships/image" Target="../media/image32.svg"/><Relationship Id="rId2" Type="http://schemas.openxmlformats.org/officeDocument/2006/relationships/image" Target="../media/image5.gif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svg"/><Relationship Id="rId5" Type="http://schemas.openxmlformats.org/officeDocument/2006/relationships/image" Target="../media/image20.svg"/><Relationship Id="rId15" Type="http://schemas.openxmlformats.org/officeDocument/2006/relationships/image" Target="../media/image18.sv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.svg"/><Relationship Id="rId3" Type="http://schemas.openxmlformats.org/officeDocument/2006/relationships/image" Target="../media/image6.gif"/><Relationship Id="rId7" Type="http://schemas.openxmlformats.org/officeDocument/2006/relationships/image" Target="../media/image22.svg"/><Relationship Id="rId12" Type="http://schemas.openxmlformats.org/officeDocument/2006/relationships/image" Target="../media/image15.png"/><Relationship Id="rId17" Type="http://schemas.openxmlformats.org/officeDocument/2006/relationships/image" Target="../media/image32.svg"/><Relationship Id="rId2" Type="http://schemas.openxmlformats.org/officeDocument/2006/relationships/image" Target="../media/image5.gif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svg"/><Relationship Id="rId5" Type="http://schemas.openxmlformats.org/officeDocument/2006/relationships/image" Target="../media/image20.svg"/><Relationship Id="rId15" Type="http://schemas.openxmlformats.org/officeDocument/2006/relationships/image" Target="../media/image18.sv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.svg"/><Relationship Id="rId3" Type="http://schemas.openxmlformats.org/officeDocument/2006/relationships/image" Target="../media/image6.gif"/><Relationship Id="rId7" Type="http://schemas.openxmlformats.org/officeDocument/2006/relationships/image" Target="../media/image22.svg"/><Relationship Id="rId12" Type="http://schemas.openxmlformats.org/officeDocument/2006/relationships/image" Target="../media/image15.png"/><Relationship Id="rId17" Type="http://schemas.openxmlformats.org/officeDocument/2006/relationships/image" Target="../media/image32.svg"/><Relationship Id="rId2" Type="http://schemas.openxmlformats.org/officeDocument/2006/relationships/image" Target="../media/image5.gif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svg"/><Relationship Id="rId5" Type="http://schemas.openxmlformats.org/officeDocument/2006/relationships/image" Target="../media/image20.svg"/><Relationship Id="rId15" Type="http://schemas.openxmlformats.org/officeDocument/2006/relationships/image" Target="../media/image18.sv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sv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.svg"/><Relationship Id="rId3" Type="http://schemas.openxmlformats.org/officeDocument/2006/relationships/image" Target="../media/image6.gif"/><Relationship Id="rId7" Type="http://schemas.openxmlformats.org/officeDocument/2006/relationships/image" Target="../media/image22.svg"/><Relationship Id="rId12" Type="http://schemas.openxmlformats.org/officeDocument/2006/relationships/image" Target="../media/image15.png"/><Relationship Id="rId17" Type="http://schemas.openxmlformats.org/officeDocument/2006/relationships/image" Target="../media/image32.svg"/><Relationship Id="rId2" Type="http://schemas.openxmlformats.org/officeDocument/2006/relationships/image" Target="../media/image5.gif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svg"/><Relationship Id="rId5" Type="http://schemas.openxmlformats.org/officeDocument/2006/relationships/image" Target="../media/image20.svg"/><Relationship Id="rId15" Type="http://schemas.openxmlformats.org/officeDocument/2006/relationships/image" Target="../media/image18.sv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sv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5.png"/><Relationship Id="rId18" Type="http://schemas.openxmlformats.org/officeDocument/2006/relationships/image" Target="../media/image32.svg"/><Relationship Id="rId3" Type="http://schemas.openxmlformats.org/officeDocument/2006/relationships/image" Target="../media/image5.gif"/><Relationship Id="rId7" Type="http://schemas.openxmlformats.org/officeDocument/2006/relationships/image" Target="../media/image21.png"/><Relationship Id="rId12" Type="http://schemas.openxmlformats.org/officeDocument/2006/relationships/image" Target="../media/image30.svg"/><Relationship Id="rId17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5" Type="http://schemas.openxmlformats.org/officeDocument/2006/relationships/image" Target="../media/image17.png"/><Relationship Id="rId10" Type="http://schemas.openxmlformats.org/officeDocument/2006/relationships/image" Target="../media/image28.svg"/><Relationship Id="rId4" Type="http://schemas.openxmlformats.org/officeDocument/2006/relationships/image" Target="../media/image6.gif"/><Relationship Id="rId9" Type="http://schemas.openxmlformats.org/officeDocument/2006/relationships/image" Target="../media/image27.png"/><Relationship Id="rId1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gif"/><Relationship Id="rId7" Type="http://schemas.openxmlformats.org/officeDocument/2006/relationships/image" Target="../media/image2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.svg"/><Relationship Id="rId3" Type="http://schemas.openxmlformats.org/officeDocument/2006/relationships/image" Target="../media/image6.gif"/><Relationship Id="rId7" Type="http://schemas.openxmlformats.org/officeDocument/2006/relationships/image" Target="../media/image22.svg"/><Relationship Id="rId12" Type="http://schemas.openxmlformats.org/officeDocument/2006/relationships/image" Target="../media/image15.png"/><Relationship Id="rId17" Type="http://schemas.openxmlformats.org/officeDocument/2006/relationships/image" Target="../media/image32.svg"/><Relationship Id="rId2" Type="http://schemas.openxmlformats.org/officeDocument/2006/relationships/image" Target="../media/image5.gif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svg"/><Relationship Id="rId5" Type="http://schemas.openxmlformats.org/officeDocument/2006/relationships/image" Target="../media/image20.svg"/><Relationship Id="rId15" Type="http://schemas.openxmlformats.org/officeDocument/2006/relationships/image" Target="../media/image18.sv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sv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1447" y="1335227"/>
            <a:ext cx="570659" cy="5629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05894" y="1028700"/>
            <a:ext cx="502725" cy="495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8235" y="5795971"/>
            <a:ext cx="491065" cy="4844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9454" y="4593852"/>
            <a:ext cx="825058" cy="8130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08167" y="3330961"/>
            <a:ext cx="825058" cy="8130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828" y="3737461"/>
            <a:ext cx="1849378" cy="31324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34611" y="3783540"/>
            <a:ext cx="1849378" cy="313244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3216333" y="2603495"/>
            <a:ext cx="11855334" cy="4090759"/>
            <a:chOff x="0" y="0"/>
            <a:chExt cx="1913890" cy="66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085036" y="6884972"/>
            <a:ext cx="4496377" cy="4746655"/>
          </a:xfrm>
          <a:custGeom>
            <a:avLst/>
            <a:gdLst/>
            <a:ahLst/>
            <a:cxnLst/>
            <a:rect l="l" t="t" r="r" b="b"/>
            <a:pathLst>
              <a:path w="4496377" h="4746655">
                <a:moveTo>
                  <a:pt x="0" y="0"/>
                </a:moveTo>
                <a:lnTo>
                  <a:pt x="4496377" y="0"/>
                </a:lnTo>
                <a:lnTo>
                  <a:pt x="4496377" y="4746656"/>
                </a:lnTo>
                <a:lnTo>
                  <a:pt x="0" y="47466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32873" y="-63438"/>
            <a:ext cx="3574860" cy="4625908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55828" y="6569242"/>
            <a:ext cx="4137367" cy="4114800"/>
          </a:xfrm>
          <a:custGeom>
            <a:avLst/>
            <a:gdLst/>
            <a:ahLst/>
            <a:cxnLst/>
            <a:rect l="l" t="t" r="r" b="b"/>
            <a:pathLst>
              <a:path w="4137367" h="4114800">
                <a:moveTo>
                  <a:pt x="0" y="0"/>
                </a:moveTo>
                <a:lnTo>
                  <a:pt x="4137367" y="0"/>
                </a:lnTo>
                <a:lnTo>
                  <a:pt x="4137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2124512" y="7045732"/>
            <a:ext cx="3615881" cy="4114800"/>
          </a:xfrm>
          <a:custGeom>
            <a:avLst/>
            <a:gdLst/>
            <a:ahLst/>
            <a:cxnLst/>
            <a:rect l="l" t="t" r="r" b="b"/>
            <a:pathLst>
              <a:path w="3615881" h="4114800">
                <a:moveTo>
                  <a:pt x="0" y="0"/>
                </a:moveTo>
                <a:lnTo>
                  <a:pt x="3615880" y="0"/>
                </a:lnTo>
                <a:lnTo>
                  <a:pt x="3615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9893262" y="7466572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6403556" y="772629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7B2829A-ACE6-2C2C-0636-0852D0D24DE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8499" r="58152" b="82307"/>
          <a:stretch/>
        </p:blipFill>
        <p:spPr>
          <a:xfrm>
            <a:off x="8128295" y="717840"/>
            <a:ext cx="3225505" cy="18856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25074D5-AF3F-FEFC-B5D9-08A4D2EA1C8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05975" y="5072840"/>
            <a:ext cx="6785436" cy="16216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ED4ADC6-4616-B532-29E0-B874292F9C8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34809" y="2405604"/>
            <a:ext cx="14857240" cy="32067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083" y="5994"/>
            <a:ext cx="3034167" cy="3034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3118" y="4593852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1447" y="1335227"/>
            <a:ext cx="570659" cy="562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05894" y="1028700"/>
            <a:ext cx="502725" cy="4959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11365" y="7466572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16">
            <a:extLst>
              <a:ext uri="{FF2B5EF4-FFF2-40B4-BE49-F238E27FC236}">
                <a16:creationId xmlns:a16="http://schemas.microsoft.com/office/drawing/2014/main" id="{84556BF4-DDD2-DDBA-99C9-A96B3F4FD172}"/>
              </a:ext>
            </a:extLst>
          </p:cNvPr>
          <p:cNvGrpSpPr/>
          <p:nvPr/>
        </p:nvGrpSpPr>
        <p:grpSpPr>
          <a:xfrm>
            <a:off x="852202" y="324665"/>
            <a:ext cx="14664432" cy="1408069"/>
            <a:chOff x="0" y="0"/>
            <a:chExt cx="1913890" cy="660400"/>
          </a:xfrm>
        </p:grpSpPr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6FFBCA63-6C72-9756-CE95-06641831FA1E}"/>
                </a:ext>
              </a:extLst>
            </p:cNvPr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 5: Mảnh đất trồng rau hình chữ nhật có chiều dài 15 m, chiều dài hơn chiều rộng 6m. Tính diện tích của mảnh đất đó?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F53C3-832F-E875-C1DD-07BC3951D7CD}"/>
              </a:ext>
            </a:extLst>
          </p:cNvPr>
          <p:cNvSpPr txBox="1"/>
          <p:nvPr/>
        </p:nvSpPr>
        <p:spPr>
          <a:xfrm>
            <a:off x="7044737" y="2207393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8AFC99-4C55-DE6D-A565-909E641B201D}"/>
              </a:ext>
            </a:extLst>
          </p:cNvPr>
          <p:cNvSpPr txBox="1"/>
          <p:nvPr/>
        </p:nvSpPr>
        <p:spPr>
          <a:xfrm>
            <a:off x="2291913" y="2981904"/>
            <a:ext cx="14445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rộng mảnh đất trồng rau hình chữ nhật là:</a:t>
            </a:r>
          </a:p>
          <a:p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15 – 6 = 9 (m)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mảnh đất trồng rau hình chữ nhật là:</a:t>
            </a:r>
          </a:p>
          <a:p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15 x 9 = 135 (m</a:t>
            </a:r>
            <a:r>
              <a:rPr lang="en-US" sz="36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Đáp số: 135 m</a:t>
            </a:r>
            <a:r>
              <a:rPr lang="en-US" sz="36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473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3118" y="4593852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1447" y="1335227"/>
            <a:ext cx="570659" cy="562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05894" y="1028700"/>
            <a:ext cx="502725" cy="4959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8235" y="5795971"/>
            <a:ext cx="491065" cy="4844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9454" y="4593852"/>
            <a:ext cx="825058" cy="8130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08167" y="3330961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4832278" y="2105126"/>
            <a:ext cx="8623441" cy="2975574"/>
            <a:chOff x="0" y="0"/>
            <a:chExt cx="1913890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3611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11365" y="7200900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895102" y="2532438"/>
            <a:ext cx="8560617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Bold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613235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"/>
          <a:stretch/>
        </p:blipFill>
        <p:spPr>
          <a:xfrm>
            <a:off x="0" y="0"/>
            <a:ext cx="18373725" cy="10287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"/>
            <a:ext cx="18328821" cy="102641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59" t="1447" r="17418" b="-1447"/>
          <a:stretch/>
        </p:blipFill>
        <p:spPr>
          <a:xfrm>
            <a:off x="-1629842" y="-1216591"/>
            <a:ext cx="8149845" cy="126719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0895" y="6555455"/>
            <a:ext cx="3440948" cy="40769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72" y="231227"/>
            <a:ext cx="8770203" cy="33287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803">
            <a:off x="6491801" y="3412600"/>
            <a:ext cx="10927908" cy="628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5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"/>
          <a:stretch/>
        </p:blipFill>
        <p:spPr>
          <a:xfrm>
            <a:off x="0" y="0"/>
            <a:ext cx="18373725" cy="10287000"/>
          </a:xfrm>
          <a:prstGeom prst="rect">
            <a:avLst/>
          </a:prstGeom>
        </p:spPr>
      </p:pic>
      <p:pic>
        <p:nvPicPr>
          <p:cNvPr id="35" name="Picture 3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725" y="3232685"/>
            <a:ext cx="9144018" cy="91440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21" y="22860"/>
            <a:ext cx="18328821" cy="102641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59" t="1447" r="17418" b="-1447"/>
          <a:stretch/>
        </p:blipFill>
        <p:spPr>
          <a:xfrm>
            <a:off x="-1629842" y="-1216591"/>
            <a:ext cx="8149845" cy="126719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0895" y="6555455"/>
            <a:ext cx="3440948" cy="4076973"/>
          </a:xfrm>
          <a:prstGeom prst="rect">
            <a:avLst/>
          </a:prstGeom>
        </p:spPr>
      </p:pic>
      <p:pic>
        <p:nvPicPr>
          <p:cNvPr id="24" name="Picture 2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74" y="-130436"/>
            <a:ext cx="4229100" cy="4229100"/>
          </a:xfrm>
          <a:prstGeom prst="rect">
            <a:avLst/>
          </a:prstGeom>
        </p:spPr>
      </p:pic>
      <p:pic>
        <p:nvPicPr>
          <p:cNvPr id="25" name="Picture 2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234" y="1546760"/>
            <a:ext cx="4229100" cy="4229100"/>
          </a:xfrm>
          <a:prstGeom prst="rect">
            <a:avLst/>
          </a:prstGeom>
        </p:spPr>
      </p:pic>
      <p:pic>
        <p:nvPicPr>
          <p:cNvPr id="27" name="Picture 2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00" y="2001900"/>
            <a:ext cx="4229100" cy="4229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9128" y="2353616"/>
            <a:ext cx="14267303" cy="3507343"/>
          </a:xfrm>
          <a:prstGeom prst="wedgeRoundRectCallout">
            <a:avLst>
              <a:gd name="adj1" fmla="val -45868"/>
              <a:gd name="adj2" fmla="val 62500"/>
              <a:gd name="adj3" fmla="val 1666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to,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82439" y="1356777"/>
            <a:ext cx="11924523" cy="1861006"/>
          </a:xfrm>
          <a:prstGeom prst="wedgeEllipseCallout">
            <a:avLst>
              <a:gd name="adj1" fmla="val 21468"/>
              <a:gd name="adj2" fmla="val 10992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GB" sz="400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GB" sz="4000" dirty="0">
                <a:solidFill>
                  <a:srgbClr val="FFC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41739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C 0.04545 -0.01574 0.05026 -0.09491 0.09623 -0.11042 C 0.12253 -0.12338 0.12735 0.06134 0.15248 0.06736 C 0.17735 0.07314 0.21732 -0.07176 0.24649 -0.07454 C 0.27526 -0.07709 0.29779 0.04027 0.32644 0.05092 C 0.33841 0.05463 0.39466 -0.13357 0.40716 -0.1301 C 0.44024 -0.11829 0.46446 0.01643 0.49779 0.02801 " pathEditMode="relative" rAng="0" ptsTypes="AAAAA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8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/>
          <p:cNvSpPr/>
          <p:nvPr/>
        </p:nvSpPr>
        <p:spPr>
          <a:xfrm>
            <a:off x="4605495" y="1420912"/>
            <a:ext cx="8710682" cy="207434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số: </a:t>
            </a:r>
          </a:p>
          <a:p>
            <a:pPr algn="ctr" defTabSz="1371600">
              <a:defRPr/>
            </a:pPr>
            <a:r>
              <a:rPr lang="en-GB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tấn = ? tạ = ? kg</a:t>
            </a:r>
          </a:p>
        </p:txBody>
      </p:sp>
      <p:sp>
        <p:nvSpPr>
          <p:cNvPr id="4" name="Rounded Rectangle 14"/>
          <p:cNvSpPr/>
          <p:nvPr/>
        </p:nvSpPr>
        <p:spPr>
          <a:xfrm>
            <a:off x="4953000" y="4457700"/>
            <a:ext cx="7916946" cy="1524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4400" b="1" dirty="0">
              <a:solidFill>
                <a:srgbClr val="70AD47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132" y="4476750"/>
            <a:ext cx="1998045" cy="15240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4561" y="7461002"/>
            <a:ext cx="2684711" cy="31809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B7354A-5784-9C14-1E13-0FC1AA6A5E18}"/>
              </a:ext>
            </a:extLst>
          </p:cNvPr>
          <p:cNvSpPr txBox="1"/>
          <p:nvPr/>
        </p:nvSpPr>
        <p:spPr>
          <a:xfrm>
            <a:off x="4605495" y="4808040"/>
            <a:ext cx="826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tấn = 40 tạ = 4 000 kg </a:t>
            </a:r>
            <a:endParaRPr lang="vi-VN" sz="3600" b="1" dirty="0" err="1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2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/>
          <p:cNvSpPr/>
          <p:nvPr/>
        </p:nvSpPr>
        <p:spPr>
          <a:xfrm>
            <a:off x="4706204" y="1222582"/>
            <a:ext cx="8098807" cy="2100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dấu: </a:t>
            </a:r>
          </a:p>
          <a:p>
            <a:pPr algn="ctr" defTabSz="1371600">
              <a:defRPr/>
            </a:pPr>
            <a:r>
              <a:rPr lang="en-GB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kg 550 g … 5 550 g</a:t>
            </a:r>
          </a:p>
        </p:txBody>
      </p:sp>
      <p:sp>
        <p:nvSpPr>
          <p:cNvPr id="4" name="Rounded Rectangle 14"/>
          <p:cNvSpPr/>
          <p:nvPr/>
        </p:nvSpPr>
        <p:spPr>
          <a:xfrm>
            <a:off x="5776956" y="4840252"/>
            <a:ext cx="7946289" cy="145642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kg 550 g = 5 550 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4335424"/>
            <a:ext cx="1857375" cy="1857375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6110" y="7590945"/>
            <a:ext cx="2618997" cy="31030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94" b="25182" l="19964" r="31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6" t="2580" r="68351" b="74624"/>
          <a:stretch/>
        </p:blipFill>
        <p:spPr>
          <a:xfrm>
            <a:off x="4900556" y="3254993"/>
            <a:ext cx="1794633" cy="31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0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/>
          <p:cNvSpPr/>
          <p:nvPr/>
        </p:nvSpPr>
        <p:spPr>
          <a:xfrm>
            <a:off x="2650500" y="1886931"/>
            <a:ext cx="13716000" cy="163457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số: 6 783 kg + 378 kg = … kg</a:t>
            </a:r>
            <a:endParaRPr lang="en-GB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10727138" y="6709703"/>
            <a:ext cx="5220269" cy="154124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7161 kg</a:t>
            </a:r>
          </a:p>
        </p:txBody>
      </p:sp>
      <p:sp>
        <p:nvSpPr>
          <p:cNvPr id="5" name="Rounded Rectangle 14"/>
          <p:cNvSpPr/>
          <p:nvPr/>
        </p:nvSpPr>
        <p:spPr>
          <a:xfrm>
            <a:off x="10727138" y="4339486"/>
            <a:ext cx="5220269" cy="154124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7166 kg</a:t>
            </a:r>
          </a:p>
        </p:txBody>
      </p:sp>
      <p:sp>
        <p:nvSpPr>
          <p:cNvPr id="6" name="Rounded Rectangle 14"/>
          <p:cNvSpPr/>
          <p:nvPr/>
        </p:nvSpPr>
        <p:spPr>
          <a:xfrm>
            <a:off x="2436125" y="6812068"/>
            <a:ext cx="5220269" cy="154124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6171 kg</a:t>
            </a:r>
          </a:p>
        </p:txBody>
      </p:sp>
      <p:sp>
        <p:nvSpPr>
          <p:cNvPr id="7" name="Rounded Rectangle 14"/>
          <p:cNvSpPr/>
          <p:nvPr/>
        </p:nvSpPr>
        <p:spPr>
          <a:xfrm>
            <a:off x="2436125" y="4367284"/>
            <a:ext cx="5220269" cy="154124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7160 kg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222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870" y="6097376"/>
            <a:ext cx="1857375" cy="185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212" y="3996962"/>
            <a:ext cx="1843034" cy="2041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292" y="6097376"/>
            <a:ext cx="1818053" cy="20418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1" b="92619" l="2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95" y="4027014"/>
            <a:ext cx="1818053" cy="2041836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9993" y="6819699"/>
            <a:ext cx="2982074" cy="35332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49" b="24697" l="1942" r="34527">
                        <a14:foregroundMark x1="8677" y1="17597" x2="8495" y2="17597"/>
                        <a14:foregroundMark x1="34527" y1="6068" x2="34527" y2="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1" r="80453" b="74487"/>
          <a:stretch/>
        </p:blipFill>
        <p:spPr>
          <a:xfrm>
            <a:off x="1284136" y="3313680"/>
            <a:ext cx="2619566" cy="3114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94" b="25182" l="19964" r="31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6" t="2580" r="68351" b="74624"/>
          <a:stretch/>
        </p:blipFill>
        <p:spPr>
          <a:xfrm>
            <a:off x="10251951" y="3105566"/>
            <a:ext cx="1794633" cy="31705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83" b="25364" l="30947" r="470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3" t="5807" r="53513" b="74409"/>
          <a:stretch/>
        </p:blipFill>
        <p:spPr>
          <a:xfrm>
            <a:off x="2096411" y="6442114"/>
            <a:ext cx="1859637" cy="2444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" b="23726" l="45813" r="62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97" t="6022" r="38459" b="76344"/>
          <a:stretch/>
        </p:blipFill>
        <p:spPr>
          <a:xfrm>
            <a:off x="10078622" y="6345156"/>
            <a:ext cx="2151567" cy="23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3118" y="4593852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1447" y="1335227"/>
            <a:ext cx="570659" cy="562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05894" y="1028700"/>
            <a:ext cx="502725" cy="4959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8235" y="5795971"/>
            <a:ext cx="491065" cy="4844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9454" y="4593852"/>
            <a:ext cx="825058" cy="8130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08167" y="3330961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0711365" y="7466572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389F914-39D5-CC97-5879-BF095279AE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46645" y="2000212"/>
            <a:ext cx="11623641" cy="36035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3118" y="4593852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1447" y="1335227"/>
            <a:ext cx="570659" cy="562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05894" y="1028700"/>
            <a:ext cx="502725" cy="4959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8235" y="5795971"/>
            <a:ext cx="491065" cy="4844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9454" y="4593852"/>
            <a:ext cx="825058" cy="8130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08167" y="3330961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/>
          <p:cNvGrpSpPr/>
          <p:nvPr/>
        </p:nvGrpSpPr>
        <p:grpSpPr>
          <a:xfrm>
            <a:off x="4832278" y="2105126"/>
            <a:ext cx="8623441" cy="2975574"/>
            <a:chOff x="0" y="0"/>
            <a:chExt cx="1913890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361144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8" name="Freeform 18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0711365" y="7200900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TextBox 22"/>
          <p:cNvSpPr txBox="1"/>
          <p:nvPr/>
        </p:nvSpPr>
        <p:spPr>
          <a:xfrm>
            <a:off x="4895102" y="2532438"/>
            <a:ext cx="8560617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Quicksand Bold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BAF11CB3-A588-0E0C-DF36-56D0709C29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14300"/>
            <a:ext cx="17907000" cy="1007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96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3118" y="4593852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1447" y="1335227"/>
            <a:ext cx="570659" cy="562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05894" y="1028700"/>
            <a:ext cx="502725" cy="4959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8235" y="5795971"/>
            <a:ext cx="491065" cy="4844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9454" y="4593852"/>
            <a:ext cx="825058" cy="8130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08167" y="3330961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815345" y="2044827"/>
            <a:ext cx="8623441" cy="2975574"/>
          </a:xfrm>
          <a:custGeom>
            <a:avLst/>
            <a:gdLst/>
            <a:ahLst/>
            <a:cxnLst/>
            <a:rect l="l" t="t" r="r" b="b"/>
            <a:pathLst>
              <a:path w="1913890" h="660400">
                <a:moveTo>
                  <a:pt x="1789430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789430" y="0"/>
                </a:lnTo>
                <a:cubicBezTo>
                  <a:pt x="1858010" y="0"/>
                  <a:pt x="1913890" y="55880"/>
                  <a:pt x="1913890" y="124460"/>
                </a:cubicBezTo>
                <a:lnTo>
                  <a:pt x="1913890" y="535940"/>
                </a:lnTo>
                <a:cubicBezTo>
                  <a:pt x="1913890" y="604520"/>
                  <a:pt x="1858010" y="660400"/>
                  <a:pt x="1789430" y="660400"/>
                </a:cubicBezTo>
                <a:close/>
              </a:path>
            </a:pathLst>
          </a:custGeom>
          <a:solidFill>
            <a:srgbClr val="361144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11365" y="7200900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895102" y="2532438"/>
            <a:ext cx="8560617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Bold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05021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5828" y="4726761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/>
          <p:cNvGrpSpPr/>
          <p:nvPr/>
        </p:nvGrpSpPr>
        <p:grpSpPr>
          <a:xfrm>
            <a:off x="1" y="232625"/>
            <a:ext cx="3446644" cy="1164681"/>
            <a:chOff x="0" y="0"/>
            <a:chExt cx="1913890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361144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8" name="Freeform 18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0711365" y="7466572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TextBox 22"/>
          <p:cNvSpPr txBox="1"/>
          <p:nvPr/>
        </p:nvSpPr>
        <p:spPr>
          <a:xfrm>
            <a:off x="-507485" y="-319311"/>
            <a:ext cx="4648163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000" dirty="0">
                <a:solidFill>
                  <a:srgbClr val="FFFFFF"/>
                </a:solidFill>
                <a:latin typeface="Quicksand Bold"/>
              </a:rPr>
              <a:t>Bài 1: Số?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60EEE7-8701-F7D7-59D3-FA4AF0E67DBE}"/>
              </a:ext>
            </a:extLst>
          </p:cNvPr>
          <p:cNvSpPr txBox="1"/>
          <p:nvPr/>
        </p:nvSpPr>
        <p:spPr>
          <a:xfrm>
            <a:off x="2250345" y="1497939"/>
            <a:ext cx="14666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 cm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 mm 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        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100 mm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=? cm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dm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  cm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      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100 cm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dm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dm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1m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cm</a:t>
            </a:r>
            <a:r>
              <a:rPr lang="en-US" sz="3600" b="1" baseline="30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D7A756-85E6-A926-74CB-7432F31EE603}"/>
              </a:ext>
            </a:extLst>
          </p:cNvPr>
          <p:cNvSpPr txBox="1"/>
          <p:nvPr/>
        </p:nvSpPr>
        <p:spPr>
          <a:xfrm>
            <a:off x="2828210" y="5492578"/>
            <a:ext cx="1441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1 phút = ? giây				1 thế kỉ = ? năm</a:t>
            </a:r>
          </a:p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phút 30 giây = ? Giây			100 năm = ? thế </a:t>
            </a:r>
            <a:r>
              <a:rPr lang="en-US" sz="36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 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5823C9-54CB-41F0-FA68-69E9CB86E52F}"/>
              </a:ext>
            </a:extLst>
          </p:cNvPr>
          <p:cNvSpPr txBox="1"/>
          <p:nvPr/>
        </p:nvSpPr>
        <p:spPr>
          <a:xfrm>
            <a:off x="996491" y="3453879"/>
            <a:ext cx="1722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cm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 mm 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        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5 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=? cm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dm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  cm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      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1 dm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cm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cm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dm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?    cm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1 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5 dm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r>
              <a:rPr lang="en-US" sz="36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 dm</a:t>
            </a:r>
            <a:r>
              <a:rPr lang="en-US" sz="3600" b="1" baseline="30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5828" y="4726761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" y="232625"/>
            <a:ext cx="3446644" cy="1164681"/>
            <a:chOff x="0" y="0"/>
            <a:chExt cx="1913890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3611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11365" y="7466572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-507485" y="-252698"/>
            <a:ext cx="4648163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Bold"/>
                <a:ea typeface="+mn-ea"/>
                <a:cs typeface="+mn-cs"/>
              </a:rPr>
              <a:t>Bài 1: Số?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60EEE7-8701-F7D7-59D3-FA4AF0E67DBE}"/>
              </a:ext>
            </a:extLst>
          </p:cNvPr>
          <p:cNvSpPr txBox="1"/>
          <p:nvPr/>
        </p:nvSpPr>
        <p:spPr>
          <a:xfrm>
            <a:off x="2250345" y="1497939"/>
            <a:ext cx="14666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1 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mm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 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100 mm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dm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100 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1m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000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D7A756-85E6-A926-74CB-7432F31EE603}"/>
              </a:ext>
            </a:extLst>
          </p:cNvPr>
          <p:cNvSpPr txBox="1"/>
          <p:nvPr/>
        </p:nvSpPr>
        <p:spPr>
          <a:xfrm>
            <a:off x="2828210" y="5461757"/>
            <a:ext cx="1441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1 phút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giây				1 thế kỉ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năm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phút 30 giây =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giây			100 năm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thế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kỉ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5823C9-54CB-41F0-FA68-69E9CB86E52F}"/>
              </a:ext>
            </a:extLst>
          </p:cNvPr>
          <p:cNvSpPr txBox="1"/>
          <p:nvPr/>
        </p:nvSpPr>
        <p:spPr>
          <a:xfrm>
            <a:off x="972772" y="3445231"/>
            <a:ext cx="1722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2 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mm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 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5 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50 000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dm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1 dm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 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106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300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  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30 000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             1 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5 dm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105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dm</a:t>
            </a: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915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5828" y="4726761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" y="232625"/>
            <a:ext cx="3446644" cy="1164681"/>
            <a:chOff x="0" y="0"/>
            <a:chExt cx="1913890" cy="66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36114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11365" y="7466572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-507485" y="-319311"/>
            <a:ext cx="4648163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icksand Bold"/>
                <a:ea typeface="+mn-ea"/>
                <a:cs typeface="+mn-cs"/>
              </a:rPr>
              <a:t>Bài 2: Số?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60EEE7-8701-F7D7-59D3-FA4AF0E67DBE}"/>
              </a:ext>
            </a:extLst>
          </p:cNvPr>
          <p:cNvSpPr txBox="1"/>
          <p:nvPr/>
        </p:nvSpPr>
        <p:spPr>
          <a:xfrm>
            <a:off x="89915" y="3004963"/>
            <a:ext cx="18664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 mm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+ 30 mm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      ? mm</a:t>
            </a:r>
            <a:r>
              <a:rPr kumimoji="0" lang="en-US" sz="40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   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36 cm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– 17 cm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   ?   cm</a:t>
            </a:r>
            <a:r>
              <a:rPr kumimoji="0" lang="en-US" sz="40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</a:t>
            </a:r>
            <a:r>
              <a:rPr lang="en-US" sz="40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4 </a:t>
            </a:r>
            <a:r>
              <a:rPr lang="en-US" sz="40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?    m</a:t>
            </a:r>
            <a:r>
              <a:rPr lang="en-US" sz="4000" b="1" baseline="30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dm</a:t>
            </a:r>
            <a:r>
              <a:rPr lang="en-US" sz="40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5 </a:t>
            </a:r>
            <a:r>
              <a:rPr lang="en-US" sz="40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?   dm</a:t>
            </a:r>
            <a:r>
              <a:rPr lang="en-US" sz="4000" b="1" baseline="30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3BAE7F-CD41-8431-1B89-05C90DBB2250}"/>
              </a:ext>
            </a:extLst>
          </p:cNvPr>
          <p:cNvSpPr/>
          <p:nvPr/>
        </p:nvSpPr>
        <p:spPr>
          <a:xfrm>
            <a:off x="5612318" y="3046216"/>
            <a:ext cx="1066800" cy="692822"/>
          </a:xfrm>
          <a:prstGeom prst="rect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lang="vi-VN" sz="3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56C38C-2EAC-EBAB-4F9F-8E09CDE67F06}"/>
              </a:ext>
            </a:extLst>
          </p:cNvPr>
          <p:cNvSpPr/>
          <p:nvPr/>
        </p:nvSpPr>
        <p:spPr>
          <a:xfrm>
            <a:off x="3149536" y="3647632"/>
            <a:ext cx="1249612" cy="692822"/>
          </a:xfrm>
          <a:prstGeom prst="rect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lang="vi-VN" sz="3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CB01B1-BCDF-8689-D4D4-6A7C30C64A84}"/>
              </a:ext>
            </a:extLst>
          </p:cNvPr>
          <p:cNvSpPr/>
          <p:nvPr/>
        </p:nvSpPr>
        <p:spPr>
          <a:xfrm>
            <a:off x="12983561" y="3020461"/>
            <a:ext cx="760694" cy="692822"/>
          </a:xfrm>
          <a:prstGeom prst="rect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  <a:endParaRPr lang="vi-VN" sz="3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ED05B2-B209-3706-7BF5-D47DCDB1E92E}"/>
              </a:ext>
            </a:extLst>
          </p:cNvPr>
          <p:cNvSpPr/>
          <p:nvPr/>
        </p:nvSpPr>
        <p:spPr>
          <a:xfrm>
            <a:off x="11328562" y="3647632"/>
            <a:ext cx="760694" cy="692822"/>
          </a:xfrm>
          <a:prstGeom prst="rect">
            <a:avLst/>
          </a:prstGeom>
          <a:solidFill>
            <a:srgbClr val="050A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3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248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3118" y="4593852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/>
          <p:cNvGrpSpPr/>
          <p:nvPr/>
        </p:nvGrpSpPr>
        <p:grpSpPr>
          <a:xfrm>
            <a:off x="211532" y="266700"/>
            <a:ext cx="2723258" cy="1089734"/>
            <a:chOff x="1302999" y="1875362"/>
            <a:chExt cx="1913890" cy="660400"/>
          </a:xfrm>
        </p:grpSpPr>
        <p:sp>
          <p:nvSpPr>
            <p:cNvPr id="17" name="Freeform 17"/>
            <p:cNvSpPr/>
            <p:nvPr/>
          </p:nvSpPr>
          <p:spPr>
            <a:xfrm>
              <a:off x="1302999" y="1875362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/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&gt;, &lt;, =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5966257-1424-3ED4-EC51-4E623F6FE134}"/>
              </a:ext>
            </a:extLst>
          </p:cNvPr>
          <p:cNvSpPr txBox="1"/>
          <p:nvPr/>
        </p:nvSpPr>
        <p:spPr>
          <a:xfrm>
            <a:off x="3641107" y="1691312"/>
            <a:ext cx="9342454" cy="3244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cm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mm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 250 mm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 cm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……. 4 dm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dm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 250 dm</a:t>
            </a:r>
            <a:r>
              <a:rPr lang="en-US" sz="36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0" name="Group 16">
            <a:extLst>
              <a:ext uri="{FF2B5EF4-FFF2-40B4-BE49-F238E27FC236}">
                <a16:creationId xmlns:a16="http://schemas.microsoft.com/office/drawing/2014/main" id="{6FF91242-E58B-673E-9B45-D5C182C45F72}"/>
              </a:ext>
            </a:extLst>
          </p:cNvPr>
          <p:cNvGrpSpPr/>
          <p:nvPr/>
        </p:nvGrpSpPr>
        <p:grpSpPr>
          <a:xfrm>
            <a:off x="7315200" y="1827462"/>
            <a:ext cx="851413" cy="692167"/>
            <a:chOff x="1769287" y="1802728"/>
            <a:chExt cx="1913890" cy="712021"/>
          </a:xfrm>
        </p:grpSpPr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AA110435-9B5B-296D-FEF9-F7957C242581}"/>
                </a:ext>
              </a:extLst>
            </p:cNvPr>
            <p:cNvSpPr/>
            <p:nvPr/>
          </p:nvSpPr>
          <p:spPr>
            <a:xfrm>
              <a:off x="1769287" y="1802728"/>
              <a:ext cx="1913890" cy="712021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/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343A6D16-2497-C1AF-CFA6-E4C7570963C4}"/>
              </a:ext>
            </a:extLst>
          </p:cNvPr>
          <p:cNvGrpSpPr/>
          <p:nvPr/>
        </p:nvGrpSpPr>
        <p:grpSpPr>
          <a:xfrm>
            <a:off x="7041635" y="2922852"/>
            <a:ext cx="851413" cy="644102"/>
            <a:chOff x="1302999" y="1827027"/>
            <a:chExt cx="1913890" cy="660400"/>
          </a:xfrm>
        </p:grpSpPr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B53B4D44-3BE4-D583-D125-62847EEF1F66}"/>
                </a:ext>
              </a:extLst>
            </p:cNvPr>
            <p:cNvSpPr/>
            <p:nvPr/>
          </p:nvSpPr>
          <p:spPr>
            <a:xfrm>
              <a:off x="1302999" y="1827027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/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16">
            <a:extLst>
              <a:ext uri="{FF2B5EF4-FFF2-40B4-BE49-F238E27FC236}">
                <a16:creationId xmlns:a16="http://schemas.microsoft.com/office/drawing/2014/main" id="{C0E1860A-745A-AFEF-2A3D-EAB7A43BCC64}"/>
              </a:ext>
            </a:extLst>
          </p:cNvPr>
          <p:cNvGrpSpPr/>
          <p:nvPr/>
        </p:nvGrpSpPr>
        <p:grpSpPr>
          <a:xfrm>
            <a:off x="6615930" y="4062700"/>
            <a:ext cx="851412" cy="647175"/>
            <a:chOff x="1302999" y="1827027"/>
            <a:chExt cx="1913890" cy="660400"/>
          </a:xfrm>
        </p:grpSpPr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1576E78F-7F9E-2F5B-BC61-82779D979941}"/>
                </a:ext>
              </a:extLst>
            </p:cNvPr>
            <p:cNvSpPr/>
            <p:nvPr/>
          </p:nvSpPr>
          <p:spPr>
            <a:xfrm>
              <a:off x="1302999" y="1827027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/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9AB6127-18F2-3547-D3D3-85DBC5AD0D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7117" y="5895746"/>
            <a:ext cx="10408576" cy="3578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53118" y="4593852"/>
            <a:ext cx="20994236" cy="76801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40722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4943" y="7466572"/>
            <a:ext cx="526535" cy="5194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1447" y="1335227"/>
            <a:ext cx="570659" cy="562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05894" y="1028700"/>
            <a:ext cx="502725" cy="4959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2106" y="8445299"/>
            <a:ext cx="825058" cy="813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3561" y="8445299"/>
            <a:ext cx="825058" cy="81300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847738" y="-722173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508167" y="-1028700"/>
            <a:ext cx="4140679" cy="4114800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2539052">
            <a:off x="-1019337" y="7940973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-2435661">
            <a:off x="14379382" y="7200900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3075844" y="7283758"/>
            <a:ext cx="4637582" cy="41148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7576635" y="7466572"/>
            <a:ext cx="3134729" cy="4114800"/>
          </a:xfrm>
          <a:custGeom>
            <a:avLst/>
            <a:gdLst/>
            <a:ahLst/>
            <a:cxnLst/>
            <a:rect l="l" t="t" r="r" b="b"/>
            <a:pathLst>
              <a:path w="3134729" h="4114800">
                <a:moveTo>
                  <a:pt x="0" y="0"/>
                </a:moveTo>
                <a:lnTo>
                  <a:pt x="3134730" y="0"/>
                </a:lnTo>
                <a:lnTo>
                  <a:pt x="3134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0711365" y="7466572"/>
            <a:ext cx="4006786" cy="41148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3" name="Group 16">
            <a:extLst>
              <a:ext uri="{FF2B5EF4-FFF2-40B4-BE49-F238E27FC236}">
                <a16:creationId xmlns:a16="http://schemas.microsoft.com/office/drawing/2014/main" id="{84556BF4-DDD2-DDBA-99C9-A96B3F4FD172}"/>
              </a:ext>
            </a:extLst>
          </p:cNvPr>
          <p:cNvGrpSpPr/>
          <p:nvPr/>
        </p:nvGrpSpPr>
        <p:grpSpPr>
          <a:xfrm>
            <a:off x="1811783" y="663878"/>
            <a:ext cx="14664432" cy="1668146"/>
            <a:chOff x="75301" y="-1537033"/>
            <a:chExt cx="1913890" cy="1291026"/>
          </a:xfrm>
        </p:grpSpPr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6FFBCA63-6C72-9756-CE95-06641831FA1E}"/>
                </a:ext>
              </a:extLst>
            </p:cNvPr>
            <p:cNvSpPr/>
            <p:nvPr/>
          </p:nvSpPr>
          <p:spPr>
            <a:xfrm>
              <a:off x="75301" y="-1537033"/>
              <a:ext cx="1913890" cy="1291026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F46246"/>
            </a:solidFill>
          </p:spPr>
          <p:txBody>
            <a:bodyPr lIns="365760" rIns="274320"/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Bài 4: Em hãy dùng thước đo góc để đo rồi viết số đo các góc đỉnh B; cạnh BA, BM và góc đỉnh M cạnh MA, MC?</a:t>
              </a:r>
              <a:endParaRPr lang="vi-VN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81888" y="3115966"/>
            <a:ext cx="10872552" cy="3862908"/>
            <a:chOff x="4596046" y="2390837"/>
            <a:chExt cx="9095906" cy="2858844"/>
          </a:xfrm>
        </p:grpSpPr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466B755B-0C63-28CF-2E2D-6E710026720D}"/>
                </a:ext>
              </a:extLst>
            </p:cNvPr>
            <p:cNvSpPr/>
            <p:nvPr/>
          </p:nvSpPr>
          <p:spPr>
            <a:xfrm>
              <a:off x="4596046" y="2390837"/>
              <a:ext cx="9095906" cy="2743200"/>
            </a:xfrm>
            <a:prstGeom prst="triangle">
              <a:avLst>
                <a:gd name="adj" fmla="val 27846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E7F6B04-4B42-A7AB-CDFB-FA453EBF0471}"/>
                </a:ext>
              </a:extLst>
            </p:cNvPr>
            <p:cNvCxnSpPr>
              <a:stCxn id="25" idx="0"/>
            </p:cNvCxnSpPr>
            <p:nvPr/>
          </p:nvCxnSpPr>
          <p:spPr>
            <a:xfrm>
              <a:off x="7128892" y="2390837"/>
              <a:ext cx="1329308" cy="285884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67D5DA3-C9FA-FDAB-9251-71C286833B29}"/>
              </a:ext>
            </a:extLst>
          </p:cNvPr>
          <p:cNvSpPr txBox="1"/>
          <p:nvPr/>
        </p:nvSpPr>
        <p:spPr>
          <a:xfrm>
            <a:off x="6183609" y="2749075"/>
            <a:ext cx="101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vi-VN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62E763-ED6B-D155-0226-36A5BD5C823E}"/>
              </a:ext>
            </a:extLst>
          </p:cNvPr>
          <p:cNvSpPr txBox="1"/>
          <p:nvPr/>
        </p:nvSpPr>
        <p:spPr>
          <a:xfrm>
            <a:off x="3292626" y="6419509"/>
            <a:ext cx="101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vi-VN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431B44-70CB-FB39-2EF7-9B8AD6179EC1}"/>
              </a:ext>
            </a:extLst>
          </p:cNvPr>
          <p:cNvSpPr txBox="1"/>
          <p:nvPr/>
        </p:nvSpPr>
        <p:spPr>
          <a:xfrm>
            <a:off x="8143837" y="6773927"/>
            <a:ext cx="101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vi-VN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909C4C-2876-EF2C-7349-F551C4E489DB}"/>
              </a:ext>
            </a:extLst>
          </p:cNvPr>
          <p:cNvSpPr txBox="1"/>
          <p:nvPr/>
        </p:nvSpPr>
        <p:spPr>
          <a:xfrm>
            <a:off x="14835473" y="6358446"/>
            <a:ext cx="101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vi-VN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5"/>
          </a:solidFill>
          <a:prstDash val="lgDashDot"/>
        </a:ln>
      </a:spPr>
      <a:bodyPr rtlCol="0" anchor="ctr"/>
      <a:lstStyle>
        <a:defPPr algn="ctr">
          <a:defRPr sz="3600" dirty="0" smtClean="0">
            <a:latin typeface="Broadway" panose="04040905080B02020502" pitchFamily="8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prstTxWarp prst="textArchDown">
          <a:avLst>
            <a:gd name="adj" fmla="val 17091711"/>
          </a:avLst>
        </a:prstTxWarp>
        <a:spAutoFit/>
      </a:bodyPr>
      <a:lstStyle>
        <a:defPPr algn="ctr">
          <a:defRPr sz="3200" b="1" dirty="0" err="1" smtClean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IcielHelen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156</TotalTime>
  <Words>514</Words>
  <Application>Microsoft Office PowerPoint</Application>
  <PresentationFormat>Custom</PresentationFormat>
  <Paragraphs>68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Cambria</vt:lpstr>
      <vt:lpstr>UTM Avo</vt:lpstr>
      <vt:lpstr>Quicksand Bold</vt:lpstr>
      <vt:lpstr>#9Slide07 HoneyCream</vt:lpstr>
      <vt:lpstr>Arial</vt:lpstr>
      <vt:lpstr>#9Slide07 IcielHelena</vt:lpstr>
      <vt:lpstr>Calibri</vt:lpstr>
      <vt:lpstr>Calibri Light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Hà Lê</cp:lastModifiedBy>
  <cp:revision>16</cp:revision>
  <dcterms:created xsi:type="dcterms:W3CDTF">2006-08-16T00:00:00Z</dcterms:created>
  <dcterms:modified xsi:type="dcterms:W3CDTF">2023-12-10T02:38:50Z</dcterms:modified>
  <cp:category>9Slide.vn</cp:category>
  <dc:identifier>DAF04X75fAU</dc:identifier>
</cp:coreProperties>
</file>