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6" r:id="rId2"/>
    <p:sldMasterId id="2147483688" r:id="rId3"/>
  </p:sldMasterIdLst>
  <p:notesMasterIdLst>
    <p:notesMasterId r:id="rId21"/>
  </p:notesMasterIdLst>
  <p:sldIdLst>
    <p:sldId id="257" r:id="rId4"/>
    <p:sldId id="330" r:id="rId5"/>
    <p:sldId id="274" r:id="rId6"/>
    <p:sldId id="273" r:id="rId7"/>
    <p:sldId id="278" r:id="rId8"/>
    <p:sldId id="275" r:id="rId9"/>
    <p:sldId id="277" r:id="rId10"/>
    <p:sldId id="279" r:id="rId11"/>
    <p:sldId id="260" r:id="rId12"/>
    <p:sldId id="326" r:id="rId13"/>
    <p:sldId id="327" r:id="rId14"/>
    <p:sldId id="298" r:id="rId15"/>
    <p:sldId id="300" r:id="rId16"/>
    <p:sldId id="328" r:id="rId17"/>
    <p:sldId id="299" r:id="rId18"/>
    <p:sldId id="329" r:id="rId19"/>
    <p:sldId id="32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9ppt" initials="9" lastIdx="1" clrIdx="0"/>
  <p:cmAuthor id="2" name="Tư Bùi" initials="TB" lastIdx="1" clrIdx="1">
    <p:extLst>
      <p:ext uri="{19B8F6BF-5375-455C-9EA6-DF929625EA0E}">
        <p15:presenceInfo xmlns:p15="http://schemas.microsoft.com/office/powerpoint/2012/main" userId="dcfa3037cac84c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4952"/>
    <a:srgbClr val="FFBA1D"/>
    <a:srgbClr val="65A1C2"/>
    <a:srgbClr val="FE8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1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字体：https://izihun.com/shangyongziti-618.html</a:t>
            </a:r>
          </a:p>
          <a:p>
            <a:r>
              <a:rPr lang="zh-CN" altLang="en-US"/>
              <a:t>音乐：</a:t>
            </a:r>
            <a:r>
              <a:rPr lang="zh-CN" altLang="en-US" dirty="0">
                <a:sym typeface="+mn-ea"/>
              </a:rPr>
              <a:t>https://ibaotu.com/sucai/19667627.html</a:t>
            </a:r>
            <a:endParaRPr lang="zh-CN" altLang="en-US" dirty="0"/>
          </a:p>
          <a:p>
            <a:r>
              <a:rPr lang="zh-CN" altLang="en-US"/>
              <a:t>素材：https://ibaotu.com/sucai/19804234.html，https://ibaotu.com/sucai/19470487.html，https://ibaotu.com/sucai/19841077.html，https://ibaotu.com/sucai/19466887.html，https://ibaotu.com/sucai/19813468.html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91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1665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1710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9033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388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0140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2214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945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877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049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06/12/2023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8610600" y="6492875"/>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2278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591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740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2023/12/6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A3ED2B7-C1B8-45A3-A782-F97B18864AB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36702A5-B023-410F-9BED-58FD833F5E6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78" y="-1"/>
            <a:ext cx="12187724" cy="6858001"/>
          </a:xfrm>
          <a:prstGeom prst="rect">
            <a:avLst/>
          </a:prstGeom>
        </p:spPr>
      </p:pic>
    </p:spTree>
    <p:extLst>
      <p:ext uri="{BB962C8B-B14F-4D97-AF65-F5344CB8AC3E}">
        <p14:creationId xmlns:p14="http://schemas.microsoft.com/office/powerpoint/2010/main" val="34192772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F79E6B04-5103-4718-A21E-8722FA759FD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827574472"/>
      </p:ext>
    </p:extLst>
  </p:cSld>
  <p:clrMap bg1="lt1" tx1="dk1" bg2="lt2" tx2="dk2" accent1="accent1" accent2="accent2" accent3="accent3" accent4="accent4" accent5="accent5" accent6="accent6" hlink="hlink" folHlink="folHlink"/>
  <p:sldLayoutIdLst>
    <p:sldLayoutId id="2147483689" r:id="rId1"/>
    <p:sldLayoutId id="2147483690" r:id="rId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jpe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9.xml"/><Relationship Id="rId3" Type="http://schemas.openxmlformats.org/officeDocument/2006/relationships/image" Target="../media/image13.png"/><Relationship Id="rId7" Type="http://schemas.openxmlformats.org/officeDocument/2006/relationships/slide" Target="slide6.xml"/><Relationship Id="rId12" Type="http://schemas.openxmlformats.org/officeDocument/2006/relationships/image" Target="../media/image16.gif"/><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slide" Target="slide5.xml"/><Relationship Id="rId11" Type="http://schemas.openxmlformats.org/officeDocument/2006/relationships/image" Target="../media/image15.gif"/><Relationship Id="rId5" Type="http://schemas.openxmlformats.org/officeDocument/2006/relationships/slide" Target="slide4.xml"/><Relationship Id="rId10" Type="http://schemas.openxmlformats.org/officeDocument/2006/relationships/image" Target="../media/image14.gif"/><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9.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3.wav"/><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audio" Target="../media/audio3.wav"/><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2.xml"/><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9.png"/><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7.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19.png"/><Relationship Id="rId1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26" name="Picture 25">
            <a:extLst>
              <a:ext uri="{FF2B5EF4-FFF2-40B4-BE49-F238E27FC236}">
                <a16:creationId xmlns:a16="http://schemas.microsoft.com/office/drawing/2014/main" id="{54A9472B-4BBE-4007-8A71-E525F4237031}"/>
              </a:ext>
            </a:extLst>
          </p:cNvPr>
          <p:cNvPicPr>
            <a:picLocks noChangeAspect="1"/>
          </p:cNvPicPr>
          <p:nvPr/>
        </p:nvPicPr>
        <p:blipFill rotWithShape="1">
          <a:blip r:embed="rId7"/>
          <a:srcRect b="52411"/>
          <a:stretch/>
        </p:blipFill>
        <p:spPr>
          <a:xfrm>
            <a:off x="3549019" y="878701"/>
            <a:ext cx="9071634" cy="36730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27CE57A7-AD2F-4D05-8A16-F02346AE28E8}"/>
              </a:ext>
            </a:extLst>
          </p:cNvPr>
          <p:cNvGrpSpPr/>
          <p:nvPr/>
        </p:nvGrpSpPr>
        <p:grpSpPr>
          <a:xfrm>
            <a:off x="1103823" y="1292432"/>
            <a:ext cx="4551865" cy="4081809"/>
            <a:chOff x="1281075" y="1922591"/>
            <a:chExt cx="2745071" cy="2668492"/>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075" y="1922591"/>
              <a:ext cx="2745071" cy="2668492"/>
            </a:xfrm>
            <a:prstGeom prst="rect">
              <a:avLst/>
            </a:prstGeom>
          </p:spPr>
        </p:pic>
        <p:sp>
          <p:nvSpPr>
            <p:cNvPr id="25" name="文本框 24"/>
            <p:cNvSpPr txBox="1"/>
            <p:nvPr/>
          </p:nvSpPr>
          <p:spPr>
            <a:xfrm>
              <a:off x="1782067" y="2596769"/>
              <a:ext cx="1698727" cy="56325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zh-CN" altLang="en-US" sz="5000" b="0" i="0" u="none" strike="noStrike" kern="1200" cap="none" spc="0" normalizeH="0" baseline="0" noProof="0" dirty="0">
                <a:ln>
                  <a:noFill/>
                </a:ln>
                <a:solidFill>
                  <a:prstClr val="black">
                    <a:lumMod val="75000"/>
                    <a:lumOff val="25000"/>
                  </a:prstClr>
                </a:solidFill>
                <a:effectLst/>
                <a:uLnTx/>
                <a:uFillTx/>
                <a:latin typeface="字魂95号-手刻宋" panose="00000500000000000000" charset="-122"/>
                <a:ea typeface="字魂95号-手刻宋" panose="00000500000000000000"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29" name="TextBox 28">
            <a:extLst>
              <a:ext uri="{FF2B5EF4-FFF2-40B4-BE49-F238E27FC236}">
                <a16:creationId xmlns:a16="http://schemas.microsoft.com/office/drawing/2014/main" id="{1A9C1AE6-3AC9-49BC-90E9-A3D33BFBED78}"/>
              </a:ext>
            </a:extLst>
          </p:cNvPr>
          <p:cNvSpPr txBox="1"/>
          <p:nvPr/>
        </p:nvSpPr>
        <p:spPr>
          <a:xfrm>
            <a:off x="1376853" y="774663"/>
            <a:ext cx="732647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2: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Đặt</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endPar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F9FDE05-F6E7-4D6E-8E3C-C8DBD7155901}"/>
              </a:ext>
            </a:extLst>
          </p:cNvPr>
          <p:cNvSpPr txBox="1"/>
          <p:nvPr/>
        </p:nvSpPr>
        <p:spPr>
          <a:xfrm>
            <a:off x="2477070" y="2318075"/>
            <a:ext cx="2294889" cy="646331"/>
          </a:xfrm>
          <a:prstGeom prst="rect">
            <a:avLst/>
          </a:prstGeom>
          <a:noFill/>
        </p:spPr>
        <p:txBody>
          <a:bodyPr wrap="square" rtlCol="0">
            <a:spAutoFit/>
          </a:bodyPr>
          <a:lstStyle/>
          <a:p>
            <a:r>
              <a:rPr lang="vi-VN" sz="3600" b="1" dirty="0">
                <a:solidFill>
                  <a:srgbClr val="002060"/>
                </a:solidFill>
                <a:latin typeface="Cambria" panose="02040503050406030204" pitchFamily="18" charset="0"/>
                <a:ea typeface="Cambria" panose="02040503050406030204" pitchFamily="18" charset="0"/>
              </a:rPr>
              <a:t>370 528</a:t>
            </a:r>
            <a:endParaRPr lang="en-SG" sz="3600" b="1"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E7262A90-E68B-4601-B213-DC3300D091A6}"/>
              </a:ext>
            </a:extLst>
          </p:cNvPr>
          <p:cNvSpPr txBox="1"/>
          <p:nvPr/>
        </p:nvSpPr>
        <p:spPr>
          <a:xfrm>
            <a:off x="2534633" y="2797550"/>
            <a:ext cx="2126267" cy="646331"/>
          </a:xfrm>
          <a:prstGeom prst="rect">
            <a:avLst/>
          </a:prstGeom>
          <a:noFill/>
        </p:spPr>
        <p:txBody>
          <a:bodyPr wrap="square" rtlCol="0">
            <a:spAutoFit/>
          </a:bodyPr>
          <a:lstStyle/>
          <a:p>
            <a:r>
              <a:rPr lang="en-US" sz="3600" b="1" u="sng" dirty="0">
                <a:solidFill>
                  <a:srgbClr val="002060"/>
                </a:solidFill>
                <a:latin typeface="Cambria" panose="02040503050406030204" pitchFamily="18" charset="0"/>
                <a:ea typeface="Cambria" panose="02040503050406030204" pitchFamily="18" charset="0"/>
              </a:rPr>
              <a:t>  </a:t>
            </a:r>
            <a:r>
              <a:rPr lang="vi-VN" sz="3600" b="1" u="sng" dirty="0">
                <a:solidFill>
                  <a:srgbClr val="002060"/>
                </a:solidFill>
                <a:latin typeface="Cambria" panose="02040503050406030204" pitchFamily="18" charset="0"/>
                <a:ea typeface="Cambria" panose="02040503050406030204" pitchFamily="18" charset="0"/>
              </a:rPr>
              <a:t>85 706</a:t>
            </a:r>
            <a:endParaRPr lang="en-SG" sz="3600" b="1" u="sng" dirty="0">
              <a:solidFill>
                <a:srgbClr val="00206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7E30E790-63E3-47E9-96B7-B1D8A90134CD}"/>
              </a:ext>
            </a:extLst>
          </p:cNvPr>
          <p:cNvSpPr txBox="1"/>
          <p:nvPr/>
        </p:nvSpPr>
        <p:spPr>
          <a:xfrm>
            <a:off x="2127571" y="2591750"/>
            <a:ext cx="628463" cy="646331"/>
          </a:xfrm>
          <a:prstGeom prst="rect">
            <a:avLst/>
          </a:prstGeom>
          <a:noFill/>
        </p:spPr>
        <p:txBody>
          <a:bodyPr wrap="square" rtlCol="0">
            <a:spAutoFit/>
          </a:bodyPr>
          <a:lstStyle/>
          <a:p>
            <a:r>
              <a:rPr lang="vi-VN" sz="3600" b="1" dirty="0">
                <a:solidFill>
                  <a:srgbClr val="002060"/>
                </a:solidFill>
                <a:latin typeface="Cambria" panose="02040503050406030204" pitchFamily="18" charset="0"/>
                <a:ea typeface="Cambria" panose="02040503050406030204" pitchFamily="18" charset="0"/>
              </a:rPr>
              <a:t>+</a:t>
            </a:r>
            <a:endParaRPr lang="en-SG" sz="3600" b="1" dirty="0">
              <a:solidFill>
                <a:srgbClr val="002060"/>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C0F4D613-201A-414C-AD7E-976E9C4C9584}"/>
              </a:ext>
            </a:extLst>
          </p:cNvPr>
          <p:cNvSpPr txBox="1"/>
          <p:nvPr/>
        </p:nvSpPr>
        <p:spPr>
          <a:xfrm>
            <a:off x="2456499" y="3304384"/>
            <a:ext cx="2849844" cy="646331"/>
          </a:xfrm>
          <a:prstGeom prst="rect">
            <a:avLst/>
          </a:prstGeom>
          <a:noFill/>
        </p:spPr>
        <p:txBody>
          <a:bodyPr wrap="square" rtlCol="0">
            <a:spAutoFit/>
          </a:bodyPr>
          <a:lstStyle/>
          <a:p>
            <a:r>
              <a:rPr lang="vi-VN" sz="3600" b="1" dirty="0">
                <a:solidFill>
                  <a:srgbClr val="002060"/>
                </a:solidFill>
                <a:latin typeface="Cambria" panose="02040503050406030204" pitchFamily="18" charset="0"/>
                <a:ea typeface="Cambria" panose="02040503050406030204" pitchFamily="18" charset="0"/>
              </a:rPr>
              <a:t>456 234</a:t>
            </a:r>
            <a:endParaRPr lang="en-SG" sz="3600" b="1" dirty="0">
              <a:solidFill>
                <a:srgbClr val="002060"/>
              </a:solidFill>
              <a:latin typeface="Cambria" panose="02040503050406030204" pitchFamily="18" charset="0"/>
              <a:ea typeface="Cambria" panose="02040503050406030204" pitchFamily="18" charset="0"/>
            </a:endParaRPr>
          </a:p>
        </p:txBody>
      </p:sp>
      <p:grpSp>
        <p:nvGrpSpPr>
          <p:cNvPr id="38" name="组合 2">
            <a:extLst>
              <a:ext uri="{FF2B5EF4-FFF2-40B4-BE49-F238E27FC236}">
                <a16:creationId xmlns:a16="http://schemas.microsoft.com/office/drawing/2014/main" id="{2D0458D7-7A30-4D6D-8DA7-09801A6B0FC8}"/>
              </a:ext>
            </a:extLst>
          </p:cNvPr>
          <p:cNvGrpSpPr/>
          <p:nvPr/>
        </p:nvGrpSpPr>
        <p:grpSpPr>
          <a:xfrm>
            <a:off x="6287763" y="1291475"/>
            <a:ext cx="4517821" cy="4082766"/>
            <a:chOff x="1222264" y="2310166"/>
            <a:chExt cx="2745071" cy="2668492"/>
          </a:xfrm>
        </p:grpSpPr>
        <p:pic>
          <p:nvPicPr>
            <p:cNvPr id="39" name="图片 18">
              <a:extLst>
                <a:ext uri="{FF2B5EF4-FFF2-40B4-BE49-F238E27FC236}">
                  <a16:creationId xmlns:a16="http://schemas.microsoft.com/office/drawing/2014/main" id="{BB87BDB6-492D-449C-B111-9965A8576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264" y="2310166"/>
              <a:ext cx="2745071" cy="2668492"/>
            </a:xfrm>
            <a:prstGeom prst="rect">
              <a:avLst/>
            </a:prstGeom>
          </p:spPr>
        </p:pic>
        <p:sp>
          <p:nvSpPr>
            <p:cNvPr id="40" name="文本框 24">
              <a:extLst>
                <a:ext uri="{FF2B5EF4-FFF2-40B4-BE49-F238E27FC236}">
                  <a16:creationId xmlns:a16="http://schemas.microsoft.com/office/drawing/2014/main" id="{5D6CDCEA-5E36-4129-812E-2D7EEBFE5581}"/>
                </a:ext>
              </a:extLst>
            </p:cNvPr>
            <p:cNvSpPr txBox="1"/>
            <p:nvPr/>
          </p:nvSpPr>
          <p:spPr>
            <a:xfrm>
              <a:off x="1782067" y="2596769"/>
              <a:ext cx="1698727" cy="56325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zh-CN" altLang="en-US" sz="5000" b="0" i="0" u="none" strike="noStrike" kern="1200" cap="none" spc="0" normalizeH="0" baseline="0" noProof="0" dirty="0">
                <a:ln>
                  <a:noFill/>
                </a:ln>
                <a:solidFill>
                  <a:prstClr val="black">
                    <a:lumMod val="75000"/>
                    <a:lumOff val="25000"/>
                  </a:prstClr>
                </a:solidFill>
                <a:effectLst/>
                <a:uLnTx/>
                <a:uFillTx/>
                <a:latin typeface="字魂95号-手刻宋" panose="00000500000000000000" charset="-122"/>
                <a:ea typeface="字魂95号-手刻宋" panose="00000500000000000000" charset="-122"/>
                <a:cs typeface="+mn-cs"/>
              </a:endParaRPr>
            </a:p>
          </p:txBody>
        </p:sp>
      </p:grpSp>
      <p:sp>
        <p:nvSpPr>
          <p:cNvPr id="28" name="TextBox 27">
            <a:extLst>
              <a:ext uri="{FF2B5EF4-FFF2-40B4-BE49-F238E27FC236}">
                <a16:creationId xmlns:a16="http://schemas.microsoft.com/office/drawing/2014/main" id="{89F9A367-4497-4EC0-9934-2B0947112E97}"/>
              </a:ext>
            </a:extLst>
          </p:cNvPr>
          <p:cNvSpPr txBox="1"/>
          <p:nvPr/>
        </p:nvSpPr>
        <p:spPr>
          <a:xfrm>
            <a:off x="7725179" y="2360879"/>
            <a:ext cx="3150225" cy="646331"/>
          </a:xfrm>
          <a:prstGeom prst="rect">
            <a:avLst/>
          </a:prstGeom>
          <a:noFill/>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435 290</a:t>
            </a:r>
            <a:endParaRPr lang="en-SG" sz="3600" b="1" dirty="0">
              <a:solidFill>
                <a:srgbClr val="002060"/>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D2F08B6B-FC8D-4248-BE4E-67A0FD93A8EB}"/>
              </a:ext>
            </a:extLst>
          </p:cNvPr>
          <p:cNvSpPr txBox="1"/>
          <p:nvPr/>
        </p:nvSpPr>
        <p:spPr>
          <a:xfrm>
            <a:off x="7692708" y="2869318"/>
            <a:ext cx="2753711" cy="646331"/>
          </a:xfrm>
          <a:prstGeom prst="rect">
            <a:avLst/>
          </a:prstGeom>
          <a:noFill/>
        </p:spPr>
        <p:txBody>
          <a:bodyPr wrap="square">
            <a:spAutoFit/>
          </a:bodyPr>
          <a:lstStyle/>
          <a:p>
            <a:r>
              <a:rPr lang="vi-VN" sz="3600" b="1" u="sng" dirty="0">
                <a:solidFill>
                  <a:srgbClr val="002060"/>
                </a:solidFill>
                <a:latin typeface="Cambria" panose="02040503050406030204" pitchFamily="18" charset="0"/>
                <a:ea typeface="Cambria" panose="02040503050406030204" pitchFamily="18" charset="0"/>
              </a:rPr>
              <a:t>208 651</a:t>
            </a:r>
            <a:endParaRPr lang="en-SG" sz="3600" u="sng" dirty="0">
              <a:solidFill>
                <a:srgbClr val="002060"/>
              </a:solidFill>
            </a:endParaRPr>
          </a:p>
        </p:txBody>
      </p:sp>
      <p:sp>
        <p:nvSpPr>
          <p:cNvPr id="33" name="TextBox 32">
            <a:extLst>
              <a:ext uri="{FF2B5EF4-FFF2-40B4-BE49-F238E27FC236}">
                <a16:creationId xmlns:a16="http://schemas.microsoft.com/office/drawing/2014/main" id="{ECBB7F43-FD73-48DB-B84D-B2A75F1A7558}"/>
              </a:ext>
            </a:extLst>
          </p:cNvPr>
          <p:cNvSpPr txBox="1"/>
          <p:nvPr/>
        </p:nvSpPr>
        <p:spPr>
          <a:xfrm>
            <a:off x="7375680" y="2579699"/>
            <a:ext cx="826177" cy="646331"/>
          </a:xfrm>
          <a:prstGeom prst="rect">
            <a:avLst/>
          </a:prstGeom>
          <a:noFill/>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a:t>
            </a:r>
            <a:endParaRPr lang="en-SG" sz="3600" dirty="0">
              <a:solidFill>
                <a:srgbClr val="002060"/>
              </a:solidFill>
            </a:endParaRPr>
          </a:p>
        </p:txBody>
      </p:sp>
      <p:sp>
        <p:nvSpPr>
          <p:cNvPr id="34" name="TextBox 33">
            <a:extLst>
              <a:ext uri="{FF2B5EF4-FFF2-40B4-BE49-F238E27FC236}">
                <a16:creationId xmlns:a16="http://schemas.microsoft.com/office/drawing/2014/main" id="{51A240C3-3334-46B6-AAE5-E74ADFDB8EBF}"/>
              </a:ext>
            </a:extLst>
          </p:cNvPr>
          <p:cNvSpPr txBox="1"/>
          <p:nvPr/>
        </p:nvSpPr>
        <p:spPr>
          <a:xfrm>
            <a:off x="7677830" y="3416014"/>
            <a:ext cx="3168897" cy="646331"/>
          </a:xfrm>
          <a:prstGeom prst="rect">
            <a:avLst/>
          </a:prstGeom>
          <a:noFill/>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643 941</a:t>
            </a:r>
            <a:endParaRPr lang="en-SG" sz="36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5100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inVertical)">
                                      <p:cBhvr>
                                        <p:cTn id="37" dur="500"/>
                                        <p:tgtEl>
                                          <p:spTgt spid="3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22" grpId="0"/>
      <p:bldP spid="23" grpId="0"/>
      <p:bldP spid="26" grpId="0"/>
      <p:bldP spid="28" grpId="0"/>
      <p:bldP spid="31"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id="{27CE57A7-AD2F-4D05-8A16-F02346AE28E8}"/>
              </a:ext>
            </a:extLst>
          </p:cNvPr>
          <p:cNvGrpSpPr/>
          <p:nvPr/>
        </p:nvGrpSpPr>
        <p:grpSpPr>
          <a:xfrm>
            <a:off x="1161276" y="1080351"/>
            <a:ext cx="4836346" cy="4516017"/>
            <a:chOff x="1281075" y="1922591"/>
            <a:chExt cx="2745071" cy="2668492"/>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1075" y="1922591"/>
              <a:ext cx="2745071" cy="2668492"/>
            </a:xfrm>
            <a:prstGeom prst="rect">
              <a:avLst/>
            </a:prstGeom>
          </p:spPr>
        </p:pic>
        <p:sp>
          <p:nvSpPr>
            <p:cNvPr id="25" name="文本框 24"/>
            <p:cNvSpPr txBox="1"/>
            <p:nvPr/>
          </p:nvSpPr>
          <p:spPr>
            <a:xfrm>
              <a:off x="1782067" y="2596769"/>
              <a:ext cx="1698727" cy="66383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字魂95号-手刻宋" panose="00000500000000000000" charset="-122"/>
                <a:ea typeface="字魂95号-手刻宋" panose="00000500000000000000" charset="-122"/>
                <a:cs typeface="+mn-cs"/>
              </a:endParaRPr>
            </a:p>
          </p:txBody>
        </p:sp>
      </p:grpSp>
      <p:sp>
        <p:nvSpPr>
          <p:cNvPr id="29" name="TextBox 28">
            <a:extLst>
              <a:ext uri="{FF2B5EF4-FFF2-40B4-BE49-F238E27FC236}">
                <a16:creationId xmlns:a16="http://schemas.microsoft.com/office/drawing/2014/main" id="{1A9C1AE6-3AC9-49BC-90E9-A3D33BFBED78}"/>
              </a:ext>
            </a:extLst>
          </p:cNvPr>
          <p:cNvSpPr txBox="1"/>
          <p:nvPr/>
        </p:nvSpPr>
        <p:spPr>
          <a:xfrm>
            <a:off x="1376854" y="774663"/>
            <a:ext cx="848324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2: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Đặt</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SG"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tính</a:t>
            </a:r>
            <a:endPar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11" name="TextBox 10">
            <a:extLst>
              <a:ext uri="{FF2B5EF4-FFF2-40B4-BE49-F238E27FC236}">
                <a16:creationId xmlns:a16="http://schemas.microsoft.com/office/drawing/2014/main" id="{BF9FDE05-F6E7-4D6E-8E3C-C8DBD7155901}"/>
              </a:ext>
            </a:extLst>
          </p:cNvPr>
          <p:cNvSpPr txBox="1"/>
          <p:nvPr/>
        </p:nvSpPr>
        <p:spPr>
          <a:xfrm>
            <a:off x="2593988" y="2510859"/>
            <a:ext cx="2368694"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251</a:t>
            </a:r>
            <a:r>
              <a:rPr lang="vi-VN" sz="3600" b="1" dirty="0">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749</a:t>
            </a:r>
            <a:endParaRPr kumimoji="0" lang="en-SG"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E7262A90-E68B-4601-B213-DC3300D091A6}"/>
              </a:ext>
            </a:extLst>
          </p:cNvPr>
          <p:cNvSpPr txBox="1"/>
          <p:nvPr/>
        </p:nvSpPr>
        <p:spPr>
          <a:xfrm>
            <a:off x="2614584" y="3015195"/>
            <a:ext cx="3104983" cy="646331"/>
          </a:xfrm>
          <a:prstGeom prst="rect">
            <a:avLst/>
          </a:prstGeom>
          <a:noFill/>
        </p:spPr>
        <p:txBody>
          <a:bodyPr wrap="square" rtlCol="0">
            <a:spAutoFit/>
          </a:bodyPr>
          <a:lstStyle/>
          <a:p>
            <a:pPr lvl="0"/>
            <a:r>
              <a:rPr lang="en-US" sz="3600" b="1" u="sng" dirty="0">
                <a:solidFill>
                  <a:srgbClr val="002060"/>
                </a:solidFill>
                <a:latin typeface="Cambria" panose="02040503050406030204" pitchFamily="18" charset="0"/>
                <a:ea typeface="Cambria" panose="02040503050406030204" pitchFamily="18" charset="0"/>
              </a:rPr>
              <a:t>     </a:t>
            </a:r>
            <a:r>
              <a:rPr lang="vi-VN" sz="3600" b="1" u="sng" dirty="0">
                <a:solidFill>
                  <a:srgbClr val="002060"/>
                </a:solidFill>
                <a:latin typeface="Cambria" panose="02040503050406030204" pitchFamily="18" charset="0"/>
                <a:ea typeface="Cambria" panose="02040503050406030204" pitchFamily="18" charset="0"/>
              </a:rPr>
              <a:t>6 052</a:t>
            </a:r>
            <a:endParaRPr kumimoji="0" lang="en-SG"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7E30E790-63E3-47E9-96B7-B1D8A90134CD}"/>
              </a:ext>
            </a:extLst>
          </p:cNvPr>
          <p:cNvSpPr txBox="1"/>
          <p:nvPr/>
        </p:nvSpPr>
        <p:spPr>
          <a:xfrm>
            <a:off x="2315933" y="2801280"/>
            <a:ext cx="11271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SG"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C0F4D613-201A-414C-AD7E-976E9C4C9584}"/>
              </a:ext>
            </a:extLst>
          </p:cNvPr>
          <p:cNvSpPr txBox="1"/>
          <p:nvPr/>
        </p:nvSpPr>
        <p:spPr>
          <a:xfrm>
            <a:off x="2593988" y="3552493"/>
            <a:ext cx="24550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456 234</a:t>
            </a:r>
            <a:endParaRPr kumimoji="0" lang="en-SG"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39" name="图片 18">
            <a:extLst>
              <a:ext uri="{FF2B5EF4-FFF2-40B4-BE49-F238E27FC236}">
                <a16:creationId xmlns:a16="http://schemas.microsoft.com/office/drawing/2014/main" id="{BB87BDB6-492D-449C-B111-9965A8576C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4088" y="774663"/>
            <a:ext cx="5051707" cy="5004981"/>
          </a:xfrm>
          <a:prstGeom prst="rect">
            <a:avLst/>
          </a:prstGeom>
        </p:spPr>
      </p:pic>
      <p:sp>
        <p:nvSpPr>
          <p:cNvPr id="28" name="TextBox 27">
            <a:extLst>
              <a:ext uri="{FF2B5EF4-FFF2-40B4-BE49-F238E27FC236}">
                <a16:creationId xmlns:a16="http://schemas.microsoft.com/office/drawing/2014/main" id="{89F9A367-4497-4EC0-9934-2B0947112E97}"/>
              </a:ext>
            </a:extLst>
          </p:cNvPr>
          <p:cNvSpPr txBox="1"/>
          <p:nvPr/>
        </p:nvSpPr>
        <p:spPr>
          <a:xfrm>
            <a:off x="7820721" y="2322539"/>
            <a:ext cx="2096228" cy="646331"/>
          </a:xfrm>
          <a:prstGeom prst="rect">
            <a:avLst/>
          </a:prstGeom>
          <a:noFill/>
        </p:spPr>
        <p:txBody>
          <a:bodyPr wrap="square">
            <a:spAutoFit/>
          </a:bodyPr>
          <a:lstStyle/>
          <a:p>
            <a:pPr lvl="0"/>
            <a:r>
              <a:rPr lang="vi-VN" sz="3600" b="1" dirty="0">
                <a:solidFill>
                  <a:srgbClr val="002060"/>
                </a:solidFill>
                <a:latin typeface="Cambria" panose="02040503050406030204" pitchFamily="18" charset="0"/>
                <a:ea typeface="Cambria" panose="02040503050406030204" pitchFamily="18" charset="0"/>
              </a:rPr>
              <a:t>694 851</a:t>
            </a:r>
            <a:endParaRPr kumimoji="0" lang="en-SG"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D2F08B6B-FC8D-4248-BE4E-67A0FD93A8EB}"/>
              </a:ext>
            </a:extLst>
          </p:cNvPr>
          <p:cNvSpPr txBox="1"/>
          <p:nvPr/>
        </p:nvSpPr>
        <p:spPr>
          <a:xfrm>
            <a:off x="7797811" y="2869318"/>
            <a:ext cx="6868510" cy="646331"/>
          </a:xfrm>
          <a:prstGeom prst="rect">
            <a:avLst/>
          </a:prstGeom>
          <a:noFill/>
        </p:spPr>
        <p:txBody>
          <a:bodyPr wrap="square">
            <a:spAutoFit/>
          </a:bodyPr>
          <a:lstStyle/>
          <a:p>
            <a:pPr lvl="0"/>
            <a:r>
              <a:rPr lang="vi-VN" sz="3600" b="1" u="sng" dirty="0">
                <a:solidFill>
                  <a:srgbClr val="002060"/>
                </a:solidFill>
                <a:latin typeface="Cambria" panose="02040503050406030204" pitchFamily="18" charset="0"/>
                <a:ea typeface="Cambria" panose="02040503050406030204" pitchFamily="18" charset="0"/>
              </a:rPr>
              <a:t>365 470</a:t>
            </a:r>
            <a:endParaRPr kumimoji="0" lang="en-SG" sz="3600" b="0" i="0" u="sng" strike="noStrike" kern="1200" cap="none" spc="0" normalizeH="0" baseline="0" noProof="0" dirty="0">
              <a:ln>
                <a:noFill/>
              </a:ln>
              <a:solidFill>
                <a:srgbClr val="002060"/>
              </a:solidFill>
              <a:effectLst/>
              <a:uLnTx/>
              <a:uFillTx/>
              <a:latin typeface="Calibri"/>
            </a:endParaRPr>
          </a:p>
        </p:txBody>
      </p:sp>
      <p:sp>
        <p:nvSpPr>
          <p:cNvPr id="33" name="TextBox 32">
            <a:extLst>
              <a:ext uri="{FF2B5EF4-FFF2-40B4-BE49-F238E27FC236}">
                <a16:creationId xmlns:a16="http://schemas.microsoft.com/office/drawing/2014/main" id="{ECBB7F43-FD73-48DB-B84D-B2A75F1A7558}"/>
              </a:ext>
            </a:extLst>
          </p:cNvPr>
          <p:cNvSpPr txBox="1"/>
          <p:nvPr/>
        </p:nvSpPr>
        <p:spPr>
          <a:xfrm>
            <a:off x="7468452" y="2540532"/>
            <a:ext cx="68647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SG" sz="3600" b="0" i="0" u="none" strike="noStrike" kern="1200" cap="none" spc="0" normalizeH="0" baseline="0" noProof="0" dirty="0">
              <a:ln>
                <a:noFill/>
              </a:ln>
              <a:solidFill>
                <a:srgbClr val="002060"/>
              </a:solidFill>
              <a:effectLst/>
              <a:uLnTx/>
              <a:uFillTx/>
              <a:latin typeface="Calibri"/>
              <a:cs typeface="+mn-cs"/>
            </a:endParaRPr>
          </a:p>
        </p:txBody>
      </p:sp>
      <p:sp>
        <p:nvSpPr>
          <p:cNvPr id="34" name="TextBox 33">
            <a:extLst>
              <a:ext uri="{FF2B5EF4-FFF2-40B4-BE49-F238E27FC236}">
                <a16:creationId xmlns:a16="http://schemas.microsoft.com/office/drawing/2014/main" id="{51A240C3-3334-46B6-AAE5-E74ADFDB8EBF}"/>
              </a:ext>
            </a:extLst>
          </p:cNvPr>
          <p:cNvSpPr txBox="1"/>
          <p:nvPr/>
        </p:nvSpPr>
        <p:spPr>
          <a:xfrm>
            <a:off x="7797154" y="3392688"/>
            <a:ext cx="262329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329 381</a:t>
            </a:r>
            <a:endParaRPr kumimoji="0" lang="en-SG"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7" name="图片 2" descr="5fb3960129989">
            <a:extLst>
              <a:ext uri="{FF2B5EF4-FFF2-40B4-BE49-F238E27FC236}">
                <a16:creationId xmlns:a16="http://schemas.microsoft.com/office/drawing/2014/main" id="{553A9575-3C80-4696-BCB7-13B15950E2BF}"/>
              </a:ext>
            </a:extLst>
          </p:cNvPr>
          <p:cNvPicPr>
            <a:picLocks noChangeAspect="1"/>
          </p:cNvPicPr>
          <p:nvPr/>
        </p:nvPicPr>
        <p:blipFill>
          <a:blip r:embed="rId6"/>
          <a:stretch>
            <a:fillRect/>
          </a:stretch>
        </p:blipFill>
        <p:spPr>
          <a:xfrm>
            <a:off x="-379854" y="3751046"/>
            <a:ext cx="2885854" cy="3333554"/>
          </a:xfrm>
          <a:prstGeom prst="rect">
            <a:avLst/>
          </a:prstGeom>
        </p:spPr>
      </p:pic>
    </p:spTree>
    <p:extLst>
      <p:ext uri="{BB962C8B-B14F-4D97-AF65-F5344CB8AC3E}">
        <p14:creationId xmlns:p14="http://schemas.microsoft.com/office/powerpoint/2010/main" val="1886127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down)">
                                      <p:cBhvr>
                                        <p:cTn id="40" dur="500"/>
                                        <p:tgtEl>
                                          <p:spTgt spid="34"/>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P spid="26" grpId="0"/>
      <p:bldP spid="28" grpId="0"/>
      <p:bldP spid="31"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6" y="2763027"/>
            <a:ext cx="12192000" cy="4181968"/>
          </a:xfrm>
          <a:prstGeom prst="rect">
            <a:avLst/>
          </a:prstGeom>
        </p:spPr>
      </p:pic>
      <p:grpSp>
        <p:nvGrpSpPr>
          <p:cNvPr id="2" name="组合 1"/>
          <p:cNvGrpSpPr/>
          <p:nvPr/>
        </p:nvGrpSpPr>
        <p:grpSpPr>
          <a:xfrm>
            <a:off x="536175" y="210207"/>
            <a:ext cx="10860708" cy="59816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7" name="Picture 6">
            <a:extLst>
              <a:ext uri="{FF2B5EF4-FFF2-40B4-BE49-F238E27FC236}">
                <a16:creationId xmlns:a16="http://schemas.microsoft.com/office/drawing/2014/main" id="{24240C2A-083C-425C-817E-882AC7C7323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560624" y="837857"/>
            <a:ext cx="9428104" cy="2855627"/>
          </a:xfrm>
          <a:prstGeom prst="rect">
            <a:avLst/>
          </a:prstGeom>
        </p:spPr>
      </p:pic>
      <p:sp>
        <p:nvSpPr>
          <p:cNvPr id="15" name="TextBox 14">
            <a:extLst>
              <a:ext uri="{FF2B5EF4-FFF2-40B4-BE49-F238E27FC236}">
                <a16:creationId xmlns:a16="http://schemas.microsoft.com/office/drawing/2014/main" id="{CCE88894-666B-41E3-854F-54F11C2FBA28}"/>
              </a:ext>
            </a:extLst>
          </p:cNvPr>
          <p:cNvSpPr txBox="1"/>
          <p:nvPr/>
        </p:nvSpPr>
        <p:spPr>
          <a:xfrm>
            <a:off x="625845" y="157786"/>
            <a:ext cx="10538133" cy="1938992"/>
          </a:xfrm>
          <a:prstGeom prst="rect">
            <a:avLst/>
          </a:prstGeom>
          <a:noFill/>
        </p:spPr>
        <p:txBody>
          <a:bodyPr wrap="square">
            <a:spAutoFit/>
          </a:bodyPr>
          <a:lstStyle/>
          <a:p>
            <a:pPr algn="ctr"/>
            <a:r>
              <a:rPr lang="vi-VN" sz="4000" b="1" i="0" dirty="0">
                <a:solidFill>
                  <a:srgbClr val="002060"/>
                </a:solidFill>
                <a:effectLst/>
                <a:latin typeface="Cambria" panose="02040503050406030204" pitchFamily="18" charset="0"/>
                <a:ea typeface="Cambria" panose="02040503050406030204" pitchFamily="18" charset="0"/>
              </a:rPr>
              <a:t>Bài 3: Hình dưới đây cho biết giá tiền của một số món đồ.</a:t>
            </a:r>
            <a:br>
              <a:rPr lang="vi-VN" sz="4000" b="1" i="0" dirty="0">
                <a:solidFill>
                  <a:srgbClr val="002060"/>
                </a:solidFill>
                <a:effectLst/>
                <a:latin typeface="Cambria" panose="02040503050406030204" pitchFamily="18" charset="0"/>
                <a:ea typeface="Cambria" panose="02040503050406030204" pitchFamily="18" charset="0"/>
              </a:rPr>
            </a:br>
            <a:endParaRPr lang="en-SG" sz="4000" b="1" dirty="0">
              <a:solidFill>
                <a:srgbClr val="00206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1F84498-EB4B-4A99-B9B8-922FAD4BA224}"/>
              </a:ext>
            </a:extLst>
          </p:cNvPr>
          <p:cNvSpPr txBox="1"/>
          <p:nvPr/>
        </p:nvSpPr>
        <p:spPr>
          <a:xfrm>
            <a:off x="625845" y="3472180"/>
            <a:ext cx="9873989" cy="1569660"/>
          </a:xfrm>
          <a:prstGeom prst="rect">
            <a:avLst/>
          </a:prstGeom>
          <a:noFill/>
        </p:spPr>
        <p:txBody>
          <a:bodyPr wrap="square">
            <a:spAutoFit/>
          </a:bodyPr>
          <a:lstStyle/>
          <a:p>
            <a:pPr algn="just"/>
            <a:r>
              <a:rPr lang="vi-VN" sz="3200" b="0" i="0" dirty="0">
                <a:effectLst/>
                <a:latin typeface="Cambria" panose="02040503050406030204" pitchFamily="18" charset="0"/>
                <a:ea typeface="Cambria" panose="02040503050406030204" pitchFamily="18" charset="0"/>
              </a:rPr>
              <a:t>a) Mai mua một đôi dép và một hộp đồ chơi xếp hình, Mai đưa cho cô bán hàng tờ tiền 200 000 đồng. Hỏi cô bán hàng trả lại Mai bao nhiêu tiền?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3681" y="3034738"/>
            <a:ext cx="1958827" cy="3914339"/>
          </a:xfrm>
          <a:prstGeom prst="rect">
            <a:avLst/>
          </a:prstGeom>
        </p:spPr>
      </p:pic>
      <p:sp>
        <p:nvSpPr>
          <p:cNvPr id="13" name="TextBox 12">
            <a:extLst>
              <a:ext uri="{FF2B5EF4-FFF2-40B4-BE49-F238E27FC236}">
                <a16:creationId xmlns:a16="http://schemas.microsoft.com/office/drawing/2014/main" id="{248EDEA8-C83E-4A0A-B820-FE54A2A8B139}"/>
              </a:ext>
            </a:extLst>
          </p:cNvPr>
          <p:cNvSpPr txBox="1"/>
          <p:nvPr/>
        </p:nvSpPr>
        <p:spPr>
          <a:xfrm>
            <a:off x="999359" y="2151727"/>
            <a:ext cx="9873989" cy="2554545"/>
          </a:xfrm>
          <a:prstGeom prst="rect">
            <a:avLst/>
          </a:prstGeom>
          <a:noFill/>
        </p:spPr>
        <p:txBody>
          <a:bodyPr wrap="square">
            <a:spAutoFit/>
          </a:bodyPr>
          <a:lstStyle/>
          <a:p>
            <a:pPr algn="ctr"/>
            <a:r>
              <a:rPr lang="en-SG" sz="3200" b="0" i="0" dirty="0">
                <a:solidFill>
                  <a:srgbClr val="002060"/>
                </a:solidFill>
                <a:effectLst/>
                <a:latin typeface="Cambria" panose="02040503050406030204" pitchFamily="18" charset="0"/>
                <a:ea typeface="Cambria" panose="02040503050406030204" pitchFamily="18" charset="0"/>
              </a:rPr>
              <a:t>Mai </a:t>
            </a:r>
            <a:r>
              <a:rPr lang="en-SG" sz="3200" b="0" i="0" dirty="0" err="1">
                <a:solidFill>
                  <a:srgbClr val="002060"/>
                </a:solidFill>
                <a:effectLst/>
                <a:latin typeface="Cambria" panose="02040503050406030204" pitchFamily="18" charset="0"/>
                <a:ea typeface="Cambria" panose="02040503050406030204" pitchFamily="18" charset="0"/>
              </a:rPr>
              <a:t>mua</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hết</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số</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tiền</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là</a:t>
            </a:r>
            <a:r>
              <a:rPr lang="en-SG" sz="3200" b="0" i="0" dirty="0">
                <a:solidFill>
                  <a:srgbClr val="002060"/>
                </a:solidFill>
                <a:effectLst/>
                <a:latin typeface="Cambria" panose="02040503050406030204" pitchFamily="18" charset="0"/>
                <a:ea typeface="Cambria" panose="02040503050406030204" pitchFamily="18" charset="0"/>
              </a:rPr>
              <a:t> </a:t>
            </a:r>
          </a:p>
          <a:p>
            <a:pPr algn="ctr"/>
            <a:r>
              <a:rPr lang="en-SG" sz="3200" b="0" i="0" dirty="0">
                <a:solidFill>
                  <a:srgbClr val="002060"/>
                </a:solidFill>
                <a:effectLst/>
                <a:latin typeface="Cambria" panose="02040503050406030204" pitchFamily="18" charset="0"/>
                <a:ea typeface="Cambria" panose="02040503050406030204" pitchFamily="18" charset="0"/>
              </a:rPr>
              <a:t>        70 000 + 125 000 = 195 000 (</a:t>
            </a:r>
            <a:r>
              <a:rPr lang="en-SG" sz="3200" b="0" i="0" dirty="0" err="1">
                <a:solidFill>
                  <a:srgbClr val="002060"/>
                </a:solidFill>
                <a:effectLst/>
                <a:latin typeface="Cambria" panose="02040503050406030204" pitchFamily="18" charset="0"/>
                <a:ea typeface="Cambria" panose="02040503050406030204" pitchFamily="18" charset="0"/>
              </a:rPr>
              <a:t>đồng</a:t>
            </a:r>
            <a:r>
              <a:rPr lang="en-SG" sz="3200" b="0" i="0" dirty="0">
                <a:solidFill>
                  <a:srgbClr val="002060"/>
                </a:solidFill>
                <a:effectLst/>
                <a:latin typeface="Cambria" panose="02040503050406030204" pitchFamily="18" charset="0"/>
                <a:ea typeface="Cambria" panose="02040503050406030204" pitchFamily="18" charset="0"/>
              </a:rPr>
              <a:t>)</a:t>
            </a:r>
          </a:p>
          <a:p>
            <a:pPr algn="ctr"/>
            <a:r>
              <a:rPr lang="en-SG" sz="3200" b="0" i="0" dirty="0" err="1">
                <a:solidFill>
                  <a:srgbClr val="002060"/>
                </a:solidFill>
                <a:effectLst/>
                <a:latin typeface="Cambria" panose="02040503050406030204" pitchFamily="18" charset="0"/>
                <a:ea typeface="Cambria" panose="02040503050406030204" pitchFamily="18" charset="0"/>
              </a:rPr>
              <a:t>Cô</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bán</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hàng</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phải</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trả</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lại</a:t>
            </a:r>
            <a:r>
              <a:rPr lang="en-SG" sz="3200" b="0" i="0" dirty="0">
                <a:solidFill>
                  <a:srgbClr val="002060"/>
                </a:solidFill>
                <a:effectLst/>
                <a:latin typeface="Cambria" panose="02040503050406030204" pitchFamily="18" charset="0"/>
                <a:ea typeface="Cambria" panose="02040503050406030204" pitchFamily="18" charset="0"/>
              </a:rPr>
              <a:t> Mai </a:t>
            </a:r>
            <a:r>
              <a:rPr lang="en-SG" sz="3200" b="0" i="0" dirty="0" err="1">
                <a:solidFill>
                  <a:srgbClr val="002060"/>
                </a:solidFill>
                <a:effectLst/>
                <a:latin typeface="Cambria" panose="02040503050406030204" pitchFamily="18" charset="0"/>
                <a:ea typeface="Cambria" panose="02040503050406030204" pitchFamily="18" charset="0"/>
              </a:rPr>
              <a:t>số</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tiền</a:t>
            </a:r>
            <a:r>
              <a:rPr lang="en-SG" sz="3200" b="0" i="0" dirty="0">
                <a:solidFill>
                  <a:srgbClr val="002060"/>
                </a:solidFill>
                <a:effectLst/>
                <a:latin typeface="Cambria" panose="02040503050406030204" pitchFamily="18" charset="0"/>
                <a:ea typeface="Cambria" panose="02040503050406030204" pitchFamily="18" charset="0"/>
              </a:rPr>
              <a:t> </a:t>
            </a:r>
            <a:r>
              <a:rPr lang="en-SG" sz="3200" b="0" i="0" dirty="0" err="1">
                <a:solidFill>
                  <a:srgbClr val="002060"/>
                </a:solidFill>
                <a:effectLst/>
                <a:latin typeface="Cambria" panose="02040503050406030204" pitchFamily="18" charset="0"/>
                <a:ea typeface="Cambria" panose="02040503050406030204" pitchFamily="18" charset="0"/>
              </a:rPr>
              <a:t>là</a:t>
            </a:r>
            <a:r>
              <a:rPr lang="en-SG" sz="3200" b="0" i="0" dirty="0">
                <a:solidFill>
                  <a:srgbClr val="002060"/>
                </a:solidFill>
                <a:effectLst/>
                <a:latin typeface="Cambria" panose="02040503050406030204" pitchFamily="18" charset="0"/>
                <a:ea typeface="Cambria" panose="02040503050406030204" pitchFamily="18" charset="0"/>
              </a:rPr>
              <a:t>:</a:t>
            </a:r>
          </a:p>
          <a:p>
            <a:pPr algn="ctr"/>
            <a:r>
              <a:rPr lang="en-SG" sz="3200" b="0" i="0" dirty="0">
                <a:solidFill>
                  <a:srgbClr val="002060"/>
                </a:solidFill>
                <a:effectLst/>
                <a:latin typeface="Cambria" panose="02040503050406030204" pitchFamily="18" charset="0"/>
                <a:ea typeface="Cambria" panose="02040503050406030204" pitchFamily="18" charset="0"/>
              </a:rPr>
              <a:t>       200 000 – 195 000 = 5 000 (</a:t>
            </a:r>
            <a:r>
              <a:rPr lang="en-SG" sz="3200" b="0" i="0" dirty="0" err="1">
                <a:solidFill>
                  <a:srgbClr val="002060"/>
                </a:solidFill>
                <a:effectLst/>
                <a:latin typeface="Cambria" panose="02040503050406030204" pitchFamily="18" charset="0"/>
                <a:ea typeface="Cambria" panose="02040503050406030204" pitchFamily="18" charset="0"/>
              </a:rPr>
              <a:t>đồng</a:t>
            </a:r>
            <a:r>
              <a:rPr lang="en-SG" sz="3200" b="0" i="0" dirty="0">
                <a:solidFill>
                  <a:srgbClr val="002060"/>
                </a:solidFill>
                <a:effectLst/>
                <a:latin typeface="Cambria" panose="02040503050406030204" pitchFamily="18" charset="0"/>
                <a:ea typeface="Cambria" panose="02040503050406030204" pitchFamily="18" charset="0"/>
              </a:rPr>
              <a:t>)</a:t>
            </a:r>
          </a:p>
          <a:p>
            <a:pPr algn="ctr"/>
            <a:r>
              <a:rPr lang="en-SG" sz="3200" b="0" i="0" dirty="0">
                <a:solidFill>
                  <a:srgbClr val="002060"/>
                </a:solidFill>
                <a:effectLst/>
                <a:latin typeface="Cambria" panose="02040503050406030204" pitchFamily="18" charset="0"/>
                <a:ea typeface="Cambria" panose="02040503050406030204" pitchFamily="18" charset="0"/>
              </a:rPr>
              <a:t>                        </a:t>
            </a:r>
            <a:r>
              <a:rPr lang="en-SG" sz="3200" b="0" i="0" u="sng" dirty="0" err="1">
                <a:solidFill>
                  <a:srgbClr val="002060"/>
                </a:solidFill>
                <a:effectLst/>
                <a:latin typeface="Cambria" panose="02040503050406030204" pitchFamily="18" charset="0"/>
                <a:ea typeface="Cambria" panose="02040503050406030204" pitchFamily="18" charset="0"/>
              </a:rPr>
              <a:t>Đáp</a:t>
            </a:r>
            <a:r>
              <a:rPr lang="en-SG" sz="3200" b="0" i="0" u="sng" dirty="0">
                <a:solidFill>
                  <a:srgbClr val="002060"/>
                </a:solidFill>
                <a:effectLst/>
                <a:latin typeface="Cambria" panose="02040503050406030204" pitchFamily="18" charset="0"/>
                <a:ea typeface="Cambria" panose="02040503050406030204" pitchFamily="18" charset="0"/>
              </a:rPr>
              <a:t> </a:t>
            </a:r>
            <a:r>
              <a:rPr lang="en-SG" sz="3200" b="0" i="0" u="sng" dirty="0" err="1">
                <a:solidFill>
                  <a:srgbClr val="002060"/>
                </a:solidFill>
                <a:effectLst/>
                <a:latin typeface="Cambria" panose="02040503050406030204" pitchFamily="18" charset="0"/>
                <a:ea typeface="Cambria" panose="02040503050406030204" pitchFamily="18" charset="0"/>
              </a:rPr>
              <a:t>số</a:t>
            </a:r>
            <a:r>
              <a:rPr lang="en-SG" sz="3200" b="0" i="0" u="sng" dirty="0">
                <a:solidFill>
                  <a:srgbClr val="002060"/>
                </a:solidFill>
                <a:effectLst/>
                <a:latin typeface="Cambria" panose="02040503050406030204" pitchFamily="18" charset="0"/>
                <a:ea typeface="Cambria" panose="02040503050406030204" pitchFamily="18" charset="0"/>
              </a:rPr>
              <a:t>: </a:t>
            </a:r>
            <a:r>
              <a:rPr lang="en-SG" sz="3200" b="0" i="0" dirty="0">
                <a:solidFill>
                  <a:srgbClr val="002060"/>
                </a:solidFill>
                <a:effectLst/>
                <a:latin typeface="Cambria" panose="02040503050406030204" pitchFamily="18" charset="0"/>
                <a:ea typeface="Cambria" panose="02040503050406030204" pitchFamily="18" charset="0"/>
              </a:rPr>
              <a:t>5 </a:t>
            </a:r>
            <a:r>
              <a:rPr lang="en-SG" sz="3200" b="0" i="0">
                <a:solidFill>
                  <a:srgbClr val="002060"/>
                </a:solidFill>
                <a:effectLst/>
                <a:latin typeface="Cambria" panose="02040503050406030204" pitchFamily="18" charset="0"/>
                <a:ea typeface="Cambria" panose="02040503050406030204" pitchFamily="18" charset="0"/>
              </a:rPr>
              <a:t>000 đồng</a:t>
            </a:r>
            <a:endParaRPr lang="en-SG" sz="3200" b="0" i="0" dirty="0">
              <a:solidFill>
                <a:srgbClr val="00206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6" y="2763027"/>
            <a:ext cx="12192000" cy="4181968"/>
          </a:xfrm>
          <a:prstGeom prst="rect">
            <a:avLst/>
          </a:prstGeom>
        </p:spPr>
      </p:pic>
      <p:grpSp>
        <p:nvGrpSpPr>
          <p:cNvPr id="2" name="组合 1"/>
          <p:cNvGrpSpPr/>
          <p:nvPr/>
        </p:nvGrpSpPr>
        <p:grpSpPr>
          <a:xfrm>
            <a:off x="536175" y="210207"/>
            <a:ext cx="10860708" cy="59816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7" name="Picture 6">
            <a:extLst>
              <a:ext uri="{FF2B5EF4-FFF2-40B4-BE49-F238E27FC236}">
                <a16:creationId xmlns:a16="http://schemas.microsoft.com/office/drawing/2014/main" id="{24240C2A-083C-425C-817E-882AC7C7323F}"/>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2051306" y="829999"/>
            <a:ext cx="7647953" cy="2316447"/>
          </a:xfrm>
          <a:prstGeom prst="rect">
            <a:avLst/>
          </a:prstGeom>
        </p:spPr>
      </p:pic>
      <p:sp>
        <p:nvSpPr>
          <p:cNvPr id="15" name="TextBox 14">
            <a:extLst>
              <a:ext uri="{FF2B5EF4-FFF2-40B4-BE49-F238E27FC236}">
                <a16:creationId xmlns:a16="http://schemas.microsoft.com/office/drawing/2014/main" id="{CCE88894-666B-41E3-854F-54F11C2FBA28}"/>
              </a:ext>
            </a:extLst>
          </p:cNvPr>
          <p:cNvSpPr txBox="1"/>
          <p:nvPr/>
        </p:nvSpPr>
        <p:spPr>
          <a:xfrm>
            <a:off x="357425" y="409399"/>
            <a:ext cx="1103571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Bài 3: Hình dưới đây cho biết giá tiền của một số món đồ.</a:t>
            </a:r>
            <a:b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b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91F84498-EB4B-4A99-B9B8-922FAD4BA224}"/>
              </a:ext>
            </a:extLst>
          </p:cNvPr>
          <p:cNvSpPr txBox="1"/>
          <p:nvPr/>
        </p:nvSpPr>
        <p:spPr>
          <a:xfrm>
            <a:off x="519528" y="2763062"/>
            <a:ext cx="9873989" cy="4308872"/>
          </a:xfrm>
          <a:prstGeom prst="rect">
            <a:avLst/>
          </a:prstGeom>
          <a:noFill/>
        </p:spPr>
        <p:txBody>
          <a:bodyPr wrap="square">
            <a:spAutoFit/>
          </a:bodyPr>
          <a:lstStyle/>
          <a:p>
            <a:pPr algn="l"/>
            <a:r>
              <a:rPr lang="vi-VN" sz="2900" b="0" i="0" dirty="0">
                <a:effectLst/>
                <a:latin typeface="Cambria" panose="02040503050406030204" pitchFamily="18" charset="0"/>
                <a:ea typeface="Cambria" panose="02040503050406030204" pitchFamily="18" charset="0"/>
              </a:rPr>
              <a:t>b) Chọn câu trả lời đúng.</a:t>
            </a:r>
          </a:p>
          <a:p>
            <a:pPr algn="l"/>
            <a:r>
              <a:rPr lang="vi-VN" sz="2900" b="0" i="0" dirty="0">
                <a:effectLst/>
                <a:latin typeface="Cambria" panose="02040503050406030204" pitchFamily="18" charset="0"/>
                <a:ea typeface="Cambria" panose="02040503050406030204" pitchFamily="18" charset="0"/>
              </a:rPr>
              <a:t>Với tờ tiền 200 000 đồng, Mai đủ tiền mua được ba món đồ nào dưới đây?</a:t>
            </a:r>
          </a:p>
          <a:p>
            <a:pPr algn="l"/>
            <a:r>
              <a:rPr lang="vi-VN" sz="2900" b="0" i="0" dirty="0">
                <a:effectLst/>
                <a:latin typeface="Cambria" panose="02040503050406030204" pitchFamily="18" charset="0"/>
                <a:ea typeface="Cambria" panose="02040503050406030204" pitchFamily="18" charset="0"/>
              </a:rPr>
              <a:t>A. Cái mũ, đôi dép, hộp đồ chơi xếp hình.</a:t>
            </a:r>
          </a:p>
          <a:p>
            <a:pPr algn="l"/>
            <a:r>
              <a:rPr lang="vi-VN" sz="2900" b="0" i="0" dirty="0">
                <a:effectLst/>
                <a:latin typeface="Cambria" panose="02040503050406030204" pitchFamily="18" charset="0"/>
                <a:ea typeface="Cambria" panose="02040503050406030204" pitchFamily="18" charset="0"/>
              </a:rPr>
              <a:t>B. Cái mũ, đôi dép, gấu bông.</a:t>
            </a:r>
          </a:p>
          <a:p>
            <a:pPr algn="l"/>
            <a:r>
              <a:rPr lang="vi-VN" sz="2900" b="0" i="0" dirty="0">
                <a:effectLst/>
                <a:latin typeface="Cambria" panose="02040503050406030204" pitchFamily="18" charset="0"/>
                <a:ea typeface="Cambria" panose="02040503050406030204" pitchFamily="18" charset="0"/>
              </a:rPr>
              <a:t>C. Cái mũ, hộp đồ chơi xếp hình, gấu bông.</a:t>
            </a:r>
          </a:p>
          <a:p>
            <a:pPr algn="l"/>
            <a:r>
              <a:rPr lang="vi-VN" sz="2900" b="0" i="0" dirty="0">
                <a:effectLst/>
                <a:latin typeface="Cambria" panose="02040503050406030204" pitchFamily="18" charset="0"/>
                <a:ea typeface="Cambria" panose="02040503050406030204" pitchFamily="18" charset="0"/>
              </a:rPr>
              <a:t>D. Đôi dép, hộp đồ chơi xếp hình, gấu bông.</a:t>
            </a:r>
          </a:p>
          <a:p>
            <a:br>
              <a:rPr lang="vi-VN" sz="3200" b="0" i="0" dirty="0">
                <a:solidFill>
                  <a:srgbClr val="000000"/>
                </a:solidFill>
                <a:effectLst/>
                <a:latin typeface="OpenSans"/>
              </a:rPr>
            </a:b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34407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13" name="TextBox 12">
            <a:extLst>
              <a:ext uri="{FF2B5EF4-FFF2-40B4-BE49-F238E27FC236}">
                <a16:creationId xmlns:a16="http://schemas.microsoft.com/office/drawing/2014/main" id="{1BBCAD74-AAB6-41E1-9A91-0428BD15F0EB}"/>
              </a:ext>
            </a:extLst>
          </p:cNvPr>
          <p:cNvSpPr txBox="1"/>
          <p:nvPr/>
        </p:nvSpPr>
        <p:spPr>
          <a:xfrm>
            <a:off x="796764" y="819245"/>
            <a:ext cx="10128451" cy="4955203"/>
          </a:xfrm>
          <a:prstGeom prst="rect">
            <a:avLst/>
          </a:prstGeom>
          <a:noFill/>
        </p:spPr>
        <p:txBody>
          <a:bodyPr wrap="square">
            <a:spAutoFit/>
          </a:bodyPr>
          <a:lstStyle/>
          <a:p>
            <a:pPr algn="ctr"/>
            <a:r>
              <a:rPr lang="vi-VN" sz="2800" b="1" i="0" dirty="0">
                <a:solidFill>
                  <a:srgbClr val="002060"/>
                </a:solidFill>
                <a:effectLst/>
                <a:latin typeface="Cambria" panose="02040503050406030204" pitchFamily="18" charset="0"/>
                <a:ea typeface="Cambria" panose="02040503050406030204" pitchFamily="18" charset="0"/>
              </a:rPr>
              <a:t>Tổng giá tiền của cái mũ, đôi dép, hộp đồ chơi xếp hình là: </a:t>
            </a:r>
          </a:p>
          <a:p>
            <a:pPr algn="ctr"/>
            <a:r>
              <a:rPr lang="vi-VN" sz="2800" b="1" i="0" dirty="0">
                <a:solidFill>
                  <a:srgbClr val="002060"/>
                </a:solidFill>
                <a:effectLst/>
                <a:latin typeface="Cambria" panose="02040503050406030204" pitchFamily="18" charset="0"/>
                <a:ea typeface="Cambria" panose="02040503050406030204" pitchFamily="18" charset="0"/>
              </a:rPr>
              <a:t>50 000 + 70 000 + 125 000 = 245 000 (đồng)</a:t>
            </a:r>
          </a:p>
          <a:p>
            <a:pPr algn="ctr"/>
            <a:r>
              <a:rPr lang="vi-VN" sz="2800" b="1" i="0" dirty="0">
                <a:solidFill>
                  <a:srgbClr val="002060"/>
                </a:solidFill>
                <a:effectLst/>
                <a:latin typeface="Cambria" panose="02040503050406030204" pitchFamily="18" charset="0"/>
                <a:ea typeface="Cambria" panose="02040503050406030204" pitchFamily="18" charset="0"/>
              </a:rPr>
              <a:t>Tổng giá tiền của cái mũ, đôi dép, gấu bông là: </a:t>
            </a:r>
          </a:p>
          <a:p>
            <a:pPr algn="ctr"/>
            <a:r>
              <a:rPr lang="vi-VN" sz="2800" b="1" i="0" dirty="0">
                <a:solidFill>
                  <a:srgbClr val="002060"/>
                </a:solidFill>
                <a:effectLst/>
                <a:latin typeface="Cambria" panose="02040503050406030204" pitchFamily="18" charset="0"/>
                <a:ea typeface="Cambria" panose="02040503050406030204" pitchFamily="18" charset="0"/>
              </a:rPr>
              <a:t>50 000 + 70 000 + 65 000 = 185 000 (đồng)</a:t>
            </a:r>
          </a:p>
          <a:p>
            <a:pPr algn="ctr"/>
            <a:r>
              <a:rPr lang="vi-VN" sz="2800" b="1" i="0" dirty="0">
                <a:solidFill>
                  <a:srgbClr val="002060"/>
                </a:solidFill>
                <a:effectLst/>
                <a:latin typeface="Cambria" panose="02040503050406030204" pitchFamily="18" charset="0"/>
                <a:ea typeface="Cambria" panose="02040503050406030204" pitchFamily="18" charset="0"/>
              </a:rPr>
              <a:t>Tổng giá tiền của cái mũ, hộp đồ chơi xếp hình, gấu bông là:</a:t>
            </a:r>
          </a:p>
          <a:p>
            <a:pPr algn="ctr"/>
            <a:r>
              <a:rPr lang="vi-VN" sz="2800" b="1" i="0" dirty="0">
                <a:solidFill>
                  <a:srgbClr val="002060"/>
                </a:solidFill>
                <a:effectLst/>
                <a:latin typeface="Cambria" panose="02040503050406030204" pitchFamily="18" charset="0"/>
                <a:ea typeface="Cambria" panose="02040503050406030204" pitchFamily="18" charset="0"/>
              </a:rPr>
              <a:t> 50 000 + 125 000 + 65 000 = 240 000 (đồng)</a:t>
            </a:r>
          </a:p>
          <a:p>
            <a:pPr algn="ctr"/>
            <a:r>
              <a:rPr lang="vi-VN" sz="2800" b="1" i="0" dirty="0">
                <a:solidFill>
                  <a:srgbClr val="002060"/>
                </a:solidFill>
                <a:effectLst/>
                <a:latin typeface="Cambria" panose="02040503050406030204" pitchFamily="18" charset="0"/>
                <a:ea typeface="Cambria" panose="02040503050406030204" pitchFamily="18" charset="0"/>
              </a:rPr>
              <a:t>Tổng giá tiền của đôi dép, hộp đồ chơi xếp hình, gấu bông là: </a:t>
            </a:r>
          </a:p>
          <a:p>
            <a:pPr algn="ctr"/>
            <a:r>
              <a:rPr lang="vi-VN" sz="2800" b="1" i="0" dirty="0">
                <a:solidFill>
                  <a:srgbClr val="002060"/>
                </a:solidFill>
                <a:effectLst/>
                <a:latin typeface="Cambria" panose="02040503050406030204" pitchFamily="18" charset="0"/>
                <a:ea typeface="Cambria" panose="02040503050406030204" pitchFamily="18" charset="0"/>
              </a:rPr>
              <a:t>70 000 + 125 000 + 65 000 = 260 000 (đồng)</a:t>
            </a:r>
          </a:p>
          <a:p>
            <a:pPr algn="ctr"/>
            <a:r>
              <a:rPr lang="vi-VN" sz="2800" b="1" i="0" dirty="0">
                <a:solidFill>
                  <a:srgbClr val="002060"/>
                </a:solidFill>
                <a:effectLst/>
                <a:latin typeface="Cambria" panose="02040503050406030204" pitchFamily="18" charset="0"/>
                <a:ea typeface="Cambria" panose="02040503050406030204" pitchFamily="18" charset="0"/>
              </a:rPr>
              <a:t>Vậy với tờ tiền 200 000 đồng, Mai đủ tiền mua được cái mũ, đôi dép, gấu bông.</a:t>
            </a:r>
          </a:p>
          <a:p>
            <a:pPr algn="ctr"/>
            <a:r>
              <a:rPr lang="vi-VN" sz="3600" b="1" i="0" dirty="0">
                <a:solidFill>
                  <a:srgbClr val="FF0000"/>
                </a:solidFill>
                <a:effectLst/>
                <a:latin typeface="Cambria" panose="02040503050406030204" pitchFamily="18" charset="0"/>
                <a:ea typeface="Cambria" panose="02040503050406030204" pitchFamily="18" charset="0"/>
              </a:rPr>
              <a:t>Chọn đáp án B</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32" dur="500"/>
                                        <p:tgtEl>
                                          <p:spTgt spid="1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37" dur="500"/>
                                        <p:tgtEl>
                                          <p:spTgt spid="1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randombar(horizontal)">
                                      <p:cBhvr>
                                        <p:cTn id="42" dur="500"/>
                                        <p:tgtEl>
                                          <p:spTgt spid="1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randombar(horizontal)">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3">
                                            <p:txEl>
                                              <p:pRg st="9" end="9"/>
                                            </p:txEl>
                                          </p:spTgt>
                                        </p:tgtEl>
                                        <p:attrNameLst>
                                          <p:attrName>style.visibility</p:attrName>
                                        </p:attrNameLst>
                                      </p:cBhvr>
                                      <p:to>
                                        <p:strVal val="visible"/>
                                      </p:to>
                                    </p:set>
                                    <p:animEffect transition="in" filter="randombar(horizontal)">
                                      <p:cBhvr>
                                        <p:cTn id="52" dur="500"/>
                                        <p:tgtEl>
                                          <p:spTgt spid="1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6" y="2763027"/>
            <a:ext cx="12192000" cy="4181968"/>
          </a:xfrm>
          <a:prstGeom prst="rect">
            <a:avLst/>
          </a:prstGeom>
        </p:spPr>
      </p:pic>
      <p:grpSp>
        <p:nvGrpSpPr>
          <p:cNvPr id="2" name="组合 1"/>
          <p:cNvGrpSpPr/>
          <p:nvPr/>
        </p:nvGrpSpPr>
        <p:grpSpPr>
          <a:xfrm>
            <a:off x="843124" y="245114"/>
            <a:ext cx="10860708" cy="59816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6874" y="3083787"/>
            <a:ext cx="1958827" cy="3914339"/>
          </a:xfrm>
          <a:prstGeom prst="rect">
            <a:avLst/>
          </a:prstGeom>
        </p:spPr>
      </p:pic>
      <p:pic>
        <p:nvPicPr>
          <p:cNvPr id="10" name="图片 9" descr="0b82e659d36695b0db7f3074aee8ed53"/>
          <p:cNvPicPr>
            <a:picLocks noChangeAspect="1"/>
          </p:cNvPicPr>
          <p:nvPr/>
        </p:nvPicPr>
        <p:blipFill>
          <a:blip r:embed="rId5"/>
          <a:stretch>
            <a:fillRect/>
          </a:stretch>
        </p:blipFill>
        <p:spPr>
          <a:xfrm>
            <a:off x="4039969" y="3653473"/>
            <a:ext cx="5612130" cy="4366260"/>
          </a:xfrm>
          <a:prstGeom prst="rect">
            <a:avLst/>
          </a:prstGeom>
        </p:spPr>
      </p:pic>
      <p:sp>
        <p:nvSpPr>
          <p:cNvPr id="15" name="TextBox 14">
            <a:extLst>
              <a:ext uri="{FF2B5EF4-FFF2-40B4-BE49-F238E27FC236}">
                <a16:creationId xmlns:a16="http://schemas.microsoft.com/office/drawing/2014/main" id="{CCE88894-666B-41E3-854F-54F11C2FBA28}"/>
              </a:ext>
            </a:extLst>
          </p:cNvPr>
          <p:cNvSpPr txBox="1"/>
          <p:nvPr/>
        </p:nvSpPr>
        <p:spPr>
          <a:xfrm>
            <a:off x="178676" y="516392"/>
            <a:ext cx="1103571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Bài 4: </a:t>
            </a:r>
            <a:r>
              <a:rPr lang="en-SG" sz="4000" b="1" i="0" dirty="0" err="1">
                <a:solidFill>
                  <a:srgbClr val="002060"/>
                </a:solidFill>
                <a:effectLst/>
                <a:latin typeface="Cambria" panose="02040503050406030204" pitchFamily="18" charset="0"/>
                <a:ea typeface="Cambria" panose="02040503050406030204" pitchFamily="18" charset="0"/>
              </a:rPr>
              <a:t>Tính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bằng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cách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thuận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tiện</a:t>
            </a:r>
            <a:endParaRPr kumimoji="0" lang="en-SG"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1F84498-EB4B-4A99-B9B8-922FAD4BA224}"/>
              </a:ext>
            </a:extLst>
          </p:cNvPr>
          <p:cNvSpPr txBox="1"/>
          <p:nvPr/>
        </p:nvSpPr>
        <p:spPr>
          <a:xfrm>
            <a:off x="1198530" y="1410456"/>
            <a:ext cx="880181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3600" b="1" i="0" dirty="0">
                <a:solidFill>
                  <a:srgbClr val="000000"/>
                </a:solidFill>
                <a:effectLst/>
                <a:latin typeface="Cambria" panose="02040503050406030204" pitchFamily="18" charset="0"/>
                <a:ea typeface="Cambria" panose="02040503050406030204" pitchFamily="18" charset="0"/>
              </a:rPr>
              <a:t>16 370 + 6 090 + 2 530 + 4 010</a:t>
            </a:r>
            <a:endParaRPr kumimoji="0" lang="vi-VN"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27D75460-3562-4786-BB8C-A51E155C3334}"/>
              </a:ext>
            </a:extLst>
          </p:cNvPr>
          <p:cNvSpPr txBox="1"/>
          <p:nvPr/>
        </p:nvSpPr>
        <p:spPr>
          <a:xfrm>
            <a:off x="1178868" y="2086741"/>
            <a:ext cx="8632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(16 370 + 2 530) + (6 090 + 4 010)</a:t>
            </a:r>
          </a:p>
        </p:txBody>
      </p:sp>
      <p:sp>
        <p:nvSpPr>
          <p:cNvPr id="18" name="TextBox 17">
            <a:extLst>
              <a:ext uri="{FF2B5EF4-FFF2-40B4-BE49-F238E27FC236}">
                <a16:creationId xmlns:a16="http://schemas.microsoft.com/office/drawing/2014/main" id="{2316D31D-B70A-4B40-AD93-06E886063B3D}"/>
              </a:ext>
            </a:extLst>
          </p:cNvPr>
          <p:cNvSpPr txBox="1"/>
          <p:nvPr/>
        </p:nvSpPr>
        <p:spPr>
          <a:xfrm>
            <a:off x="1176437" y="2649156"/>
            <a:ext cx="49952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SG" sz="3600" b="1" i="0" dirty="0">
                <a:solidFill>
                  <a:srgbClr val="000000"/>
                </a:solidFill>
                <a:effectLst/>
                <a:latin typeface="Cambria" panose="02040503050406030204" pitchFamily="18" charset="0"/>
                <a:ea typeface="Cambria" panose="02040503050406030204" pitchFamily="18" charset="0"/>
              </a:rPr>
              <a:t>18 900 + 10 100</a:t>
            </a:r>
            <a:endParaRPr lang="vi-VN" sz="3600" b="1" i="0" dirty="0">
              <a:solidFill>
                <a:srgbClr val="000000"/>
              </a:solidFill>
              <a:effectLst/>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760BFAFC-A9E7-48A0-B66F-6CEC91F993E3}"/>
              </a:ext>
            </a:extLst>
          </p:cNvPr>
          <p:cNvSpPr txBox="1"/>
          <p:nvPr/>
        </p:nvSpPr>
        <p:spPr>
          <a:xfrm>
            <a:off x="1174006" y="3149014"/>
            <a:ext cx="356380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SG" sz="3600" b="1" i="0" dirty="0">
                <a:solidFill>
                  <a:srgbClr val="000000"/>
                </a:solidFill>
                <a:effectLst/>
                <a:latin typeface="Cambria" panose="02040503050406030204" pitchFamily="18" charset="0"/>
                <a:ea typeface="Cambria" panose="02040503050406030204" pitchFamily="18" charset="0"/>
              </a:rPr>
              <a:t>29 000</a:t>
            </a:r>
            <a:endParaRPr lang="vi-VN" sz="3600" b="1"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43690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7034809" y="5868557"/>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4" action="ppaction://hlinksldjump"/>
          </p:cNvPr>
          <p:cNvSpPr/>
          <p:nvPr/>
        </p:nvSpPr>
        <p:spPr>
          <a:xfrm>
            <a:off x="857805" y="312750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5" action="ppaction://hlinksldjump"/>
          </p:cNvPr>
          <p:cNvSpPr/>
          <p:nvPr/>
        </p:nvSpPr>
        <p:spPr>
          <a:xfrm>
            <a:off x="2355722" y="312750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6" action="ppaction://hlinksldjump"/>
          </p:cNvPr>
          <p:cNvSpPr/>
          <p:nvPr/>
        </p:nvSpPr>
        <p:spPr>
          <a:xfrm>
            <a:off x="3853638" y="3127505"/>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7" action="ppaction://hlinksldjump"/>
          </p:cNvPr>
          <p:cNvSpPr/>
          <p:nvPr/>
        </p:nvSpPr>
        <p:spPr>
          <a:xfrm>
            <a:off x="858563" y="467357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8" action="ppaction://hlinksldjump"/>
          </p:cNvPr>
          <p:cNvSpPr/>
          <p:nvPr/>
        </p:nvSpPr>
        <p:spPr>
          <a:xfrm>
            <a:off x="2356480" y="467357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9" action="ppaction://hlinksldjump"/>
          </p:cNvPr>
          <p:cNvSpPr/>
          <p:nvPr/>
        </p:nvSpPr>
        <p:spPr>
          <a:xfrm>
            <a:off x="3854396" y="4673578"/>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2" name="quay dung">
            <a:hlinkClick r:id="rId13" action="ppaction://hlinksldjump"/>
          </p:cNvPr>
          <p:cNvSpPr/>
          <p:nvPr/>
        </p:nvSpPr>
        <p:spPr>
          <a:xfrm>
            <a:off x="9931174" y="219094"/>
            <a:ext cx="2089010" cy="75439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GB" sz="2400" b="1" i="0" u="none" strike="noStrike" kern="1200" cap="none" spc="0"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SAU</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93962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3"/>
                                        </p:tgtEl>
                                      </p:cBhvr>
                                    </p:animEffect>
                                    <p:set>
                                      <p:cBhvr>
                                        <p:cTn id="40" dur="1" fill="hold">
                                          <p:stCondLst>
                                            <p:cond delay="499"/>
                                          </p:stCondLst>
                                        </p:cTn>
                                        <p:tgtEl>
                                          <p:spTgt spid="4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48"/>
                                        </p:tgtEl>
                                      </p:cBhvr>
                                    </p:animEffect>
                                    <p:set>
                                      <p:cBhvr>
                                        <p:cTn id="45" dur="1" fill="hold">
                                          <p:stCondLst>
                                            <p:cond delay="499"/>
                                          </p:stCondLst>
                                        </p:cTn>
                                        <p:tgtEl>
                                          <p:spTgt spid="4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9"/>
                                        </p:tgtEl>
                                      </p:cBhvr>
                                    </p:animEffect>
                                    <p:set>
                                      <p:cBhvr>
                                        <p:cTn id="50" dur="1" fill="hold">
                                          <p:stCondLst>
                                            <p:cond delay="499"/>
                                          </p:stCondLst>
                                        </p:cTn>
                                        <p:tgtEl>
                                          <p:spTgt spid="4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0"/>
                                        </p:tgtEl>
                                      </p:cBhvr>
                                    </p:animEffect>
                                    <p:set>
                                      <p:cBhvr>
                                        <p:cTn id="55" dur="1" fill="hold">
                                          <p:stCondLst>
                                            <p:cond delay="499"/>
                                          </p:stCondLst>
                                        </p:cTn>
                                        <p:tgtEl>
                                          <p:spTgt spid="5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51"/>
                                        </p:tgtEl>
                                      </p:cBhvr>
                                    </p:animEffect>
                                    <p:set>
                                      <p:cBhvr>
                                        <p:cTn id="60" dur="1" fill="hold">
                                          <p:stCondLst>
                                            <p:cond delay="499"/>
                                          </p:stCondLst>
                                        </p:cTn>
                                        <p:tgtEl>
                                          <p:spTgt spid="5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53"/>
                                        </p:tgtEl>
                                      </p:cBhvr>
                                    </p:animEffect>
                                    <p:set>
                                      <p:cBhvr>
                                        <p:cTn id="70" dur="1" fill="hold">
                                          <p:stCondLst>
                                            <p:cond delay="499"/>
                                          </p:stCondLst>
                                        </p:cTn>
                                        <p:tgtEl>
                                          <p:spTgt spid="5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54"/>
                                        </p:tgtEl>
                                      </p:cBhvr>
                                    </p:animEffect>
                                    <p:set>
                                      <p:cBhvr>
                                        <p:cTn id="75" dur="1" fill="hold">
                                          <p:stCondLst>
                                            <p:cond delay="499"/>
                                          </p:stCondLst>
                                        </p:cTn>
                                        <p:tgtEl>
                                          <p:spTgt spid="5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55"/>
                                        </p:tgtEl>
                                      </p:cBhvr>
                                    </p:animEffect>
                                    <p:set>
                                      <p:cBhvr>
                                        <p:cTn id="80" dur="1" fill="hold">
                                          <p:stCondLst>
                                            <p:cond delay="499"/>
                                          </p:stCondLst>
                                        </p:cTn>
                                        <p:tgtEl>
                                          <p:spTgt spid="5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6"/>
                                        </p:tgtEl>
                                      </p:cBhvr>
                                    </p:animEffect>
                                    <p:set>
                                      <p:cBhvr>
                                        <p:cTn id="85" dur="1" fill="hold">
                                          <p:stCondLst>
                                            <p:cond delay="499"/>
                                          </p:stCondLst>
                                        </p:cTn>
                                        <p:tgtEl>
                                          <p:spTgt spid="5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57"/>
                                        </p:tgtEl>
                                      </p:cBhvr>
                                    </p:animEffect>
                                    <p:set>
                                      <p:cBhvr>
                                        <p:cTn id="90" dur="1" fill="hold">
                                          <p:stCondLst>
                                            <p:cond delay="499"/>
                                          </p:stCondLst>
                                        </p:cTn>
                                        <p:tgtEl>
                                          <p:spTgt spid="5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58"/>
                                        </p:tgtEl>
                                      </p:cBhvr>
                                    </p:animEffect>
                                    <p:set>
                                      <p:cBhvr>
                                        <p:cTn id="95" dur="1" fill="hold">
                                          <p:stCondLst>
                                            <p:cond delay="499"/>
                                          </p:stCondLst>
                                        </p:cTn>
                                        <p:tgtEl>
                                          <p:spTgt spid="5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59"/>
                                        </p:tgtEl>
                                      </p:cBhvr>
                                    </p:animEffect>
                                    <p:set>
                                      <p:cBhvr>
                                        <p:cTn id="100" dur="1" fill="hold">
                                          <p:stCondLst>
                                            <p:cond delay="499"/>
                                          </p:stCondLst>
                                        </p:cTn>
                                        <p:tgtEl>
                                          <p:spTgt spid="5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60"/>
                                        </p:tgtEl>
                                      </p:cBhvr>
                                    </p:animEffect>
                                    <p:set>
                                      <p:cBhvr>
                                        <p:cTn id="105" dur="1" fill="hold">
                                          <p:stCondLst>
                                            <p:cond delay="499"/>
                                          </p:stCondLst>
                                        </p:cTn>
                                        <p:tgtEl>
                                          <p:spTgt spid="6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61"/>
                                        </p:tgtEl>
                                      </p:cBhvr>
                                    </p:animEffect>
                                    <p:set>
                                      <p:cBhvr>
                                        <p:cTn id="110"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25"/>
                    </p:tgtEl>
                  </p:cond>
                </p:stCondLst>
                <p:endSync evt="end" delay="0">
                  <p:rtn val="all"/>
                </p:endSync>
                <p:childTnLst>
                  <p:par>
                    <p:cTn id="112" fill="hold">
                      <p:stCondLst>
                        <p:cond delay="0"/>
                      </p:stCondLst>
                      <p:childTnLst>
                        <p:par>
                          <p:cTn id="113" fill="hold">
                            <p:stCondLst>
                              <p:cond delay="0"/>
                            </p:stCondLst>
                            <p:childTnLst>
                              <p:par>
                                <p:cTn id="114" presetID="8" presetClass="emph" presetSubtype="0" repeatCount="indefinite" fill="hold" nodeType="clickEffect">
                                  <p:stCondLst>
                                    <p:cond delay="0"/>
                                  </p:stCondLst>
                                  <p:endCondLst>
                                    <p:cond evt="onNext" delay="0">
                                      <p:tgtEl>
                                        <p:sldTgt/>
                                      </p:tgtEl>
                                    </p:cond>
                                  </p:endCondLst>
                                  <p:childTnLst>
                                    <p:animRot by="21600000">
                                      <p:cBhvr>
                                        <p:cTn id="115" dur="500" fill="hold"/>
                                        <p:tgtEl>
                                          <p:spTgt spid="22"/>
                                        </p:tgtEl>
                                        <p:attrNameLst>
                                          <p:attrName>r</p:attrName>
                                        </p:attrNameLst>
                                      </p:cBhvr>
                                    </p:animRot>
                                  </p:child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26"/>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fill="hold" nodeType="clickEffect">
                                  <p:stCondLst>
                                    <p:cond delay="0"/>
                                  </p:stCondLst>
                                  <p:childTnLst>
                                    <p:animClr clrSpc="rgb" dir="cw">
                                      <p:cBhvr>
                                        <p:cTn id="120" dur="500" fill="hold"/>
                                        <p:tgtEl>
                                          <p:spTgt spid="26"/>
                                        </p:tgtEl>
                                        <p:attrNameLst>
                                          <p:attrName>fillcolor</p:attrName>
                                        </p:attrNameLst>
                                      </p:cBhvr>
                                      <p:to>
                                        <a:srgbClr val="000000"/>
                                      </p:to>
                                    </p:animClr>
                                    <p:set>
                                      <p:cBhvr>
                                        <p:cTn id="121" dur="500" fill="hold"/>
                                        <p:tgtEl>
                                          <p:spTgt spid="26"/>
                                        </p:tgtEl>
                                        <p:attrNameLst>
                                          <p:attrName>fill.type</p:attrName>
                                        </p:attrNameLst>
                                      </p:cBhvr>
                                      <p:to>
                                        <p:strVal val="solid"/>
                                      </p:to>
                                    </p:set>
                                    <p:set>
                                      <p:cBhvr>
                                        <p:cTn id="122"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23" restart="whenNotActive" fill="hold" evtFilter="cancelBubble" nodeType="interactiveSeq">
                <p:stCondLst>
                  <p:cond evt="onClick" delay="0">
                    <p:tgtEl>
                      <p:spTgt spid="27"/>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clickEffect">
                                  <p:stCondLst>
                                    <p:cond delay="0"/>
                                  </p:stCondLst>
                                  <p:childTnLst>
                                    <p:animClr clrSpc="rgb" dir="cw">
                                      <p:cBhvr>
                                        <p:cTn id="127" dur="500" fill="hold"/>
                                        <p:tgtEl>
                                          <p:spTgt spid="27"/>
                                        </p:tgtEl>
                                        <p:attrNameLst>
                                          <p:attrName>fillcolor</p:attrName>
                                        </p:attrNameLst>
                                      </p:cBhvr>
                                      <p:to>
                                        <a:srgbClr val="000000"/>
                                      </p:to>
                                    </p:animClr>
                                    <p:set>
                                      <p:cBhvr>
                                        <p:cTn id="128" dur="500" fill="hold"/>
                                        <p:tgtEl>
                                          <p:spTgt spid="27"/>
                                        </p:tgtEl>
                                        <p:attrNameLst>
                                          <p:attrName>fill.type</p:attrName>
                                        </p:attrNameLst>
                                      </p:cBhvr>
                                      <p:to>
                                        <p:strVal val="solid"/>
                                      </p:to>
                                    </p:set>
                                    <p:set>
                                      <p:cBhvr>
                                        <p:cTn id="129"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30" restart="whenNotActive" fill="hold" evtFilter="cancelBubble" nodeType="interactiveSeq">
                <p:stCondLst>
                  <p:cond evt="onClick" delay="0">
                    <p:tgtEl>
                      <p:spTgt spid="28"/>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fill="hold" nodeType="clickEffect">
                                  <p:stCondLst>
                                    <p:cond delay="0"/>
                                  </p:stCondLst>
                                  <p:childTnLst>
                                    <p:animClr clrSpc="rgb" dir="cw">
                                      <p:cBhvr>
                                        <p:cTn id="134" dur="500" fill="hold"/>
                                        <p:tgtEl>
                                          <p:spTgt spid="28"/>
                                        </p:tgtEl>
                                        <p:attrNameLst>
                                          <p:attrName>fillcolor</p:attrName>
                                        </p:attrNameLst>
                                      </p:cBhvr>
                                      <p:to>
                                        <a:srgbClr val="000000"/>
                                      </p:to>
                                    </p:animClr>
                                    <p:set>
                                      <p:cBhvr>
                                        <p:cTn id="135" dur="500" fill="hold"/>
                                        <p:tgtEl>
                                          <p:spTgt spid="28"/>
                                        </p:tgtEl>
                                        <p:attrNameLst>
                                          <p:attrName>fill.type</p:attrName>
                                        </p:attrNameLst>
                                      </p:cBhvr>
                                      <p:to>
                                        <p:strVal val="solid"/>
                                      </p:to>
                                    </p:set>
                                    <p:set>
                                      <p:cBhvr>
                                        <p:cTn id="136"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7" restart="whenNotActive" fill="hold" evtFilter="cancelBubble" nodeType="interactiveSeq">
                <p:stCondLst>
                  <p:cond evt="onClick" delay="0">
                    <p:tgtEl>
                      <p:spTgt spid="35"/>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35"/>
                                        </p:tgtEl>
                                        <p:attrNameLst>
                                          <p:attrName>fillcolor</p:attrName>
                                        </p:attrNameLst>
                                      </p:cBhvr>
                                      <p:to>
                                        <a:srgbClr val="000000"/>
                                      </p:to>
                                    </p:animClr>
                                    <p:set>
                                      <p:cBhvr>
                                        <p:cTn id="142" dur="500" fill="hold"/>
                                        <p:tgtEl>
                                          <p:spTgt spid="35"/>
                                        </p:tgtEl>
                                        <p:attrNameLst>
                                          <p:attrName>fill.type</p:attrName>
                                        </p:attrNameLst>
                                      </p:cBhvr>
                                      <p:to>
                                        <p:strVal val="solid"/>
                                      </p:to>
                                    </p:set>
                                    <p:set>
                                      <p:cBhvr>
                                        <p:cTn id="143"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44" restart="whenNotActive" fill="hold" evtFilter="cancelBubble" nodeType="interactiveSeq">
                <p:stCondLst>
                  <p:cond evt="onClick" delay="0">
                    <p:tgtEl>
                      <p:spTgt spid="36"/>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fill="hold" nodeType="clickEffect">
                                  <p:stCondLst>
                                    <p:cond delay="0"/>
                                  </p:stCondLst>
                                  <p:childTnLst>
                                    <p:animClr clrSpc="rgb" dir="cw">
                                      <p:cBhvr>
                                        <p:cTn id="148" dur="500" fill="hold"/>
                                        <p:tgtEl>
                                          <p:spTgt spid="36"/>
                                        </p:tgtEl>
                                        <p:attrNameLst>
                                          <p:attrName>fillcolor</p:attrName>
                                        </p:attrNameLst>
                                      </p:cBhvr>
                                      <p:to>
                                        <a:srgbClr val="000000"/>
                                      </p:to>
                                    </p:animClr>
                                    <p:set>
                                      <p:cBhvr>
                                        <p:cTn id="149" dur="500" fill="hold"/>
                                        <p:tgtEl>
                                          <p:spTgt spid="36"/>
                                        </p:tgtEl>
                                        <p:attrNameLst>
                                          <p:attrName>fill.type</p:attrName>
                                        </p:attrNameLst>
                                      </p:cBhvr>
                                      <p:to>
                                        <p:strVal val="solid"/>
                                      </p:to>
                                    </p:set>
                                    <p:set>
                                      <p:cBhvr>
                                        <p:cTn id="150"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51" restart="whenNotActive" fill="hold" evtFilter="cancelBubble" nodeType="interactiveSeq">
                <p:stCondLst>
                  <p:cond evt="onClick" delay="0">
                    <p:tgtEl>
                      <p:spTgt spid="37"/>
                    </p:tgtEl>
                  </p:cond>
                </p:stCondLst>
                <p:endSync evt="end" delay="0">
                  <p:rtn val="all"/>
                </p:endSync>
                <p:childTnLst>
                  <p:par>
                    <p:cTn id="152" fill="hold">
                      <p:stCondLst>
                        <p:cond delay="0"/>
                      </p:stCondLst>
                      <p:childTnLst>
                        <p:par>
                          <p:cTn id="153" fill="hold">
                            <p:stCondLst>
                              <p:cond delay="0"/>
                            </p:stCondLst>
                            <p:childTnLst>
                              <p:par>
                                <p:cTn id="154" presetID="1" presetClass="emph" presetSubtype="2" fill="hold" nodeType="clickEffect">
                                  <p:stCondLst>
                                    <p:cond delay="0"/>
                                  </p:stCondLst>
                                  <p:childTnLst>
                                    <p:animClr clrSpc="rgb" dir="cw">
                                      <p:cBhvr>
                                        <p:cTn id="155" dur="500" fill="hold"/>
                                        <p:tgtEl>
                                          <p:spTgt spid="37"/>
                                        </p:tgtEl>
                                        <p:attrNameLst>
                                          <p:attrName>fillcolor</p:attrName>
                                        </p:attrNameLst>
                                      </p:cBhvr>
                                      <p:to>
                                        <a:srgbClr val="000000"/>
                                      </p:to>
                                    </p:animClr>
                                    <p:set>
                                      <p:cBhvr>
                                        <p:cTn id="156" dur="500" fill="hold"/>
                                        <p:tgtEl>
                                          <p:spTgt spid="37"/>
                                        </p:tgtEl>
                                        <p:attrNameLst>
                                          <p:attrName>fill.type</p:attrName>
                                        </p:attrNameLst>
                                      </p:cBhvr>
                                      <p:to>
                                        <p:strVal val="solid"/>
                                      </p:to>
                                    </p:set>
                                    <p:set>
                                      <p:cBhvr>
                                        <p:cTn id="157"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737549"/>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600" b="1" dirty="0">
                <a:solidFill>
                  <a:schemeClr val="bg1"/>
                </a:solidFill>
                <a:latin typeface="Cambria" panose="02040503050406030204" pitchFamily="18" charset="0"/>
                <a:ea typeface="Cambria" panose="02040503050406030204" pitchFamily="18" charset="0"/>
              </a:rPr>
              <a:t>8 000 000 + 4 000 000</a:t>
            </a:r>
            <a:r>
              <a:rPr lang="vi-VN" sz="3600" b="1" dirty="0">
                <a:solidFill>
                  <a:schemeClr val="bg1"/>
                </a:solidFill>
                <a:latin typeface="Cambria" panose="02040503050406030204" pitchFamily="18" charset="0"/>
                <a:ea typeface="Cambria" panose="02040503050406030204" pitchFamily="18" charset="0"/>
              </a:rPr>
              <a:t> = ?</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1110220" y="2487026"/>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9 000 000</a:t>
            </a: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2491215"/>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a:t>
            </a:r>
            <a:r>
              <a:rPr lang="en-SG" sz="3600" b="1" dirty="0">
                <a:solidFill>
                  <a:schemeClr val="tx1"/>
                </a:solidFill>
                <a:latin typeface="Cambria" panose="02040503050406030204" pitchFamily="18" charset="0"/>
                <a:ea typeface="Cambria" panose="02040503050406030204" pitchFamily="18" charset="0"/>
              </a:rPr>
              <a:t>12 000 000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110220" y="337619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a:t>
            </a:r>
            <a:r>
              <a:rPr lang="vi-VN" sz="3600" b="1" dirty="0">
                <a:solidFill>
                  <a:schemeClr val="tx1"/>
                </a:solidFill>
                <a:latin typeface="Cambria" panose="02040503050406030204" pitchFamily="18" charset="0"/>
                <a:ea typeface="Cambria" panose="02040503050406030204" pitchFamily="18" charset="0"/>
              </a:rPr>
              <a:t>13 000 000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5" y="3380387"/>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120 000</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251250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409562"/>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342115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564173"/>
            <a:ext cx="804742" cy="643793"/>
          </a:xfrm>
          <a:prstGeom prst="rect">
            <a:avLst/>
          </a:prstGeom>
        </p:spPr>
      </p:pic>
      <p:sp>
        <p:nvSpPr>
          <p:cNvPr id="18" name="Cloud 17">
            <a:hlinkClick r:id="rId14" action="ppaction://hlinksldjump"/>
          </p:cNvPr>
          <p:cNvSpPr/>
          <p:nvPr/>
        </p:nvSpPr>
        <p:spPr>
          <a:xfrm>
            <a:off x="4428867" y="4761222"/>
            <a:ext cx="3478216"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381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600" b="1" dirty="0">
                <a:solidFill>
                  <a:schemeClr val="bg1"/>
                </a:solidFill>
                <a:latin typeface="Cambria" panose="02040503050406030204" pitchFamily="18" charset="0"/>
                <a:ea typeface="Cambria" panose="02040503050406030204" pitchFamily="18" charset="0"/>
              </a:rPr>
              <a:t>60 000 000 + 50 000 000</a:t>
            </a:r>
            <a:r>
              <a:rPr lang="vi-VN" sz="3600" b="1" dirty="0">
                <a:solidFill>
                  <a:schemeClr val="bg1"/>
                </a:solidFill>
                <a:latin typeface="Cambria" panose="02040503050406030204" pitchFamily="18" charset="0"/>
                <a:ea typeface="Cambria" panose="02040503050406030204" pitchFamily="18" charset="0"/>
              </a:rPr>
              <a:t> = ?</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1110220" y="1949346"/>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a:t>
            </a:r>
            <a:r>
              <a:rPr lang="en-SG" sz="3600" b="1" dirty="0">
                <a:solidFill>
                  <a:schemeClr val="tx1"/>
                </a:solidFill>
                <a:latin typeface="Cambria" panose="02040503050406030204" pitchFamily="18" charset="0"/>
                <a:ea typeface="Cambria" panose="02040503050406030204" pitchFamily="18" charset="0"/>
              </a:rPr>
              <a:t>110 000 000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130615" y="1953535"/>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a:t>
            </a:r>
            <a:r>
              <a:rPr kumimoji="0" lang="vi-VN" sz="3600" b="1" i="0"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rPr>
              <a:t> 10 000 000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110220" y="283851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11 000 000</a:t>
            </a:r>
          </a:p>
        </p:txBody>
      </p:sp>
      <p:sp>
        <p:nvSpPr>
          <p:cNvPr id="44" name="Rectangle 43"/>
          <p:cNvSpPr/>
          <p:nvPr/>
        </p:nvSpPr>
        <p:spPr>
          <a:xfrm>
            <a:off x="6130615" y="2842707"/>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a:t>
            </a:r>
            <a:r>
              <a:rPr lang="vi-VN" sz="3600" b="1" dirty="0">
                <a:solidFill>
                  <a:schemeClr val="tx1"/>
                </a:solidFill>
                <a:latin typeface="Cambria" panose="02040503050406030204" pitchFamily="18" charset="0"/>
                <a:ea typeface="Cambria" panose="02040503050406030204" pitchFamily="18" charset="0"/>
              </a:rPr>
              <a:t> 12 000 000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4" action="ppaction://hlinksldjump"/>
            <a:extLst>
              <a:ext uri="{FF2B5EF4-FFF2-40B4-BE49-F238E27FC236}">
                <a16:creationId xmlns:a16="http://schemas.microsoft.com/office/drawing/2014/main" id="{EE224C4E-068C-4732-84A9-E4EE2A33C7B1}"/>
              </a:ext>
            </a:extLst>
          </p:cNvPr>
          <p:cNvSpPr/>
          <p:nvPr/>
        </p:nvSpPr>
        <p:spPr>
          <a:xfrm>
            <a:off x="4305506" y="4698956"/>
            <a:ext cx="3419493"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462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600" b="1" dirty="0">
                <a:latin typeface="Cambria" panose="02040503050406030204" pitchFamily="18" charset="0"/>
                <a:ea typeface="Cambria" panose="02040503050406030204" pitchFamily="18" charset="0"/>
              </a:rPr>
              <a:t>15 000 000 – 9 000 000</a:t>
            </a:r>
            <a:r>
              <a:rPr lang="vi-VN" sz="3600" b="1" dirty="0">
                <a:latin typeface="Cambria" panose="02040503050406030204" pitchFamily="18" charset="0"/>
                <a:ea typeface="Cambria" panose="02040503050406030204" pitchFamily="18" charset="0"/>
              </a:rPr>
              <a:t> =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1110220" y="1949346"/>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a:t>
            </a:r>
            <a:r>
              <a:rPr lang="vi-VN" sz="3600" b="1" dirty="0">
                <a:solidFill>
                  <a:prstClr val="black"/>
                </a:solidFill>
                <a:latin typeface="Cambria" panose="02040503050406030204" pitchFamily="18" charset="0"/>
                <a:ea typeface="Cambria" panose="02040503050406030204" pitchFamily="18" charset="0"/>
              </a:rPr>
              <a:t>6 000 000</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130615" y="1953535"/>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a:t>
            </a:r>
            <a:r>
              <a:rPr lang="vi-VN" sz="3600" b="1" dirty="0">
                <a:solidFill>
                  <a:prstClr val="black"/>
                </a:solidFill>
                <a:latin typeface="Cambria" panose="02040503050406030204" pitchFamily="18" charset="0"/>
                <a:ea typeface="Cambria" panose="02040503050406030204" pitchFamily="18" charset="0"/>
              </a:rPr>
              <a:t>5 000 000</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110220" y="283851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 </a:t>
            </a:r>
            <a:r>
              <a:rPr lang="vi-VN" sz="3600" b="1" dirty="0">
                <a:solidFill>
                  <a:prstClr val="black"/>
                </a:solidFill>
                <a:latin typeface="Cambria" panose="02040503050406030204" pitchFamily="18" charset="0"/>
                <a:ea typeface="Cambria" panose="02040503050406030204" pitchFamily="18" charset="0"/>
              </a:rPr>
              <a:t>7 000 000</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5" y="2842707"/>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D. </a:t>
            </a:r>
            <a:r>
              <a:rPr lang="vi-VN" sz="3600" b="1" dirty="0">
                <a:solidFill>
                  <a:prstClr val="black"/>
                </a:solidFill>
                <a:latin typeface="Cambria" panose="02040503050406030204" pitchFamily="18" charset="0"/>
                <a:ea typeface="Cambria" panose="02040503050406030204" pitchFamily="18" charset="0"/>
              </a:rPr>
              <a:t>8 000 000</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8" name="Cloud 17">
            <a:hlinkClick r:id="rId14" action="ppaction://hlinksldjump"/>
            <a:extLst>
              <a:ext uri="{FF2B5EF4-FFF2-40B4-BE49-F238E27FC236}">
                <a16:creationId xmlns:a16="http://schemas.microsoft.com/office/drawing/2014/main" id="{9EA9A082-3029-4599-A7FB-BD5CED7D1FB1}"/>
              </a:ext>
            </a:extLst>
          </p:cNvPr>
          <p:cNvSpPr/>
          <p:nvPr/>
        </p:nvSpPr>
        <p:spPr>
          <a:xfrm>
            <a:off x="4273715" y="4761222"/>
            <a:ext cx="3486605"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8781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037592"/>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600" b="1" dirty="0">
                <a:solidFill>
                  <a:schemeClr val="bg1"/>
                </a:solidFill>
                <a:latin typeface="Cambria" panose="02040503050406030204" pitchFamily="18" charset="0"/>
                <a:ea typeface="Cambria" panose="02040503050406030204" pitchFamily="18" charset="0"/>
              </a:rPr>
              <a:t>140 000 000 – 80 000 </a:t>
            </a:r>
            <a:r>
              <a:rPr lang="vi-VN" sz="3600" b="1" dirty="0">
                <a:solidFill>
                  <a:schemeClr val="bg1"/>
                </a:solidFill>
                <a:latin typeface="Cambria" panose="02040503050406030204" pitchFamily="18" charset="0"/>
                <a:ea typeface="Cambria" panose="02040503050406030204" pitchFamily="18" charset="0"/>
              </a:rPr>
              <a:t>000 = ?</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865204" y="297472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a:t>
            </a:r>
            <a:r>
              <a:rPr lang="vi-VN" sz="3600" b="1" dirty="0">
                <a:solidFill>
                  <a:schemeClr val="tx1"/>
                </a:solidFill>
                <a:latin typeface="Cambria" panose="02040503050406030204" pitchFamily="18" charset="0"/>
                <a:ea typeface="Cambria" panose="02040503050406030204" pitchFamily="18" charset="0"/>
              </a:rPr>
              <a:t>70 000 000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130615" y="2977395"/>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a:t>
            </a:r>
            <a:r>
              <a:rPr lang="vi-VN" sz="3600" b="1" dirty="0">
                <a:solidFill>
                  <a:schemeClr val="tx1"/>
                </a:solidFill>
                <a:latin typeface="Cambria" panose="02040503050406030204" pitchFamily="18" charset="0"/>
                <a:ea typeface="Cambria" panose="02040503050406030204" pitchFamily="18" charset="0"/>
              </a:rPr>
              <a:t>80 000 000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865204" y="3863900"/>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a:t>
            </a:r>
            <a:r>
              <a:rPr lang="en-SG" sz="3600" b="1" dirty="0">
                <a:solidFill>
                  <a:schemeClr val="tx1"/>
                </a:solidFill>
                <a:latin typeface="Cambria" panose="02040503050406030204" pitchFamily="18" charset="0"/>
                <a:ea typeface="Cambria" panose="02040503050406030204" pitchFamily="18" charset="0"/>
              </a:rPr>
              <a:t>60 000 000 </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5" y="3866567"/>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90 000 000 </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66280" y="3016790"/>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7466" y="3944081"/>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35550" y="3834658"/>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07700" y="2977672"/>
            <a:ext cx="732592" cy="643793"/>
          </a:xfrm>
          <a:prstGeom prst="rect">
            <a:avLst/>
          </a:prstGeom>
        </p:spPr>
      </p:pic>
      <p:sp>
        <p:nvSpPr>
          <p:cNvPr id="18" name="Cloud 17">
            <a:hlinkClick r:id="rId13" action="ppaction://hlinksldjump"/>
          </p:cNvPr>
          <p:cNvSpPr/>
          <p:nvPr/>
        </p:nvSpPr>
        <p:spPr>
          <a:xfrm>
            <a:off x="4441841" y="5130389"/>
            <a:ext cx="3377548"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864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82970" y="1021493"/>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BR" sz="3600" b="1" dirty="0">
                <a:solidFill>
                  <a:schemeClr val="bg1"/>
                </a:solidFill>
                <a:latin typeface="Cambria" panose="02040503050406030204" pitchFamily="18" charset="0"/>
                <a:ea typeface="Cambria" panose="02040503050406030204" pitchFamily="18" charset="0"/>
              </a:rPr>
              <a:t>6 000 000 + 9 000 000 – 7 000 000</a:t>
            </a:r>
            <a:r>
              <a:rPr lang="vi-VN" sz="3600" b="1" dirty="0">
                <a:solidFill>
                  <a:schemeClr val="bg1"/>
                </a:solidFill>
                <a:latin typeface="Cambria" panose="02040503050406030204" pitchFamily="18" charset="0"/>
                <a:ea typeface="Cambria" panose="02040503050406030204" pitchFamily="18" charset="0"/>
              </a:rPr>
              <a:t> = ?</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1110220" y="2945196"/>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a:t>
            </a:r>
            <a:r>
              <a:rPr lang="vi-VN" sz="3600" b="1" dirty="0">
                <a:solidFill>
                  <a:schemeClr val="tx1"/>
                </a:solidFill>
                <a:latin typeface="Cambria" panose="02040503050406030204" pitchFamily="18" charset="0"/>
                <a:ea typeface="Cambria" panose="02040503050406030204" pitchFamily="18" charset="0"/>
              </a:rPr>
              <a:t>15 000 000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264839" y="2945196"/>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a:t>
            </a:r>
            <a:r>
              <a:rPr lang="vi-VN" sz="3600" b="1" dirty="0">
                <a:solidFill>
                  <a:schemeClr val="tx1"/>
                </a:solidFill>
                <a:latin typeface="Cambria" panose="02040503050406030204" pitchFamily="18" charset="0"/>
                <a:ea typeface="Cambria" panose="02040503050406030204" pitchFamily="18" charset="0"/>
              </a:rPr>
              <a:t> 80 000 000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110220" y="383436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a:t>
            </a:r>
            <a:r>
              <a:rPr lang="vi-VN" sz="3600" b="1" dirty="0">
                <a:solidFill>
                  <a:schemeClr val="tx1"/>
                </a:solidFill>
                <a:latin typeface="Cambria" panose="02040503050406030204" pitchFamily="18" charset="0"/>
                <a:ea typeface="Cambria" panose="02040503050406030204" pitchFamily="18" charset="0"/>
              </a:rPr>
              <a:t> 10 000 000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264839" y="3834368"/>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a:t>
            </a:r>
            <a:r>
              <a:rPr lang="en-SG" sz="3600" b="1" dirty="0">
                <a:solidFill>
                  <a:schemeClr val="tx1"/>
                </a:solidFill>
                <a:latin typeface="Cambria" panose="02040503050406030204" pitchFamily="18" charset="0"/>
                <a:ea typeface="Cambria" panose="02040503050406030204" pitchFamily="18" charset="0"/>
              </a:rPr>
              <a:t>8 000 000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3208" y="2974616"/>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44394" y="3871677"/>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5430" y="3834368"/>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55430" y="2977382"/>
            <a:ext cx="804742" cy="643793"/>
          </a:xfrm>
          <a:prstGeom prst="rect">
            <a:avLst/>
          </a:prstGeom>
        </p:spPr>
      </p:pic>
      <p:sp>
        <p:nvSpPr>
          <p:cNvPr id="18" name="Cloud 17">
            <a:hlinkClick r:id="rId14" action="ppaction://hlinksldjump"/>
          </p:cNvPr>
          <p:cNvSpPr/>
          <p:nvPr/>
        </p:nvSpPr>
        <p:spPr>
          <a:xfrm>
            <a:off x="4314252" y="4952057"/>
            <a:ext cx="3402715"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9973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anim calcmode="lin" valueType="num">
                                      <p:cBhvr>
                                        <p:cTn id="22" dur="500" fill="hold"/>
                                        <p:tgtEl>
                                          <p:spTgt spid="42"/>
                                        </p:tgtEl>
                                        <p:attrNameLst>
                                          <p:attrName>ppt_x</p:attrName>
                                        </p:attrNameLst>
                                      </p:cBhvr>
                                      <p:tavLst>
                                        <p:tav tm="0">
                                          <p:val>
                                            <p:strVal val="#ppt_x"/>
                                          </p:val>
                                        </p:tav>
                                        <p:tav tm="100000">
                                          <p:val>
                                            <p:strVal val="#ppt_x"/>
                                          </p:val>
                                        </p:tav>
                                      </p:tavLst>
                                    </p:anim>
                                    <p:anim calcmode="lin" valueType="num">
                                      <p:cBhvr>
                                        <p:cTn id="2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anim calcmode="lin" valueType="num">
                                      <p:cBhvr>
                                        <p:cTn id="29" dur="500" fill="hold"/>
                                        <p:tgtEl>
                                          <p:spTgt spid="43"/>
                                        </p:tgtEl>
                                        <p:attrNameLst>
                                          <p:attrName>ppt_x</p:attrName>
                                        </p:attrNameLst>
                                      </p:cBhvr>
                                      <p:tavLst>
                                        <p:tav tm="0">
                                          <p:val>
                                            <p:strVal val="#ppt_x"/>
                                          </p:val>
                                        </p:tav>
                                        <p:tav tm="100000">
                                          <p:val>
                                            <p:strVal val="#ppt_x"/>
                                          </p:val>
                                        </p:tav>
                                      </p:tavLst>
                                    </p:anim>
                                    <p:anim calcmode="lin" valueType="num">
                                      <p:cBhvr>
                                        <p:cTn id="3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anim calcmode="lin" valueType="num">
                                      <p:cBhvr>
                                        <p:cTn id="36" dur="500" fill="hold"/>
                                        <p:tgtEl>
                                          <p:spTgt spid="44"/>
                                        </p:tgtEl>
                                        <p:attrNameLst>
                                          <p:attrName>ppt_x</p:attrName>
                                        </p:attrNameLst>
                                      </p:cBhvr>
                                      <p:tavLst>
                                        <p:tav tm="0">
                                          <p:val>
                                            <p:strVal val="#ppt_x"/>
                                          </p:val>
                                        </p:tav>
                                        <p:tav tm="100000">
                                          <p:val>
                                            <p:strVal val="#ppt_x"/>
                                          </p:val>
                                        </p:tav>
                                      </p:tavLst>
                                    </p:anim>
                                    <p:anim calcmode="lin" valueType="num">
                                      <p:cBhvr>
                                        <p:cTn id="37"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50" fill="hold"/>
                                        <p:tgtEl>
                                          <p:spTgt spid="26"/>
                                        </p:tgtEl>
                                        <p:attrNameLst>
                                          <p:attrName>fillcolor</p:attrName>
                                        </p:attrNameLst>
                                      </p:cBhvr>
                                      <p:to>
                                        <a:srgbClr val="FFF2CC"/>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5" presetID="23" presetClass="entr" presetSubtype="32" fill="hold" nodeType="withEffect">
                                  <p:stCondLst>
                                    <p:cond delay="100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50" fill="hold"/>
                                        <p:tgtEl>
                                          <p:spTgt spid="47"/>
                                        </p:tgtEl>
                                        <p:attrNameLst>
                                          <p:attrName>ppt_w</p:attrName>
                                        </p:attrNameLst>
                                      </p:cBhvr>
                                      <p:tavLst>
                                        <p:tav tm="0">
                                          <p:val>
                                            <p:strVal val="4*#ppt_w"/>
                                          </p:val>
                                        </p:tav>
                                        <p:tav tm="100000">
                                          <p:val>
                                            <p:strVal val="#ppt_w"/>
                                          </p:val>
                                        </p:tav>
                                      </p:tavLst>
                                    </p:anim>
                                    <p:anim calcmode="lin" valueType="num">
                                      <p:cBhvr>
                                        <p:cTn id="4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250" fill="hold"/>
                                        <p:tgtEl>
                                          <p:spTgt spid="26"/>
                                        </p:tgtEl>
                                        <p:attrNameLst>
                                          <p:attrName>fillcolor</p:attrName>
                                        </p:attrNameLst>
                                      </p:cBhvr>
                                      <p:to>
                                        <a:srgbClr val="FFFF00"/>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2"/>
                                        </p:tgtEl>
                                        <p:attrNameLst>
                                          <p:attrName>fillcolor</p:attrName>
                                        </p:attrNameLst>
                                      </p:cBhvr>
                                      <p:to>
                                        <a:srgbClr val="FFF2CC"/>
                                      </p:to>
                                    </p:animClr>
                                    <p:set>
                                      <p:cBhvr>
                                        <p:cTn id="60" dur="250" fill="hold"/>
                                        <p:tgtEl>
                                          <p:spTgt spid="42"/>
                                        </p:tgtEl>
                                        <p:attrNameLst>
                                          <p:attrName>fill.type</p:attrName>
                                        </p:attrNameLst>
                                      </p:cBhvr>
                                      <p:to>
                                        <p:strVal val="solid"/>
                                      </p:to>
                                    </p:set>
                                    <p:set>
                                      <p:cBhvr>
                                        <p:cTn id="61" dur="250" fill="hold"/>
                                        <p:tgtEl>
                                          <p:spTgt spid="4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53"/>
                                        </p:tgtEl>
                                        <p:attrNameLst>
                                          <p:attrName>style.visibility</p:attrName>
                                        </p:attrNameLst>
                                      </p:cBhvr>
                                      <p:to>
                                        <p:strVal val="visible"/>
                                      </p:to>
                                    </p:set>
                                    <p:anim calcmode="lin" valueType="num">
                                      <p:cBhvr>
                                        <p:cTn id="64" dur="250" fill="hold"/>
                                        <p:tgtEl>
                                          <p:spTgt spid="53"/>
                                        </p:tgtEl>
                                        <p:attrNameLst>
                                          <p:attrName>ppt_w</p:attrName>
                                        </p:attrNameLst>
                                      </p:cBhvr>
                                      <p:tavLst>
                                        <p:tav tm="0">
                                          <p:val>
                                            <p:strVal val="4*#ppt_w"/>
                                          </p:val>
                                        </p:tav>
                                        <p:tav tm="100000">
                                          <p:val>
                                            <p:strVal val="#ppt_w"/>
                                          </p:val>
                                        </p:tav>
                                      </p:tavLst>
                                    </p:anim>
                                    <p:anim calcmode="lin" valueType="num">
                                      <p:cBhvr>
                                        <p:cTn id="6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childTnLst>
                          </p:cTn>
                        </p:par>
                      </p:childTnLst>
                    </p:cTn>
                  </p:par>
                  <p:par>
                    <p:cTn id="66" fill="hold">
                      <p:stCondLst>
                        <p:cond delay="indefinite"/>
                      </p:stCondLst>
                      <p:childTnLst>
                        <p:par>
                          <p:cTn id="67" fill="hold">
                            <p:stCondLst>
                              <p:cond delay="0"/>
                            </p:stCondLst>
                            <p:childTnLst>
                              <p:par>
                                <p:cTn id="68" presetID="1" presetClass="emph" presetSubtype="2" fill="hold" nodeType="clickEffect">
                                  <p:stCondLst>
                                    <p:cond delay="0"/>
                                  </p:stCondLst>
                                  <p:childTnLst>
                                    <p:animClr clrSpc="rgb" dir="cw">
                                      <p:cBhvr>
                                        <p:cTn id="69" dur="250" fill="hold"/>
                                        <p:tgtEl>
                                          <p:spTgt spid="42"/>
                                        </p:tgtEl>
                                        <p:attrNameLst>
                                          <p:attrName>fillcolor</p:attrName>
                                        </p:attrNameLst>
                                      </p:cBhvr>
                                      <p:to>
                                        <a:srgbClr val="00B050"/>
                                      </p:to>
                                    </p:animClr>
                                    <p:set>
                                      <p:cBhvr>
                                        <p:cTn id="70" dur="250" fill="hold"/>
                                        <p:tgtEl>
                                          <p:spTgt spid="42"/>
                                        </p:tgtEl>
                                        <p:attrNameLst>
                                          <p:attrName>fill.type</p:attrName>
                                        </p:attrNameLst>
                                      </p:cBhvr>
                                      <p:to>
                                        <p:strVal val="solid"/>
                                      </p:to>
                                    </p:set>
                                    <p:set>
                                      <p:cBhvr>
                                        <p:cTn id="71"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2" restart="whenNotActive" fill="hold" evtFilter="cancelBubble" nodeType="interactiveSeq">
                <p:stCondLst>
                  <p:cond evt="onClick" delay="0">
                    <p:tgtEl>
                      <p:spTgt spid="43"/>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50" fill="hold"/>
                                        <p:tgtEl>
                                          <p:spTgt spid="43"/>
                                        </p:tgtEl>
                                        <p:attrNameLst>
                                          <p:attrName>fillcolor</p:attrName>
                                        </p:attrNameLst>
                                      </p:cBhvr>
                                      <p:to>
                                        <a:srgbClr val="FFF2CC"/>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79" presetID="23" presetClass="entr" presetSubtype="32" fill="hold" nodeType="withEffect">
                                  <p:stCondLst>
                                    <p:cond delay="1000"/>
                                  </p:stCondLst>
                                  <p:childTnLst>
                                    <p:set>
                                      <p:cBhvr>
                                        <p:cTn id="80" dur="1" fill="hold">
                                          <p:stCondLst>
                                            <p:cond delay="0"/>
                                          </p:stCondLst>
                                        </p:cTn>
                                        <p:tgtEl>
                                          <p:spTgt spid="51"/>
                                        </p:tgtEl>
                                        <p:attrNameLst>
                                          <p:attrName>style.visibility</p:attrName>
                                        </p:attrNameLst>
                                      </p:cBhvr>
                                      <p:to>
                                        <p:strVal val="visible"/>
                                      </p:to>
                                    </p:set>
                                    <p:anim calcmode="lin" valueType="num">
                                      <p:cBhvr>
                                        <p:cTn id="81" dur="250" fill="hold"/>
                                        <p:tgtEl>
                                          <p:spTgt spid="51"/>
                                        </p:tgtEl>
                                        <p:attrNameLst>
                                          <p:attrName>ppt_w</p:attrName>
                                        </p:attrNameLst>
                                      </p:cBhvr>
                                      <p:tavLst>
                                        <p:tav tm="0">
                                          <p:val>
                                            <p:strVal val="4*#ppt_w"/>
                                          </p:val>
                                        </p:tav>
                                        <p:tav tm="100000">
                                          <p:val>
                                            <p:strVal val="#ppt_w"/>
                                          </p:val>
                                        </p:tav>
                                      </p:tavLst>
                                    </p:anim>
                                    <p:anim calcmode="lin" valueType="num">
                                      <p:cBhvr>
                                        <p:cTn id="82"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9"/>
                                            </p:cond>
                                          </p:stCondLst>
                                          <p:endCondLst>
                                            <p:cond evt="onStopAudio" delay="0">
                                              <p:tgtEl>
                                                <p:sldTgt/>
                                              </p:tgtEl>
                                            </p:cond>
                                          </p:endCondLst>
                                        </p:cTn>
                                        <p:tgtEl>
                                          <p:sndTgt r:embed="rId3" name="Wrong Buzzer.wav"/>
                                        </p:tgtEl>
                                      </p:cMediaNode>
                                    </p:audio>
                                  </p:sub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childTnLst>
                          </p:cTn>
                        </p:par>
                      </p:childTnLst>
                    </p:cTn>
                  </p:par>
                  <p:par>
                    <p:cTn id="100" fill="hold">
                      <p:stCondLst>
                        <p:cond delay="indefinite"/>
                      </p:stCondLst>
                      <p:childTnLst>
                        <p:par>
                          <p:cTn id="101" fill="hold">
                            <p:stCondLst>
                              <p:cond delay="0"/>
                            </p:stCondLst>
                            <p:childTnLst>
                              <p:par>
                                <p:cTn id="102" presetID="1" presetClass="emph" presetSubtype="2" fill="hold" nodeType="clickEffect">
                                  <p:stCondLst>
                                    <p:cond delay="0"/>
                                  </p:stCondLst>
                                  <p:childTnLst>
                                    <p:animClr clrSpc="rgb" dir="cw">
                                      <p:cBhvr>
                                        <p:cTn id="103" dur="250" fill="hold"/>
                                        <p:tgtEl>
                                          <p:spTgt spid="44"/>
                                        </p:tgtEl>
                                        <p:attrNameLst>
                                          <p:attrName>fillcolor</p:attrName>
                                        </p:attrNameLst>
                                      </p:cBhvr>
                                      <p:to>
                                        <a:srgbClr val="FFFF00"/>
                                      </p:to>
                                    </p:animClr>
                                    <p:set>
                                      <p:cBhvr>
                                        <p:cTn id="104" dur="250" fill="hold"/>
                                        <p:tgtEl>
                                          <p:spTgt spid="44"/>
                                        </p:tgtEl>
                                        <p:attrNameLst>
                                          <p:attrName>fill.type</p:attrName>
                                        </p:attrNameLst>
                                      </p:cBhvr>
                                      <p:to>
                                        <p:strVal val="solid"/>
                                      </p:to>
                                    </p:set>
                                    <p:set>
                                      <p:cBhvr>
                                        <p:cTn id="10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48746" y="1115087"/>
            <a:ext cx="10526728" cy="1604597"/>
          </a:xfrm>
          <a:prstGeom prst="snip2Diag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pt-BR" sz="3600" b="1" dirty="0">
                <a:solidFill>
                  <a:schemeClr val="bg1"/>
                </a:solidFill>
                <a:latin typeface="Cambria" panose="02040503050406030204" pitchFamily="18" charset="0"/>
                <a:ea typeface="Cambria" panose="02040503050406030204" pitchFamily="18" charset="0"/>
              </a:rPr>
              <a:t>130 000 000 – 60 000 000 + 50 000 000</a:t>
            </a:r>
            <a:r>
              <a:rPr lang="vi-VN" sz="3600" b="1" dirty="0">
                <a:solidFill>
                  <a:schemeClr val="bg1"/>
                </a:solidFill>
                <a:latin typeface="Cambria" panose="02040503050406030204" pitchFamily="18" charset="0"/>
                <a:ea typeface="Cambria" panose="02040503050406030204" pitchFamily="18" charset="0"/>
              </a:rPr>
              <a:t> = ?</a:t>
            </a:r>
            <a:endParaRPr kumimoji="0" lang="vi-V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
        <p:nvSpPr>
          <p:cNvPr id="26" name="Rectangle 25"/>
          <p:cNvSpPr/>
          <p:nvPr/>
        </p:nvSpPr>
        <p:spPr>
          <a:xfrm>
            <a:off x="821446" y="3232625"/>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A. </a:t>
            </a:r>
            <a:r>
              <a:rPr lang="vi-VN" sz="3600" b="1" dirty="0">
                <a:solidFill>
                  <a:schemeClr val="tx1"/>
                </a:solidFill>
                <a:latin typeface="Cambria" panose="02040503050406030204" pitchFamily="18" charset="0"/>
                <a:ea typeface="Cambria" panose="02040503050406030204" pitchFamily="18" charset="0"/>
              </a:rPr>
              <a:t>100 000 000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1" i="0" u="none" strike="noStrike" kern="1200" cap="none" spc="0" normalizeH="0" baseline="0" noProof="0">
              <a:ln>
                <a:noFill/>
              </a:ln>
              <a:solidFill>
                <a:schemeClr val="tx1"/>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130615" y="3230291"/>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B. </a:t>
            </a:r>
            <a:r>
              <a:rPr lang="en-SG" sz="3600" b="1" dirty="0">
                <a:solidFill>
                  <a:schemeClr val="tx1"/>
                </a:solidFill>
                <a:latin typeface="Cambria" panose="02040503050406030204" pitchFamily="18" charset="0"/>
                <a:ea typeface="Cambria" panose="02040503050406030204" pitchFamily="18" charset="0"/>
              </a:rPr>
              <a:t>120 000 000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821446" y="4121797"/>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C. </a:t>
            </a:r>
            <a:r>
              <a:rPr lang="vi-VN" sz="3600" b="1" dirty="0">
                <a:solidFill>
                  <a:schemeClr val="tx1"/>
                </a:solidFill>
                <a:latin typeface="Cambria" panose="02040503050406030204" pitchFamily="18" charset="0"/>
                <a:ea typeface="Cambria" panose="02040503050406030204" pitchFamily="18" charset="0"/>
              </a:rPr>
              <a:t>80 000 000</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5" y="4119463"/>
            <a:ext cx="4906798" cy="770816"/>
          </a:xfrm>
          <a:prstGeom prst="rect">
            <a:avLst/>
          </a:prstGeom>
          <a:solidFill>
            <a:srgbClr val="30CF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D. 70 000 000</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77306" y="3222402"/>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878492" y="4119463"/>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7455" y="4127114"/>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7455" y="3270128"/>
            <a:ext cx="804742" cy="643793"/>
          </a:xfrm>
          <a:prstGeom prst="rect">
            <a:avLst/>
          </a:prstGeom>
        </p:spPr>
      </p:pic>
      <p:sp>
        <p:nvSpPr>
          <p:cNvPr id="18" name="Cloud 17">
            <a:hlinkClick r:id="rId14" action="ppaction://hlinksldjump"/>
          </p:cNvPr>
          <p:cNvSpPr/>
          <p:nvPr/>
        </p:nvSpPr>
        <p:spPr>
          <a:xfrm>
            <a:off x="4195745" y="5400886"/>
            <a:ext cx="3642546" cy="106912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QUAY VỀ</a:t>
            </a:r>
            <a:endParaRPr kumimoji="0" lang="vi-VN" sz="36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3593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525674"/>
            <a:ext cx="9804133" cy="5528370"/>
            <a:chOff x="1227083" y="675833"/>
            <a:chExt cx="10162697" cy="5898322"/>
          </a:xfrm>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latin typeface="Cambria" panose="02040503050406030204" pitchFamily="18" charset="0"/>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Cambria" panose="02040503050406030204" pitchFamily="18" charset="0"/>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346" y="4773668"/>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4222452"/>
            <a:ext cx="2495626" cy="2707233"/>
          </a:xfrm>
          <a:prstGeom prst="rect">
            <a:avLst/>
          </a:prstGeom>
        </p:spPr>
      </p:pic>
      <p:sp>
        <p:nvSpPr>
          <p:cNvPr id="12" name="TextBox 11">
            <a:extLst>
              <a:ext uri="{FF2B5EF4-FFF2-40B4-BE49-F238E27FC236}">
                <a16:creationId xmlns:a16="http://schemas.microsoft.com/office/drawing/2014/main" id="{643DE5F5-9DE6-4247-8D03-06DE0E7B43CF}"/>
              </a:ext>
            </a:extLst>
          </p:cNvPr>
          <p:cNvSpPr txBox="1"/>
          <p:nvPr/>
        </p:nvSpPr>
        <p:spPr>
          <a:xfrm>
            <a:off x="1650122" y="1146542"/>
            <a:ext cx="6320799" cy="707886"/>
          </a:xfrm>
          <a:prstGeom prst="rect">
            <a:avLst/>
          </a:prstGeom>
          <a:noFill/>
        </p:spPr>
        <p:txBody>
          <a:bodyPr wrap="square">
            <a:spAutoFit/>
          </a:bodyPr>
          <a:lstStyle/>
          <a:p>
            <a:r>
              <a:rPr lang="vi-VN" sz="4000" b="1" i="0" dirty="0">
                <a:solidFill>
                  <a:srgbClr val="002060"/>
                </a:solidFill>
                <a:effectLst/>
                <a:latin typeface="Cambria" panose="02040503050406030204" pitchFamily="18" charset="0"/>
                <a:ea typeface="Cambria" panose="02040503050406030204" pitchFamily="18" charset="0"/>
              </a:rPr>
              <a:t>Bài 2: </a:t>
            </a:r>
            <a:r>
              <a:rPr lang="en-SG" sz="4000" b="1" i="0" dirty="0" err="1">
                <a:solidFill>
                  <a:srgbClr val="002060"/>
                </a:solidFill>
                <a:effectLst/>
                <a:latin typeface="Cambria" panose="02040503050406030204" pitchFamily="18" charset="0"/>
                <a:ea typeface="Cambria" panose="02040503050406030204" pitchFamily="18" charset="0"/>
              </a:rPr>
              <a:t>Đặt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tính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rồi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tính</a:t>
            </a:r>
            <a:endParaRPr lang="en-SG" sz="4000" b="1"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F81DB8C8-31BF-4F50-8198-8AACC5A6D274}"/>
              </a:ext>
            </a:extLst>
          </p:cNvPr>
          <p:cNvSpPr txBox="1"/>
          <p:nvPr/>
        </p:nvSpPr>
        <p:spPr>
          <a:xfrm>
            <a:off x="1712350" y="2237163"/>
            <a:ext cx="4498428" cy="646331"/>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370 528 + 85 706</a:t>
            </a:r>
            <a:endParaRPr lang="en-SG" sz="36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77F10FCE-4129-4B08-8332-11C6EDCE4F96}"/>
              </a:ext>
            </a:extLst>
          </p:cNvPr>
          <p:cNvSpPr txBox="1"/>
          <p:nvPr/>
        </p:nvSpPr>
        <p:spPr>
          <a:xfrm>
            <a:off x="1647448" y="3296137"/>
            <a:ext cx="4288223" cy="646331"/>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251 749 – 6 052</a:t>
            </a:r>
            <a:endParaRPr lang="en-SG" sz="36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9B64BD6-3713-44FE-8B49-05B833CDEEE2}"/>
              </a:ext>
            </a:extLst>
          </p:cNvPr>
          <p:cNvSpPr txBox="1"/>
          <p:nvPr/>
        </p:nvSpPr>
        <p:spPr>
          <a:xfrm>
            <a:off x="6553598" y="2222515"/>
            <a:ext cx="4898970" cy="646331"/>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435 290 + 208 651</a:t>
            </a:r>
            <a:endParaRPr lang="en-SG" sz="36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6E50A52-E613-4F44-8D47-DCE213B2A7D3}"/>
              </a:ext>
            </a:extLst>
          </p:cNvPr>
          <p:cNvSpPr txBox="1"/>
          <p:nvPr/>
        </p:nvSpPr>
        <p:spPr>
          <a:xfrm>
            <a:off x="6667777" y="3309627"/>
            <a:ext cx="4683187" cy="646331"/>
          </a:xfrm>
          <a:prstGeom prst="rect">
            <a:avLst/>
          </a:prstGeom>
          <a:noFill/>
        </p:spPr>
        <p:txBody>
          <a:bodyPr wrap="square" rtlCol="0">
            <a:spAutoFit/>
          </a:bodyPr>
          <a:lstStyle/>
          <a:p>
            <a:r>
              <a:rPr lang="vi-VN" sz="3600" b="1" dirty="0">
                <a:latin typeface="Cambria" panose="02040503050406030204" pitchFamily="18" charset="0"/>
                <a:ea typeface="Cambria" panose="02040503050406030204" pitchFamily="18" charset="0"/>
              </a:rPr>
              <a:t>694 851 – 365 470</a:t>
            </a:r>
            <a:endParaRPr lang="en-SG" sz="3600" b="1" dirty="0">
              <a:latin typeface="Cambria" panose="02040503050406030204" pitchFamily="18" charset="0"/>
              <a:ea typeface="Cambria" panose="02040503050406030204" pitchFamily="18" charset="0"/>
            </a:endParaRPr>
          </a:p>
        </p:txBody>
      </p:sp>
      <p:pic>
        <p:nvPicPr>
          <p:cNvPr id="18" name="图片 6" descr="未标题-5">
            <a:extLst>
              <a:ext uri="{FF2B5EF4-FFF2-40B4-BE49-F238E27FC236}">
                <a16:creationId xmlns:a16="http://schemas.microsoft.com/office/drawing/2014/main" id="{83C38D24-C665-420E-BC3D-B0AAEA3B1F34}"/>
              </a:ext>
            </a:extLst>
          </p:cNvPr>
          <p:cNvPicPr>
            <a:picLocks noChangeAspect="1"/>
          </p:cNvPicPr>
          <p:nvPr/>
        </p:nvPicPr>
        <p:blipFill>
          <a:blip r:embed="rId6"/>
          <a:stretch>
            <a:fillRect/>
          </a:stretch>
        </p:blipFill>
        <p:spPr>
          <a:xfrm>
            <a:off x="1444148" y="5194738"/>
            <a:ext cx="2920181" cy="17639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15" grpId="0"/>
      <p:bldP spid="16" grpId="0"/>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213</TotalTime>
  <Words>914</Words>
  <Application>Microsoft Office PowerPoint</Application>
  <PresentationFormat>Widescreen</PresentationFormat>
  <Paragraphs>110</Paragraphs>
  <Slides>17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Arial</vt:lpstr>
      <vt:lpstr>Calibri</vt:lpstr>
      <vt:lpstr>Calibri Light</vt:lpstr>
      <vt:lpstr>Cambria</vt:lpstr>
      <vt:lpstr>OpenSans</vt:lpstr>
      <vt:lpstr>Tahoma</vt:lpstr>
      <vt:lpstr>Times New Roman</vt:lpstr>
      <vt:lpstr>字魂95号-手刻宋</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亲子阅读</dc:title>
  <dc:subject>9Slide.vn</dc:subject>
  <dc:creator>HP</dc:creator>
  <cp:keywords>MANG NON</cp:keywords>
  <dc:description>9Slide.vn</dc:description>
  <cp:lastModifiedBy>Hà Lê</cp:lastModifiedBy>
  <cp:revision>39</cp:revision>
  <dcterms:created xsi:type="dcterms:W3CDTF">2022-01-21T08:54:00Z</dcterms:created>
  <dcterms:modified xsi:type="dcterms:W3CDTF">2023-12-06T09:12:01Z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5561435B722E4CDB99CB67086831DAD7</vt:lpwstr>
  </property>
  <property fmtid="{D5CDD505-2E9C-101B-9397-08002B2CF9AE}" pid="3" name="KSOProductBuildVer">
    <vt:lpwstr>2052-11.1.0.11294</vt:lpwstr>
  </property>
</Properties>
</file>