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60" r:id="rId9"/>
    <p:sldId id="266" r:id="rId10"/>
    <p:sldId id="267" r:id="rId11"/>
    <p:sldId id="271" r:id="rId12"/>
    <p:sldId id="272" r:id="rId13"/>
    <p:sldId id="273" r:id="rId14"/>
    <p:sldId id="275" r:id="rId15"/>
    <p:sldId id="277" r:id="rId16"/>
    <p:sldId id="276" r:id="rId17"/>
    <p:sldId id="279" r:id="rId18"/>
    <p:sldId id="280" r:id="rId19"/>
    <p:sldId id="270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06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188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347323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3488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27168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9952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845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1929DE63-5076-4904-BC84-99AF7429A3E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3C8649-E111-4656-896C-9EB186671EE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CD2EFC-77D9-42E3-9B19-4CA20CA61CAA}"/>
              </a:ext>
            </a:extLst>
          </p:cNvPr>
          <p:cNvSpPr/>
          <p:nvPr userDrawn="1"/>
        </p:nvSpPr>
        <p:spPr>
          <a:xfrm>
            <a:off x="209550" y="247650"/>
            <a:ext cx="11849100" cy="63817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FE59F96-6FEE-4522-8B46-DA270390659E}"/>
              </a:ext>
            </a:extLst>
          </p:cNvPr>
          <p:cNvSpPr/>
          <p:nvPr userDrawn="1"/>
        </p:nvSpPr>
        <p:spPr>
          <a:xfrm>
            <a:off x="381000" y="438150"/>
            <a:ext cx="11468100" cy="59436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81" r:id="rId5"/>
    <p:sldLayoutId id="2147483694" r:id="rId6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jp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2373" y="2537107"/>
            <a:ext cx="7630271" cy="17036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62445" y="845029"/>
            <a:ext cx="3662025" cy="2307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2217" y="3907435"/>
            <a:ext cx="520643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9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025610" y="994610"/>
            <a:ext cx="762986" cy="707886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1331" y="643880"/>
            <a:ext cx="92650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 dự đoán xem hai đoạn thẳng song song trong hình dưới đây có cùng độ dài hay không. Kiểm tra lại bằng cách sử dụng thước kẻ.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15" y="2523305"/>
            <a:ext cx="2737341" cy="338967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1966113" y="3757808"/>
            <a:ext cx="1878903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901330" y="5004035"/>
            <a:ext cx="1920240" cy="1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9F39E34-57D4-42CB-BDED-3B97EAB266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8" t="15162" r="7349" b="71404"/>
          <a:stretch/>
        </p:blipFill>
        <p:spPr>
          <a:xfrm>
            <a:off x="1632483" y="3746085"/>
            <a:ext cx="6578770" cy="94866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1B1C1C4-D1CC-4DC8-97DB-F6668B028D1A}"/>
              </a:ext>
            </a:extLst>
          </p:cNvPr>
          <p:cNvGrpSpPr/>
          <p:nvPr/>
        </p:nvGrpSpPr>
        <p:grpSpPr>
          <a:xfrm>
            <a:off x="5533291" y="2762250"/>
            <a:ext cx="5126794" cy="2796201"/>
            <a:chOff x="-263692" y="2304893"/>
            <a:chExt cx="4627237" cy="3910600"/>
          </a:xfrm>
        </p:grpSpPr>
        <p:pic>
          <p:nvPicPr>
            <p:cNvPr id="21" name="Graphic 5">
              <a:extLst>
                <a:ext uri="{FF2B5EF4-FFF2-40B4-BE49-F238E27FC236}">
                  <a16:creationId xmlns:a16="http://schemas.microsoft.com/office/drawing/2014/main" id="{90865152-5211-4D45-A63C-3612FE0F6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66487">
              <a:off x="-263692" y="2304893"/>
              <a:ext cx="4627237" cy="3910600"/>
            </a:xfrm>
            <a:prstGeom prst="rect">
              <a:avLst/>
            </a:prstGeom>
          </p:spPr>
        </p:pic>
        <p:sp>
          <p:nvSpPr>
            <p:cNvPr id="23" name="Text Box 5">
              <a:extLst>
                <a:ext uri="{FF2B5EF4-FFF2-40B4-BE49-F238E27FC236}">
                  <a16:creationId xmlns:a16="http://schemas.microsoft.com/office/drawing/2014/main" id="{0D0F7B88-DEAB-4DAC-AED4-F4F9ACBDB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171" y="3429000"/>
              <a:ext cx="3248024" cy="160590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just"/>
              <a:r>
                <a:rPr lang="en-US" sz="2800" b="1">
                  <a:latin typeface="Cambria" panose="02040503050406030204" pitchFamily="18" charset="0"/>
                  <a:ea typeface="Cambria" panose="02040503050406030204" pitchFamily="18" charset="0"/>
                </a:rPr>
                <a:t>Hai đoạn thẳng song song trong hình có cùng độ dài.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0732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0056 0.18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92" y="1526843"/>
            <a:ext cx="2737341" cy="33896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07877" y="1219200"/>
            <a:ext cx="70455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trong bài là một loại ảo ảnh thị giác (ảo ảnh Ponzo). </a:t>
            </a:r>
            <a:r>
              <a:rPr lang="pt-BR" sz="3200" b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quan sát ta cảm nhận đoạn thẳng phía trên dài hơn đoạn thẳng phía dưới. Vì: hai đầu đoạn thẳng đó gần với hai đầu đoạn thẳng ở hai bên hơn so với khoảng cách giữa hai đầu đoạn thẳng bên dưới với hai đoạn thẳng ở 2 bên. </a:t>
            </a:r>
            <a:endParaRPr lang="en-US" sz="3200" b="1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362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Ảo ảnh Ponzo, ảo ảnh quang học hình họ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13" y="2041890"/>
            <a:ext cx="5829300" cy="332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9351" y="721844"/>
            <a:ext cx="824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số hình ảnh về ảo ảnh Ponzo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052" y="1349371"/>
            <a:ext cx="3804234" cy="43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90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891390" y="979660"/>
            <a:ext cx="749841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41231" y="603627"/>
            <a:ext cx="98469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21" y="2419509"/>
            <a:ext cx="5139998" cy="317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955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4551405" y="3122140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flipH="1">
            <a:off x="3892377" y="3134497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1405" y="3122140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1: </a:t>
            </a:r>
          </a:p>
        </p:txBody>
      </p:sp>
    </p:spTree>
    <p:extLst>
      <p:ext uri="{BB962C8B-B14F-4D97-AF65-F5344CB8AC3E}">
        <p14:creationId xmlns:p14="http://schemas.microsoft.com/office/powerpoint/2010/main" val="42433025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6133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03821" y="903691"/>
            <a:ext cx="709028" cy="632927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53662" y="527658"/>
            <a:ext cx="9730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lang="en-US" sz="60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026" y="2493649"/>
            <a:ext cx="5139998" cy="317239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7096898" y="3129806"/>
            <a:ext cx="9832" cy="190008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/>
          <p:cNvSpPr/>
          <p:nvPr/>
        </p:nvSpPr>
        <p:spPr>
          <a:xfrm rot="10800000" flipH="1">
            <a:off x="7119707" y="3149274"/>
            <a:ext cx="671383" cy="190008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93999" y="3124266"/>
            <a:ext cx="3220995" cy="1900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3821" y="1912653"/>
            <a:ext cx="2039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99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 2: </a:t>
            </a:r>
          </a:p>
        </p:txBody>
      </p:sp>
    </p:spTree>
    <p:extLst>
      <p:ext uri="{BB962C8B-B14F-4D97-AF65-F5344CB8AC3E}">
        <p14:creationId xmlns:p14="http://schemas.microsoft.com/office/powerpoint/2010/main" val="321681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26498 -0.000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6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641600" y="3875311"/>
            <a:ext cx="6484119" cy="1828805"/>
            <a:chOff x="2641600" y="3875311"/>
            <a:chExt cx="6484119" cy="1828805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641600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4855029" y="3889828"/>
              <a:ext cx="986972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7063321" y="3875312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726571" y="3889828"/>
              <a:ext cx="1005840" cy="1698171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939944" y="3875312"/>
              <a:ext cx="1005840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153317" y="3875311"/>
              <a:ext cx="972402" cy="173736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656168" y="56968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862312" y="5685951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82971" y="5689583"/>
              <a:ext cx="2011680" cy="7265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/>
          <p:nvPr/>
        </p:nvCxnSpPr>
        <p:spPr>
          <a:xfrm flipH="1">
            <a:off x="7043727" y="3875311"/>
            <a:ext cx="1025434" cy="1698172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8167104" y="3875311"/>
            <a:ext cx="958615" cy="173736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45" name="Straight Connector 44"/>
          <p:cNvCxnSpPr/>
          <p:nvPr/>
        </p:nvCxnSpPr>
        <p:spPr>
          <a:xfrm flipH="1">
            <a:off x="7087494" y="5700483"/>
            <a:ext cx="2007157" cy="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86964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66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063321" y="3875312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53317" y="3875311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82971" y="5689583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328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13633 1.11111E-6 C -0.19726 1.11111E-6 -0.27239 -0.07083 -0.27239 -0.12801 L -0.27239 -0.25556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-12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-0.13411 3.33333E-6 C -0.19427 3.33333E-6 -0.26796 -0.07523 -0.26796 -0.13542 L -0.26796 -0.27014 " pathEditMode="relative" rAng="0" ptsTypes="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98" y="-1351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1345 -2.59259E-6 C -0.19479 -2.59259E-6 -0.26875 -0.07361 -0.26875 -0.13264 L -0.26875 -0.26504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33357" y="786944"/>
            <a:ext cx="718072" cy="664485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7075" y="563299"/>
            <a:ext cx="9188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que tính xếp thành hình dưới đây. Di chuyển 3 que tính để được 3 hình thoi.</a:t>
            </a:r>
            <a:endParaRPr lang="en-US" sz="7200" b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641600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855029" y="3889828"/>
            <a:ext cx="986972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748704" y="1970340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6571" y="3889828"/>
            <a:ext cx="1005840" cy="169817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939944" y="3875312"/>
            <a:ext cx="1005840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38700" y="1970339"/>
            <a:ext cx="972402" cy="173736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656168" y="56968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862312" y="568595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768354" y="3784611"/>
            <a:ext cx="2011680" cy="72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iamond 3"/>
          <p:cNvSpPr/>
          <p:nvPr/>
        </p:nvSpPr>
        <p:spPr>
          <a:xfrm>
            <a:off x="3654251" y="1934070"/>
            <a:ext cx="2269395" cy="371561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Diamond 14"/>
          <p:cNvSpPr/>
          <p:nvPr/>
        </p:nvSpPr>
        <p:spPr>
          <a:xfrm rot="3620181">
            <a:off x="3094794" y="2902974"/>
            <a:ext cx="2269395" cy="3715612"/>
          </a:xfrm>
          <a:prstGeom prst="diamond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Diamond 15"/>
          <p:cNvSpPr/>
          <p:nvPr/>
        </p:nvSpPr>
        <p:spPr>
          <a:xfrm rot="18005221">
            <a:off x="4213818" y="2876296"/>
            <a:ext cx="2269395" cy="3715612"/>
          </a:xfrm>
          <a:prstGeom prst="diamond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2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160" y="4022210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9196" y="1407529"/>
            <a:ext cx="4292246" cy="19516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C8EFDC-9F68-E142-3452-C4222B19AA14}"/>
              </a:ext>
            </a:extLst>
          </p:cNvPr>
          <p:cNvSpPr txBox="1"/>
          <p:nvPr/>
        </p:nvSpPr>
        <p:spPr>
          <a:xfrm>
            <a:off x="2722802" y="2935253"/>
            <a:ext cx="60425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Ôn tập kiến thức đã học</a:t>
            </a:r>
            <a:r>
              <a:rPr lang="en-US" sz="3200" b="1" i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>
              <a:solidFill>
                <a:srgbClr val="0080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Hoàn thành bài tập trong SBT.</a:t>
            </a:r>
          </a:p>
          <a:p>
            <a:pPr algn="just"/>
            <a:r>
              <a:rPr lang="en-US" sz="3200" b="1">
                <a:solidFill>
                  <a:srgbClr val="0080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Đọc và chuẩn bị trước Bài 32 (tiết 3) – Luyện tập</a:t>
            </a:r>
            <a:endParaRPr lang="vi-VN" sz="6000" b="1" i="0" dirty="0">
              <a:solidFill>
                <a:srgbClr val="00808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24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167" y="2772009"/>
            <a:ext cx="5236918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53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背景图案&#10;&#10;描述已自动生成">
            <a:extLst>
              <a:ext uri="{FF2B5EF4-FFF2-40B4-BE49-F238E27FC236}">
                <a16:creationId xmlns:a16="http://schemas.microsoft.com/office/drawing/2014/main" id="{9B432D2E-B8C0-4020-B282-DE5ADED7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DAD9BAE-D73A-4B32-A6F9-6B7A5B92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34726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C4287A4-9A51-4913-B293-EBF389B532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17" y="558800"/>
            <a:ext cx="9955483" cy="59720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35B81E9-A57C-4C69-AFEE-976A8B26F8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390" y="1534589"/>
            <a:ext cx="1079488" cy="219551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E132414-F48A-4F74-8C03-8934F1EA78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027" y="526797"/>
            <a:ext cx="1197479" cy="2171700"/>
          </a:xfrm>
          <a:prstGeom prst="rect">
            <a:avLst/>
          </a:prstGeom>
        </p:spPr>
      </p:pic>
      <p:pic>
        <p:nvPicPr>
          <p:cNvPr id="22" name="图片 21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59" y="600762"/>
            <a:ext cx="1925502" cy="177083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r="11477"/>
          <a:stretch/>
        </p:blipFill>
        <p:spPr>
          <a:xfrm flipH="1">
            <a:off x="341853" y="3376759"/>
            <a:ext cx="2476500" cy="325429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1" r="3687" b="9085"/>
          <a:stretch/>
        </p:blipFill>
        <p:spPr>
          <a:xfrm>
            <a:off x="8525716" y="3399145"/>
            <a:ext cx="3680798" cy="3406542"/>
          </a:xfrm>
          <a:prstGeom prst="rect">
            <a:avLst/>
          </a:prstGeom>
        </p:spPr>
      </p:pic>
      <p:pic>
        <p:nvPicPr>
          <p:cNvPr id="18" name="图片 17" descr="图片包含 游戏机, 灯, 灯光&#10;&#10;描述已自动生成">
            <a:extLst>
              <a:ext uri="{FF2B5EF4-FFF2-40B4-BE49-F238E27FC236}">
                <a16:creationId xmlns:a16="http://schemas.microsoft.com/office/drawing/2014/main" id="{730F09BB-B46D-4577-AE20-54277DB7184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1" y="1585800"/>
            <a:ext cx="1575208" cy="15752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-133694"/>
            <a:ext cx="1523956" cy="15088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99EE79-B207-B02A-683E-4F7A696951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89266" y="2309627"/>
            <a:ext cx="8010265" cy="385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28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5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</a:t>
            </a:r>
            <a:r>
              <a:rPr lang="en-US" sz="30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0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không có điểm chung nếu kéo dài mãi thì chúng cũng không bao giờ cắt nhau gọi là:</a:t>
            </a:r>
            <a:endParaRPr lang="en-US" sz="30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F5F092C-8148-A68F-0E9F-2939CB256417}"/>
              </a:ext>
            </a:extLst>
          </p:cNvPr>
          <p:cNvGrpSpPr/>
          <p:nvPr/>
        </p:nvGrpSpPr>
        <p:grpSpPr>
          <a:xfrm>
            <a:off x="6830721" y="2864057"/>
            <a:ext cx="4537107" cy="1129886"/>
            <a:chOff x="6830721" y="2864057"/>
            <a:chExt cx="4537107" cy="1129886"/>
          </a:xfrm>
        </p:grpSpPr>
        <p:sp>
          <p:nvSpPr>
            <p:cNvPr id="30" name="Rectangle: Rounded Corners 24">
              <a:extLst>
                <a:ext uri="{FF2B5EF4-FFF2-40B4-BE49-F238E27FC236}">
                  <a16:creationId xmlns:a16="http://schemas.microsoft.com/office/drawing/2014/main" id="{50BF13E3-7E5F-3970-D703-1EDA216F5988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27FD4D-74EC-22C5-C8C7-026E41DB7F45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song song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998F50A-6F94-FE80-E068-C76608D55CD7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33" name="Rectangle: Rounded Corners 21">
              <a:extLst>
                <a:ext uri="{FF2B5EF4-FFF2-40B4-BE49-F238E27FC236}">
                  <a16:creationId xmlns:a16="http://schemas.microsoft.com/office/drawing/2014/main" id="{0345CF5A-DC5D-8D01-7CF9-27421FAA64E9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635D41-A30F-4054-11B5-153EE02CF3CA}"/>
                </a:ext>
              </a:extLst>
            </p:cNvPr>
            <p:cNvSpPr txBox="1"/>
            <p:nvPr/>
          </p:nvSpPr>
          <p:spPr>
            <a:xfrm>
              <a:off x="1529451" y="2979224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vuông góc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477869-13A9-6519-4355-8710D3D30DA1}"/>
              </a:ext>
            </a:extLst>
          </p:cNvPr>
          <p:cNvGrpSpPr/>
          <p:nvPr/>
        </p:nvGrpSpPr>
        <p:grpSpPr>
          <a:xfrm>
            <a:off x="956935" y="4745740"/>
            <a:ext cx="4537107" cy="1129886"/>
            <a:chOff x="981375" y="4872764"/>
            <a:chExt cx="4537107" cy="1129886"/>
          </a:xfrm>
        </p:grpSpPr>
        <p:sp>
          <p:nvSpPr>
            <p:cNvPr id="36" name="Rectangle: Rounded Corners 26">
              <a:extLst>
                <a:ext uri="{FF2B5EF4-FFF2-40B4-BE49-F238E27FC236}">
                  <a16:creationId xmlns:a16="http://schemas.microsoft.com/office/drawing/2014/main" id="{795B389C-7933-F035-764A-BFC959F1B44F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F5252F5-F542-1C42-1C01-0876DA718AD9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cắt nhau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0E9211-3C12-45E2-3A96-E20F54E84B00}"/>
              </a:ext>
            </a:extLst>
          </p:cNvPr>
          <p:cNvGrpSpPr/>
          <p:nvPr/>
        </p:nvGrpSpPr>
        <p:grpSpPr>
          <a:xfrm>
            <a:off x="6830721" y="4714800"/>
            <a:ext cx="4587858" cy="1129886"/>
            <a:chOff x="6830721" y="4714800"/>
            <a:chExt cx="4587858" cy="1129886"/>
          </a:xfrm>
        </p:grpSpPr>
        <p:sp>
          <p:nvSpPr>
            <p:cNvPr id="39" name="Rectangle: Rounded Corners 28">
              <a:extLst>
                <a:ext uri="{FF2B5EF4-FFF2-40B4-BE49-F238E27FC236}">
                  <a16:creationId xmlns:a16="http://schemas.microsoft.com/office/drawing/2014/main" id="{30EEEC8C-B92B-0B3A-4A1E-49C8E56D24BB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B13FCE4-291E-4D2D-E8D5-2F1CD55EF9EA}"/>
                </a:ext>
              </a:extLst>
            </p:cNvPr>
            <p:cNvSpPr txBox="1"/>
            <p:nvPr/>
          </p:nvSpPr>
          <p:spPr>
            <a:xfrm>
              <a:off x="7667750" y="4913569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chéo nhau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D1888303-18A8-A54E-5DB5-9D399A20A9A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1E649AE-92BD-FC24-5287-4A138A0102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66054" y="4602507"/>
            <a:ext cx="957111" cy="136535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1A623C1-62B8-F274-3793-A0373774D16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F6AF1EB8-DCBE-6FEC-59DD-C89B2F9D725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C6CA03-ABE9-0706-2ECC-F8544732312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27407" y="3068068"/>
            <a:ext cx="953350" cy="8575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4C3AD3E-A09A-B951-3514-DB139D5B5F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4B64A01-D5C0-6AD1-AEDA-A0245E7154D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28416" y="4876301"/>
            <a:ext cx="891076" cy="89646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AF012C2-493A-04BC-ADD8-C716DF9B79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4831511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67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1659528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75657" y="566608"/>
            <a:ext cx="9914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pt-BR" sz="3200" b="1">
                <a:latin typeface="Cambria" panose="02040503050406030204" pitchFamily="18" charset="0"/>
                <a:ea typeface="Cambria" panose="02040503050406030204" pitchFamily="18" charset="0"/>
              </a:rPr>
              <a:t>ai đường thẳng cắt nhau và một trong các góc tạo thành là góc vuông gọi là:</a:t>
            </a:r>
            <a:endParaRPr lang="en-US" sz="32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D42021-D925-7FEF-91CF-7CDDBE1FC743}"/>
              </a:ext>
            </a:extLst>
          </p:cNvPr>
          <p:cNvGrpSpPr/>
          <p:nvPr/>
        </p:nvGrpSpPr>
        <p:grpSpPr>
          <a:xfrm>
            <a:off x="7029327" y="4667041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8A0B609F-7F6B-63C5-2928-24015C99CA6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C9E1ECB-6F7A-7221-F6D1-15882BC04055}"/>
                </a:ext>
              </a:extLst>
            </p:cNvPr>
            <p:cNvSpPr txBox="1"/>
            <p:nvPr/>
          </p:nvSpPr>
          <p:spPr>
            <a:xfrm>
              <a:off x="7221797" y="3008116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vuông góc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79B80B-DD0B-9D9B-3F7F-07A944A5FDDD}"/>
              </a:ext>
            </a:extLst>
          </p:cNvPr>
          <p:cNvGrpSpPr/>
          <p:nvPr/>
        </p:nvGrpSpPr>
        <p:grpSpPr>
          <a:xfrm>
            <a:off x="981375" y="286405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6B76F1E5-78CD-2B01-6A0E-379A409EDE10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6BB7C07-BFB4-3E24-3D59-7241503372C9}"/>
                </a:ext>
              </a:extLst>
            </p:cNvPr>
            <p:cNvSpPr txBox="1"/>
            <p:nvPr/>
          </p:nvSpPr>
          <p:spPr>
            <a:xfrm>
              <a:off x="1496258" y="3006604"/>
              <a:ext cx="3347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cắt nhau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BFAE3F9-8161-E45C-D2D8-58DBCFE6904C}"/>
              </a:ext>
            </a:extLst>
          </p:cNvPr>
          <p:cNvGrpSpPr/>
          <p:nvPr/>
        </p:nvGrpSpPr>
        <p:grpSpPr>
          <a:xfrm>
            <a:off x="872690" y="471480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DF2A091A-1A0C-2EF6-E004-7CFFDEF7B5F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B7AE0EC-ABE5-B6D1-F04F-18AF539F360A}"/>
                </a:ext>
              </a:extLst>
            </p:cNvPr>
            <p:cNvSpPr txBox="1"/>
            <p:nvPr/>
          </p:nvSpPr>
          <p:spPr>
            <a:xfrm>
              <a:off x="1549041" y="4969912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song song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B6557A-200F-9875-84C7-171A3368F85A}"/>
              </a:ext>
            </a:extLst>
          </p:cNvPr>
          <p:cNvGrpSpPr/>
          <p:nvPr/>
        </p:nvGrpSpPr>
        <p:grpSpPr>
          <a:xfrm>
            <a:off x="6909508" y="2892856"/>
            <a:ext cx="4537107" cy="1129886"/>
            <a:chOff x="6830721" y="4714800"/>
            <a:chExt cx="4537107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BC16345D-F261-9FBC-EF3A-F5E8F3D98560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5DAB5B1-DF8E-DFD8-A924-61A521E06E64}"/>
                </a:ext>
              </a:extLst>
            </p:cNvPr>
            <p:cNvSpPr txBox="1"/>
            <p:nvPr/>
          </p:nvSpPr>
          <p:spPr>
            <a:xfrm>
              <a:off x="7223859" y="4859565"/>
              <a:ext cx="375082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000" b="1">
                  <a:latin typeface="Cambria" panose="02040503050406030204" pitchFamily="18" charset="0"/>
                </a:rPr>
                <a:t>Hai đường thẳng chéo nhau</a:t>
              </a:r>
              <a:endParaRPr lang="en-US" sz="30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91D85C25-2CF2-0D0A-9FF9-D5BC6AD3B0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2873534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FF74026-3A62-11AE-0F68-EACD6980CA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381809" y="4571567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173A3B4-1B79-5283-C89C-644C9DF917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4598974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C76C2F-486C-1523-AFED-408E91507DF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2917255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CCF5B55-24F1-2091-099F-EA1FC6D090E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26013" y="4871052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1391AF-0809-2BD9-E472-9852306E073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2917255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AFB42E-9994-7EA7-E30F-6AFE511733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4171" y="484536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A9213C-1940-67BB-A0C8-6E5792DC55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17905" y="3009567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799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966878" y="325887"/>
            <a:ext cx="10437204" cy="904737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1138645" y="447316"/>
            <a:ext cx="9914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3.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Đồ vật dưới đây có dạng hình gì?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Hình thoi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Hình vuông 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Hình chữ nhật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Hình bình hành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pic>
        <p:nvPicPr>
          <p:cNvPr id="1026" name="Picture 2" descr="Kệ gỗ treo tường hình thoi đẹp độc đáo trang trí spa, salon, tiệm nail KG5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982" y="1279046"/>
            <a:ext cx="4571491" cy="255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492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212182"/>
            <a:ext cx="11011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4.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Đoạn thẳng AB vuông góc với những đoạn thẳng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AD, BC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AD, DC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BC, CD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AD, BC, CD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680602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B0BED9AB-0B49-36B2-82A6-8B12CF08A8DD}"/>
              </a:ext>
            </a:extLst>
          </p:cNvPr>
          <p:cNvSpPr/>
          <p:nvPr/>
        </p:nvSpPr>
        <p:spPr>
          <a:xfrm>
            <a:off x="666205" y="156068"/>
            <a:ext cx="10881361" cy="1292749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1B0FDC-092C-EA16-0F63-9500F0D797AD}"/>
              </a:ext>
            </a:extLst>
          </p:cNvPr>
          <p:cNvSpPr txBox="1"/>
          <p:nvPr/>
        </p:nvSpPr>
        <p:spPr>
          <a:xfrm>
            <a:off x="535577" y="475587"/>
            <a:ext cx="11011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5. </a:t>
            </a:r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Đoạn thẳng AB song song với đoạn thẳng nào?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9B34F-BB9F-2AAA-B780-46EFE55D5A4A}"/>
              </a:ext>
            </a:extLst>
          </p:cNvPr>
          <p:cNvGrpSpPr/>
          <p:nvPr/>
        </p:nvGrpSpPr>
        <p:grpSpPr>
          <a:xfrm>
            <a:off x="927417" y="5430275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5B809B-E308-92A6-56C8-C5702881D670}"/>
                </a:ext>
              </a:extLst>
            </p:cNvPr>
            <p:cNvSpPr txBox="1"/>
            <p:nvPr/>
          </p:nvSpPr>
          <p:spPr>
            <a:xfrm>
              <a:off x="7328024" y="3044279"/>
              <a:ext cx="375082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DC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9528F8-C83B-20E7-2C42-5639B92EA9CE}"/>
              </a:ext>
            </a:extLst>
          </p:cNvPr>
          <p:cNvGrpSpPr/>
          <p:nvPr/>
        </p:nvGrpSpPr>
        <p:grpSpPr>
          <a:xfrm>
            <a:off x="981375" y="3922156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0">
              <a:extLst>
                <a:ext uri="{FF2B5EF4-FFF2-40B4-BE49-F238E27FC236}">
                  <a16:creationId xmlns:a16="http://schemas.microsoft.com/office/drawing/2014/main" id="{402427EF-C8BA-756B-9021-6694BBA5E377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507DE5-6187-AA47-C2A9-B9D9665FF452}"/>
                </a:ext>
              </a:extLst>
            </p:cNvPr>
            <p:cNvSpPr txBox="1"/>
            <p:nvPr/>
          </p:nvSpPr>
          <p:spPr>
            <a:xfrm>
              <a:off x="1392687" y="3005943"/>
              <a:ext cx="37508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AD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C459A0-DE21-D281-358B-D1A0A1977867}"/>
              </a:ext>
            </a:extLst>
          </p:cNvPr>
          <p:cNvGrpSpPr/>
          <p:nvPr/>
        </p:nvGrpSpPr>
        <p:grpSpPr>
          <a:xfrm>
            <a:off x="6830721" y="3883820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5">
              <a:extLst>
                <a:ext uri="{FF2B5EF4-FFF2-40B4-BE49-F238E27FC236}">
                  <a16:creationId xmlns:a16="http://schemas.microsoft.com/office/drawing/2014/main" id="{B0B98890-06D0-6D25-B71E-3AFE8CB6C7C9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9A74728-41C7-309F-0FC5-76249A150B84}"/>
                </a:ext>
              </a:extLst>
            </p:cNvPr>
            <p:cNvSpPr txBox="1"/>
            <p:nvPr/>
          </p:nvSpPr>
          <p:spPr>
            <a:xfrm>
              <a:off x="1202027" y="5027809"/>
              <a:ext cx="41565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BC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1FCD99E-212C-9471-AFBE-1D3A94D42579}"/>
              </a:ext>
            </a:extLst>
          </p:cNvPr>
          <p:cNvGrpSpPr/>
          <p:nvPr/>
        </p:nvGrpSpPr>
        <p:grpSpPr>
          <a:xfrm>
            <a:off x="6830721" y="5459387"/>
            <a:ext cx="4550170" cy="1129886"/>
            <a:chOff x="6830721" y="4714800"/>
            <a:chExt cx="4550170" cy="1129886"/>
          </a:xfrm>
        </p:grpSpPr>
        <p:sp>
          <p:nvSpPr>
            <p:cNvPr id="17" name="Rectangle: Rounded Corners 31">
              <a:extLst>
                <a:ext uri="{FF2B5EF4-FFF2-40B4-BE49-F238E27FC236}">
                  <a16:creationId xmlns:a16="http://schemas.microsoft.com/office/drawing/2014/main" id="{0D3D2E4D-F0F7-F795-21D5-36A853C40B73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31DB269-E4CA-073E-1775-79108803AB9B}"/>
                </a:ext>
              </a:extLst>
            </p:cNvPr>
            <p:cNvSpPr txBox="1"/>
            <p:nvPr/>
          </p:nvSpPr>
          <p:spPr>
            <a:xfrm>
              <a:off x="7201555" y="4887447"/>
              <a:ext cx="41793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>
                  <a:latin typeface="Cambria" panose="02040503050406030204" pitchFamily="18" charset="0"/>
                </a:rPr>
                <a:t>AD, BC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EF016824-A5CD-0E82-D166-A977E8903E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66152" y="3931633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CD77150-5504-985F-0F21-69A4A834494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421006" y="5248744"/>
            <a:ext cx="957111" cy="1365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D1C2C6-A727-BEF5-84B5-43A44A51E16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7" t="28970" r="12604" b="40998"/>
          <a:stretch/>
        </p:blipFill>
        <p:spPr>
          <a:xfrm>
            <a:off x="6211712" y="5343561"/>
            <a:ext cx="1238017" cy="12457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94567D-B88E-8BEE-D955-E814F9ACEA3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5881759" y="397535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17E6BF-4ADA-C40C-8CEF-467C7AECC32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024103" y="5634286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3BC37AE-8FC9-DF5D-CE75-0302633011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58270" y="3975354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8B9D82-629C-6E22-C6C1-906D36944BC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02202" y="4014381"/>
            <a:ext cx="891076" cy="8964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7EEEABC-42E1-9E4E-6694-1844CDB3F15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39118" y="5576098"/>
            <a:ext cx="891076" cy="896464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V="1">
            <a:off x="3448594" y="1867989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3448593" y="3419232"/>
            <a:ext cx="4585063" cy="1306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506686" y="1881997"/>
            <a:ext cx="13063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609806" y="1878588"/>
            <a:ext cx="2177" cy="155448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258491" y="1358537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381206" y="1328455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B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47975" y="3379003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68103" y="3370218"/>
            <a:ext cx="43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C0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2682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3" descr="背景图案&#10;&#10;描述已自动生成">
              <a:extLst>
                <a:ext uri="{FF2B5EF4-FFF2-40B4-BE49-F238E27FC236}">
                  <a16:creationId xmlns:a16="http://schemas.microsoft.com/office/drawing/2014/main" id="{9B432D2E-B8C0-4020-B282-DE5ADED7F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图片 4">
              <a:extLst>
                <a:ext uri="{FF2B5EF4-FFF2-40B4-BE49-F238E27FC236}">
                  <a16:creationId xmlns:a16="http://schemas.microsoft.com/office/drawing/2014/main" id="{8DAD9BAE-D73A-4B32-A6F9-6B7A5B927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5347265"/>
            </a:xfrm>
            <a:prstGeom prst="rect">
              <a:avLst/>
            </a:prstGeom>
          </p:spPr>
        </p:pic>
      </p:grpSp>
      <p:pic>
        <p:nvPicPr>
          <p:cNvPr id="5" name="图片 6">
            <a:extLst>
              <a:ext uri="{FF2B5EF4-FFF2-40B4-BE49-F238E27FC236}">
                <a16:creationId xmlns:a16="http://schemas.microsoft.com/office/drawing/2014/main" id="{9BCA056E-FFA0-447E-A670-8FB30D1C4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11" y="774919"/>
            <a:ext cx="7906177" cy="5308162"/>
          </a:xfrm>
          <a:prstGeom prst="rect">
            <a:avLst/>
          </a:prstGeom>
        </p:spPr>
      </p:pic>
      <p:pic>
        <p:nvPicPr>
          <p:cNvPr id="6" name="图片 1" descr="图片包含 游戏机, 长凳, 蛋糕, 桌子&#10;&#10;描述已自动生成">
            <a:extLst>
              <a:ext uri="{FF2B5EF4-FFF2-40B4-BE49-F238E27FC236}">
                <a16:creationId xmlns:a16="http://schemas.microsoft.com/office/drawing/2014/main" id="{4DD09419-2985-4FA3-B73F-F9513B6415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2"/>
          <a:stretch/>
        </p:blipFill>
        <p:spPr>
          <a:xfrm>
            <a:off x="8005634" y="2797347"/>
            <a:ext cx="4077262" cy="3733452"/>
          </a:xfrm>
          <a:prstGeom prst="rect">
            <a:avLst/>
          </a:prstGeom>
        </p:spPr>
      </p:pic>
      <p:pic>
        <p:nvPicPr>
          <p:cNvPr id="7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3" y="3428217"/>
            <a:ext cx="3653642" cy="3653642"/>
          </a:xfrm>
          <a:prstGeom prst="rect">
            <a:avLst/>
          </a:prstGeom>
        </p:spPr>
      </p:pic>
      <p:pic>
        <p:nvPicPr>
          <p:cNvPr id="8" name="图片 12" descr="图片包含 徽标&#10;&#10;描述已自动生成">
            <a:extLst>
              <a:ext uri="{FF2B5EF4-FFF2-40B4-BE49-F238E27FC236}">
                <a16:creationId xmlns:a16="http://schemas.microsoft.com/office/drawing/2014/main" id="{91846576-904F-4B31-94A4-B02C28AA6D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459" y="1001176"/>
            <a:ext cx="1925502" cy="17708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4629" y="2573488"/>
            <a:ext cx="51942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54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2072" y="857482"/>
            <a:ext cx="1989929" cy="620789"/>
            <a:chOff x="809897" y="544762"/>
            <a:chExt cx="10881360" cy="1158857"/>
          </a:xfrm>
        </p:grpSpPr>
        <p:sp>
          <p:nvSpPr>
            <p:cNvPr id="3" name="Rectangle: Rounded Corners 16">
              <a:extLst>
                <a:ext uri="{FF2B5EF4-FFF2-40B4-BE49-F238E27FC236}">
                  <a16:creationId xmlns:a16="http://schemas.microsoft.com/office/drawing/2014/main" id="{F515E6D1-0BA1-9D99-9F48-79063FCD2645}"/>
                </a:ext>
              </a:extLst>
            </p:cNvPr>
            <p:cNvSpPr/>
            <p:nvPr/>
          </p:nvSpPr>
          <p:spPr>
            <a:xfrm>
              <a:off x="809897" y="544762"/>
              <a:ext cx="10881360" cy="1045958"/>
            </a:xfrm>
            <a:prstGeom prst="roundRect">
              <a:avLst>
                <a:gd name="adj" fmla="val 13859"/>
              </a:avLst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CC99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53585" y="611991"/>
              <a:ext cx="10737672" cy="109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4000" b="1">
                  <a:latin typeface="Cambria" panose="02040503050406030204" pitchFamily="18" charset="0"/>
                  <a:ea typeface="Cambria" panose="02040503050406030204" pitchFamily="18" charset="0"/>
                </a:rPr>
                <a:t>Đ, S </a:t>
              </a:r>
              <a:r>
                <a:rPr lang="en-US" sz="3600" b="1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8800" b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1146668" y="700640"/>
            <a:ext cx="815481" cy="717152"/>
          </a:xfrm>
          <a:prstGeom prst="ellipse">
            <a:avLst/>
          </a:prstGeom>
          <a:solidFill>
            <a:srgbClr val="00CC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7786" y="743778"/>
            <a:ext cx="2972215" cy="26768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5314" y="3196694"/>
            <a:ext cx="10618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hình trên có.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18879" y="3734150"/>
            <a:ext cx="924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a) Đoạn thẳng MP song song với đoạn thẳng DC.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18879" y="4318925"/>
            <a:ext cx="924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b) Đoạn thẳng AP song song với đoạn thẳng DC.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18878" y="4930281"/>
            <a:ext cx="924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c) Đoạn thẳng MN vuông góc với đoạn thẳng NP.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8878" y="5511029"/>
            <a:ext cx="924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Cambria" panose="02040503050406030204" pitchFamily="18" charset="0"/>
                <a:ea typeface="Cambria" panose="02040503050406030204" pitchFamily="18" charset="0"/>
              </a:rPr>
              <a:t>d) Đoạn thẳng GH vuông góc với đoạn thẳng AB.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0274521" y="3808754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0274521" y="4379261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274521" y="4960009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285538" y="5604210"/>
            <a:ext cx="548650" cy="4535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0263503" y="371020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0285538" y="4338387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63502" y="4931388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285538" y="5558119"/>
            <a:ext cx="570685" cy="54577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5182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198</TotalTime>
  <Words>570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Cambria</vt:lpstr>
      <vt:lpstr>思源黑体 CN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cp:keywords>MĂNGNON</cp:keywords>
  <dc:description>9Slide.vn</dc:description>
  <cp:lastModifiedBy>Hà Lê</cp:lastModifiedBy>
  <cp:revision>37</cp:revision>
  <dcterms:created xsi:type="dcterms:W3CDTF">2023-11-05T09:15:56Z</dcterms:created>
  <dcterms:modified xsi:type="dcterms:W3CDTF">2023-11-29T09:25:40Z</dcterms:modified>
  <cp:category>9Slide.vn</cp:category>
</cp:coreProperties>
</file>