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92" r:id="rId2"/>
    <p:sldId id="350" r:id="rId3"/>
    <p:sldId id="35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59" d="100"/>
          <a:sy n="59" d="100"/>
        </p:scale>
        <p:origin x="-533" y="-19"/>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873386-A125-47F3-9CB8-DD4CD91363C3}" type="datetimeFigureOut">
              <a:rPr lang="en-US" smtClean="0"/>
              <a:t>20/05/2025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3C3BC8-6FB1-487D-8CA0-A0F42B25E05A}" type="slidenum">
              <a:rPr lang="en-US" smtClean="0"/>
              <a:t>‹#›</a:t>
            </a:fld>
            <a:endParaRPr lang="en-US"/>
          </a:p>
        </p:txBody>
      </p:sp>
    </p:spTree>
    <p:extLst>
      <p:ext uri="{BB962C8B-B14F-4D97-AF65-F5344CB8AC3E}">
        <p14:creationId xmlns:p14="http://schemas.microsoft.com/office/powerpoint/2010/main" val="1101553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5701FA-A99B-4EA7-BD9A-49A04217BC0C}"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2822723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5701FA-A99B-4EA7-BD9A-49A04217BC0C}"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8118661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209212" cy="6858000"/>
          </a:xfrm>
          <a:prstGeom prst="rect">
            <a:avLst/>
          </a:prstGeom>
        </p:spPr>
      </p:pic>
      <p:sp>
        <p:nvSpPr>
          <p:cNvPr id="7" name="圆角矩形 6"/>
          <p:cNvSpPr/>
          <p:nvPr userDrawn="1"/>
        </p:nvSpPr>
        <p:spPr>
          <a:xfrm>
            <a:off x="317500" y="355600"/>
            <a:ext cx="11544300" cy="6210300"/>
          </a:xfrm>
          <a:prstGeom prst="roundRect">
            <a:avLst>
              <a:gd name="adj" fmla="val 1073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420181724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 name="Picture 19" descr="A white circle with leaves and blue text&#10;&#10;Description automatically generated">
            <a:extLst>
              <a:ext uri="{FF2B5EF4-FFF2-40B4-BE49-F238E27FC236}">
                <a16:creationId xmlns:a16="http://schemas.microsoft.com/office/drawing/2014/main" xmlns="" id="{4D0B172F-545E-DC54-B5FC-E3F2BAF5A12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41908" y="8333371"/>
            <a:ext cx="1228725" cy="1228725"/>
          </a:xfrm>
          <a:prstGeom prst="rect">
            <a:avLst/>
          </a:prstGeom>
        </p:spPr>
      </p:pic>
      <p:pic>
        <p:nvPicPr>
          <p:cNvPr id="4" name="Picture 3" descr="A round pink circle with white text and a black background&#10;&#10;Description automatically generated">
            <a:extLst>
              <a:ext uri="{FF2B5EF4-FFF2-40B4-BE49-F238E27FC236}">
                <a16:creationId xmlns:a16="http://schemas.microsoft.com/office/drawing/2014/main" xmlns="" id="{8C1A9822-8D94-5AC1-BD2A-2980EC60AA2A}"/>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671145" y="0"/>
            <a:ext cx="1582166" cy="1582166"/>
          </a:xfrm>
          <a:prstGeom prst="rect">
            <a:avLst/>
          </a:prstGeom>
        </p:spPr>
      </p:pic>
    </p:spTree>
    <p:extLst>
      <p:ext uri="{BB962C8B-B14F-4D97-AF65-F5344CB8AC3E}">
        <p14:creationId xmlns:p14="http://schemas.microsoft.com/office/powerpoint/2010/main" val="3190604067"/>
      </p:ext>
    </p:extLst>
  </p:cSld>
  <p:clrMap bg1="lt1" tx1="dk1" bg2="lt2" tx2="dk2" accent1="accent1" accent2="accent2" accent3="accent3" accent4="accent4" accent5="accent5" accent6="accent6" hlink="hlink" folHlink="folHlink"/>
  <p:sldLayoutIdLst>
    <p:sldLayoutId id="2147483661" r:id="rId1"/>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9.png"/><Relationship Id="rId1" Type="http://schemas.openxmlformats.org/officeDocument/2006/relationships/slideLayout" Target="../slideLayouts/slideLayout1.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8">
            <a:extLst>
              <a:ext uri="{FF2B5EF4-FFF2-40B4-BE49-F238E27FC236}">
                <a16:creationId xmlns:a16="http://schemas.microsoft.com/office/drawing/2014/main" xmlns="" id="{9C1B777E-5ACE-444B-8DB6-DABAD60A11B7}"/>
              </a:ext>
            </a:extLst>
          </p:cNvPr>
          <p:cNvSpPr txBox="1">
            <a:spLocks noChangeArrowheads="1"/>
          </p:cNvSpPr>
          <p:nvPr/>
        </p:nvSpPr>
        <p:spPr bwMode="auto">
          <a:xfrm>
            <a:off x="2131771" y="482003"/>
            <a:ext cx="8850554" cy="1107996"/>
          </a:xfrm>
          <a:prstGeom prst="rect">
            <a:avLst/>
          </a:prstGeom>
          <a:solidFill>
            <a:schemeClr val="accent4">
              <a:lumMod val="60000"/>
              <a:lumOff val="40000"/>
            </a:schemeClr>
          </a:solidFill>
          <a:ln>
            <a:noFill/>
          </a:ln>
        </p:spPr>
        <p:txBody>
          <a:bodyPr wrap="square" lIns="0" tIns="0" rIns="0" bIns="0" anchor="ctr">
            <a:spAutoFit/>
          </a:bodyPr>
          <a:lstStyle/>
          <a:p>
            <a:pPr lvl="0" algn="just"/>
            <a:r>
              <a:rPr lang="vi-VN" altLang="zh-CN" sz="3600" b="1" dirty="0">
                <a:solidFill>
                  <a:prstClr val="black"/>
                </a:solidFill>
                <a:latin typeface="Cambria" panose="02040503050406030204" pitchFamily="18" charset="0"/>
                <a:ea typeface="Cambria" panose="02040503050406030204" pitchFamily="18" charset="0"/>
                <a:sym typeface="雷盖体" panose="00000800000000000000" pitchFamily="2" charset="-122"/>
              </a:rPr>
              <a:t>Một sân bóng r</a:t>
            </a:r>
            <a:r>
              <a:rPr lang="en-US" altLang="zh-CN" sz="3600" b="1" dirty="0">
                <a:solidFill>
                  <a:prstClr val="black"/>
                </a:solidFill>
                <a:latin typeface="Cambria" panose="02040503050406030204" pitchFamily="18" charset="0"/>
                <a:ea typeface="Cambria" panose="02040503050406030204" pitchFamily="18" charset="0"/>
                <a:sym typeface="雷盖体" panose="00000800000000000000" pitchFamily="2" charset="-122"/>
              </a:rPr>
              <a:t>ổ</a:t>
            </a:r>
            <a:r>
              <a:rPr lang="vi-VN" altLang="zh-CN" sz="3600" b="1" dirty="0">
                <a:solidFill>
                  <a:prstClr val="black"/>
                </a:solidFill>
                <a:latin typeface="Cambria" panose="02040503050406030204" pitchFamily="18" charset="0"/>
                <a:ea typeface="Cambria" panose="02040503050406030204" pitchFamily="18" charset="0"/>
                <a:sym typeface="雷盖体" panose="00000800000000000000" pitchFamily="2" charset="-122"/>
              </a:rPr>
              <a:t> dạng hình chữ nhật có kích thước như hình vẽ dưới đây:</a:t>
            </a:r>
            <a:endParaRPr kumimoji="0" lang="zh-CN" altLang="en-US" sz="3600" b="1" i="0" strike="noStrike" kern="1200" cap="none" spc="0" normalizeH="0" baseline="0" noProof="0" dirty="0">
              <a:ln>
                <a:noFill/>
              </a:ln>
              <a:solidFill>
                <a:prstClr val="black"/>
              </a:solidFill>
              <a:effectLst/>
              <a:uLnTx/>
              <a:uFillTx/>
              <a:latin typeface="Cambria" panose="02040503050406030204" pitchFamily="18" charset="0"/>
              <a:ea typeface="雷盖体" panose="00000800000000000000" pitchFamily="2" charset="-122"/>
              <a:sym typeface="雷盖体" panose="00000800000000000000" pitchFamily="2" charset="-122"/>
            </a:endParaRPr>
          </a:p>
        </p:txBody>
      </p:sp>
      <p:pic>
        <p:nvPicPr>
          <p:cNvPr id="4" name="Picture 3">
            <a:extLst>
              <a:ext uri="{FF2B5EF4-FFF2-40B4-BE49-F238E27FC236}">
                <a16:creationId xmlns:a16="http://schemas.microsoft.com/office/drawing/2014/main" xmlns="" id="{1DED8F9A-F6C2-7F9A-2F7E-4711E5D0F85F}"/>
              </a:ext>
            </a:extLst>
          </p:cNvPr>
          <p:cNvPicPr>
            <a:picLocks noChangeAspect="1"/>
          </p:cNvPicPr>
          <p:nvPr/>
        </p:nvPicPr>
        <p:blipFill>
          <a:blip r:embed="rId3"/>
          <a:stretch>
            <a:fillRect/>
          </a:stretch>
        </p:blipFill>
        <p:spPr>
          <a:xfrm>
            <a:off x="921468" y="237212"/>
            <a:ext cx="1347333" cy="1609483"/>
          </a:xfrm>
          <a:prstGeom prst="rect">
            <a:avLst/>
          </a:prstGeom>
        </p:spPr>
      </p:pic>
      <p:pic>
        <p:nvPicPr>
          <p:cNvPr id="3" name="Picture 2">
            <a:extLst>
              <a:ext uri="{FF2B5EF4-FFF2-40B4-BE49-F238E27FC236}">
                <a16:creationId xmlns:a16="http://schemas.microsoft.com/office/drawing/2014/main" xmlns="" id="{9ED89ACD-3961-809D-A041-13E4CF7C1B8B}"/>
              </a:ext>
            </a:extLst>
          </p:cNvPr>
          <p:cNvPicPr>
            <a:picLocks noChangeAspect="1"/>
          </p:cNvPicPr>
          <p:nvPr/>
        </p:nvPicPr>
        <p:blipFill>
          <a:blip r:embed="rId4"/>
          <a:stretch>
            <a:fillRect/>
          </a:stretch>
        </p:blipFill>
        <p:spPr>
          <a:xfrm>
            <a:off x="609045" y="1990613"/>
            <a:ext cx="5934075" cy="3514725"/>
          </a:xfrm>
          <a:prstGeom prst="rect">
            <a:avLst/>
          </a:prstGeom>
        </p:spPr>
      </p:pic>
      <p:sp>
        <p:nvSpPr>
          <p:cNvPr id="5" name="TextBox 4">
            <a:extLst>
              <a:ext uri="{FF2B5EF4-FFF2-40B4-BE49-F238E27FC236}">
                <a16:creationId xmlns:a16="http://schemas.microsoft.com/office/drawing/2014/main" xmlns="" id="{AA4E5AAD-DC00-664A-F981-9AF60A32D6D2}"/>
              </a:ext>
            </a:extLst>
          </p:cNvPr>
          <p:cNvSpPr txBox="1"/>
          <p:nvPr/>
        </p:nvSpPr>
        <p:spPr>
          <a:xfrm>
            <a:off x="6379535" y="2179674"/>
            <a:ext cx="5380074" cy="2062103"/>
          </a:xfrm>
          <a:prstGeom prst="rect">
            <a:avLst/>
          </a:prstGeom>
          <a:noFill/>
        </p:spPr>
        <p:txBody>
          <a:bodyPr wrap="square" rtlCol="0">
            <a:spAutoFit/>
          </a:bodyPr>
          <a:lstStyle/>
          <a:p>
            <a:pPr algn="just"/>
            <a:r>
              <a:rPr lang="en-US" sz="3200" b="0" i="0" dirty="0">
                <a:solidFill>
                  <a:srgbClr val="002060"/>
                </a:solidFill>
                <a:effectLst/>
                <a:latin typeface="Cambria" panose="02040503050406030204" pitchFamily="18" charset="0"/>
                <a:ea typeface="Cambria" panose="02040503050406030204" pitchFamily="18" charset="0"/>
              </a:rPr>
              <a:t>a) </a:t>
            </a:r>
            <a:r>
              <a:rPr lang="en-US" sz="3200" b="0" i="0" dirty="0" err="1">
                <a:solidFill>
                  <a:srgbClr val="002060"/>
                </a:solidFill>
                <a:effectLst/>
                <a:latin typeface="Cambria" panose="02040503050406030204" pitchFamily="18" charset="0"/>
                <a:ea typeface="Cambria" panose="02040503050406030204" pitchFamily="18" charset="0"/>
              </a:rPr>
              <a:t>Tính</a:t>
            </a:r>
            <a:r>
              <a:rPr lang="en-US" sz="3200" b="0" i="0" dirty="0">
                <a:solidFill>
                  <a:srgbClr val="002060"/>
                </a:solidFill>
                <a:effectLst/>
                <a:latin typeface="Cambria" panose="02040503050406030204" pitchFamily="18" charset="0"/>
                <a:ea typeface="Cambria" panose="02040503050406030204" pitchFamily="18" charset="0"/>
              </a:rPr>
              <a:t> chu vi </a:t>
            </a:r>
            <a:r>
              <a:rPr lang="en-US" sz="3200" b="0" i="0" dirty="0" err="1">
                <a:solidFill>
                  <a:srgbClr val="002060"/>
                </a:solidFill>
                <a:effectLst/>
                <a:latin typeface="Cambria" panose="02040503050406030204" pitchFamily="18" charset="0"/>
                <a:ea typeface="Cambria" panose="02040503050406030204" pitchFamily="18" charset="0"/>
              </a:rPr>
              <a:t>và</a:t>
            </a:r>
            <a:r>
              <a:rPr lang="en-US" sz="3200" b="0" i="0" dirty="0">
                <a:solidFill>
                  <a:srgbClr val="002060"/>
                </a:solidFill>
                <a:effectLst/>
                <a:latin typeface="Cambria" panose="02040503050406030204" pitchFamily="18" charset="0"/>
                <a:ea typeface="Cambria" panose="02040503050406030204" pitchFamily="18" charset="0"/>
              </a:rPr>
              <a:t> </a:t>
            </a:r>
            <a:r>
              <a:rPr lang="en-US" sz="3200" b="0" i="0" dirty="0" err="1">
                <a:solidFill>
                  <a:srgbClr val="002060"/>
                </a:solidFill>
                <a:effectLst/>
                <a:latin typeface="Cambria" panose="02040503050406030204" pitchFamily="18" charset="0"/>
                <a:ea typeface="Cambria" panose="02040503050406030204" pitchFamily="18" charset="0"/>
              </a:rPr>
              <a:t>diện</a:t>
            </a:r>
            <a:r>
              <a:rPr lang="en-US" sz="3200" b="0" i="0" dirty="0">
                <a:solidFill>
                  <a:srgbClr val="002060"/>
                </a:solidFill>
                <a:effectLst/>
                <a:latin typeface="Cambria" panose="02040503050406030204" pitchFamily="18" charset="0"/>
                <a:ea typeface="Cambria" panose="02040503050406030204" pitchFamily="18" charset="0"/>
              </a:rPr>
              <a:t> </a:t>
            </a:r>
            <a:r>
              <a:rPr lang="en-US" sz="3200" b="0" i="0" dirty="0" err="1">
                <a:solidFill>
                  <a:srgbClr val="002060"/>
                </a:solidFill>
                <a:effectLst/>
                <a:latin typeface="Cambria" panose="02040503050406030204" pitchFamily="18" charset="0"/>
                <a:ea typeface="Cambria" panose="02040503050406030204" pitchFamily="18" charset="0"/>
              </a:rPr>
              <a:t>tích</a:t>
            </a:r>
            <a:r>
              <a:rPr lang="en-US" sz="3200" b="0" i="0" dirty="0">
                <a:solidFill>
                  <a:srgbClr val="002060"/>
                </a:solidFill>
                <a:effectLst/>
                <a:latin typeface="Cambria" panose="02040503050406030204" pitchFamily="18" charset="0"/>
                <a:ea typeface="Cambria" panose="02040503050406030204" pitchFamily="18" charset="0"/>
              </a:rPr>
              <a:t> </a:t>
            </a:r>
            <a:r>
              <a:rPr lang="en-US" sz="3200" b="0" i="0" dirty="0" err="1">
                <a:solidFill>
                  <a:srgbClr val="002060"/>
                </a:solidFill>
                <a:effectLst/>
                <a:latin typeface="Cambria" panose="02040503050406030204" pitchFamily="18" charset="0"/>
                <a:ea typeface="Cambria" panose="02040503050406030204" pitchFamily="18" charset="0"/>
              </a:rPr>
              <a:t>sân</a:t>
            </a:r>
            <a:r>
              <a:rPr lang="en-US" sz="3200" b="0" i="0" dirty="0">
                <a:solidFill>
                  <a:srgbClr val="002060"/>
                </a:solidFill>
                <a:effectLst/>
                <a:latin typeface="Cambria" panose="02040503050406030204" pitchFamily="18" charset="0"/>
                <a:ea typeface="Cambria" panose="02040503050406030204" pitchFamily="18" charset="0"/>
              </a:rPr>
              <a:t> </a:t>
            </a:r>
            <a:r>
              <a:rPr lang="en-US" sz="3200" b="0" i="0" dirty="0" err="1">
                <a:solidFill>
                  <a:srgbClr val="002060"/>
                </a:solidFill>
                <a:effectLst/>
                <a:latin typeface="Cambria" panose="02040503050406030204" pitchFamily="18" charset="0"/>
                <a:ea typeface="Cambria" panose="02040503050406030204" pitchFamily="18" charset="0"/>
              </a:rPr>
              <a:t>bóng</a:t>
            </a:r>
            <a:r>
              <a:rPr lang="en-US" sz="3200" b="0" i="0" dirty="0">
                <a:solidFill>
                  <a:srgbClr val="002060"/>
                </a:solidFill>
                <a:effectLst/>
                <a:latin typeface="Cambria" panose="02040503050406030204" pitchFamily="18" charset="0"/>
                <a:ea typeface="Cambria" panose="02040503050406030204" pitchFamily="18" charset="0"/>
              </a:rPr>
              <a:t> </a:t>
            </a:r>
            <a:r>
              <a:rPr lang="en-US" sz="3200" b="0" i="0" dirty="0" err="1">
                <a:solidFill>
                  <a:srgbClr val="002060"/>
                </a:solidFill>
                <a:effectLst/>
                <a:latin typeface="Cambria" panose="02040503050406030204" pitchFamily="18" charset="0"/>
                <a:ea typeface="Cambria" panose="02040503050406030204" pitchFamily="18" charset="0"/>
              </a:rPr>
              <a:t>rổ</a:t>
            </a:r>
            <a:r>
              <a:rPr lang="en-US" sz="3200" b="0" i="0" dirty="0">
                <a:solidFill>
                  <a:srgbClr val="002060"/>
                </a:solidFill>
                <a:effectLst/>
                <a:latin typeface="Cambria" panose="02040503050406030204" pitchFamily="18" charset="0"/>
                <a:ea typeface="Cambria" panose="02040503050406030204" pitchFamily="18" charset="0"/>
              </a:rPr>
              <a:t>.</a:t>
            </a:r>
          </a:p>
          <a:p>
            <a:pPr algn="just"/>
            <a:r>
              <a:rPr lang="en-US" sz="3200" b="0" i="0" dirty="0">
                <a:solidFill>
                  <a:srgbClr val="002060"/>
                </a:solidFill>
                <a:effectLst/>
                <a:latin typeface="Cambria" panose="02040503050406030204" pitchFamily="18" charset="0"/>
                <a:ea typeface="Cambria" panose="02040503050406030204" pitchFamily="18" charset="0"/>
              </a:rPr>
              <a:t>b) </a:t>
            </a:r>
            <a:r>
              <a:rPr lang="en-US" sz="3200" b="0" i="0" dirty="0" err="1">
                <a:solidFill>
                  <a:srgbClr val="002060"/>
                </a:solidFill>
                <a:effectLst/>
                <a:latin typeface="Cambria" panose="02040503050406030204" pitchFamily="18" charset="0"/>
                <a:ea typeface="Cambria" panose="02040503050406030204" pitchFamily="18" charset="0"/>
              </a:rPr>
              <a:t>Tính</a:t>
            </a:r>
            <a:r>
              <a:rPr lang="en-US" sz="3200" b="0" i="0" dirty="0">
                <a:solidFill>
                  <a:srgbClr val="002060"/>
                </a:solidFill>
                <a:effectLst/>
                <a:latin typeface="Cambria" panose="02040503050406030204" pitchFamily="18" charset="0"/>
                <a:ea typeface="Cambria" panose="02040503050406030204" pitchFamily="18" charset="0"/>
              </a:rPr>
              <a:t> chu vi </a:t>
            </a:r>
            <a:r>
              <a:rPr lang="en-US" sz="3200" b="0" i="0" dirty="0" err="1">
                <a:solidFill>
                  <a:srgbClr val="002060"/>
                </a:solidFill>
                <a:effectLst/>
                <a:latin typeface="Cambria" panose="02040503050406030204" pitchFamily="18" charset="0"/>
                <a:ea typeface="Cambria" panose="02040503050406030204" pitchFamily="18" charset="0"/>
              </a:rPr>
              <a:t>và</a:t>
            </a:r>
            <a:r>
              <a:rPr lang="en-US" sz="3200" b="0" i="0" dirty="0">
                <a:solidFill>
                  <a:srgbClr val="002060"/>
                </a:solidFill>
                <a:effectLst/>
                <a:latin typeface="Cambria" panose="02040503050406030204" pitchFamily="18" charset="0"/>
                <a:ea typeface="Cambria" panose="02040503050406030204" pitchFamily="18" charset="0"/>
              </a:rPr>
              <a:t> </a:t>
            </a:r>
            <a:r>
              <a:rPr lang="en-US" sz="3200" b="0" i="0" dirty="0" err="1">
                <a:solidFill>
                  <a:srgbClr val="002060"/>
                </a:solidFill>
                <a:effectLst/>
                <a:latin typeface="Cambria" panose="02040503050406030204" pitchFamily="18" charset="0"/>
                <a:ea typeface="Cambria" panose="02040503050406030204" pitchFamily="18" charset="0"/>
              </a:rPr>
              <a:t>diện</a:t>
            </a:r>
            <a:r>
              <a:rPr lang="en-US" sz="3200" b="0" i="0" dirty="0">
                <a:solidFill>
                  <a:srgbClr val="002060"/>
                </a:solidFill>
                <a:effectLst/>
                <a:latin typeface="Cambria" panose="02040503050406030204" pitchFamily="18" charset="0"/>
                <a:ea typeface="Cambria" panose="02040503050406030204" pitchFamily="18" charset="0"/>
              </a:rPr>
              <a:t> </a:t>
            </a:r>
            <a:r>
              <a:rPr lang="en-US" sz="3200" b="0" i="0" dirty="0" err="1">
                <a:solidFill>
                  <a:srgbClr val="002060"/>
                </a:solidFill>
                <a:effectLst/>
                <a:latin typeface="Cambria" panose="02040503050406030204" pitchFamily="18" charset="0"/>
                <a:ea typeface="Cambria" panose="02040503050406030204" pitchFamily="18" charset="0"/>
              </a:rPr>
              <a:t>tích</a:t>
            </a:r>
            <a:r>
              <a:rPr lang="en-US" sz="3200" b="0" i="0" dirty="0">
                <a:solidFill>
                  <a:srgbClr val="002060"/>
                </a:solidFill>
                <a:effectLst/>
                <a:latin typeface="Cambria" panose="02040503050406030204" pitchFamily="18" charset="0"/>
                <a:ea typeface="Cambria" panose="02040503050406030204" pitchFamily="18" charset="0"/>
              </a:rPr>
              <a:t> </a:t>
            </a:r>
            <a:r>
              <a:rPr lang="en-US" sz="3200" b="0" i="0" dirty="0" err="1">
                <a:solidFill>
                  <a:srgbClr val="002060"/>
                </a:solidFill>
                <a:effectLst/>
                <a:latin typeface="Cambria" panose="02040503050406030204" pitchFamily="18" charset="0"/>
                <a:ea typeface="Cambria" panose="02040503050406030204" pitchFamily="18" charset="0"/>
              </a:rPr>
              <a:t>hình</a:t>
            </a:r>
            <a:r>
              <a:rPr lang="en-US" sz="3200" b="0" i="0" dirty="0">
                <a:solidFill>
                  <a:srgbClr val="002060"/>
                </a:solidFill>
                <a:effectLst/>
                <a:latin typeface="Cambria" panose="02040503050406030204" pitchFamily="18" charset="0"/>
                <a:ea typeface="Cambria" panose="02040503050406030204" pitchFamily="18" charset="0"/>
              </a:rPr>
              <a:t> </a:t>
            </a:r>
            <a:r>
              <a:rPr lang="en-US" sz="3200" b="0" i="0" dirty="0" err="1">
                <a:solidFill>
                  <a:srgbClr val="002060"/>
                </a:solidFill>
                <a:effectLst/>
                <a:latin typeface="Cambria" panose="02040503050406030204" pitchFamily="18" charset="0"/>
                <a:ea typeface="Cambria" panose="02040503050406030204" pitchFamily="18" charset="0"/>
              </a:rPr>
              <a:t>tròn</a:t>
            </a:r>
            <a:r>
              <a:rPr lang="en-US" sz="3200" b="0" i="0" dirty="0">
                <a:solidFill>
                  <a:srgbClr val="002060"/>
                </a:solidFill>
                <a:effectLst/>
                <a:latin typeface="Cambria" panose="02040503050406030204" pitchFamily="18" charset="0"/>
                <a:ea typeface="Cambria" panose="02040503050406030204" pitchFamily="18" charset="0"/>
              </a:rPr>
              <a:t> ở </a:t>
            </a:r>
            <a:r>
              <a:rPr lang="en-US" sz="3200" b="0" i="0" dirty="0" err="1">
                <a:solidFill>
                  <a:srgbClr val="002060"/>
                </a:solidFill>
                <a:effectLst/>
                <a:latin typeface="Cambria" panose="02040503050406030204" pitchFamily="18" charset="0"/>
                <a:ea typeface="Cambria" panose="02040503050406030204" pitchFamily="18" charset="0"/>
              </a:rPr>
              <a:t>giữa</a:t>
            </a:r>
            <a:r>
              <a:rPr lang="en-US" sz="3200" b="0" i="0" dirty="0">
                <a:solidFill>
                  <a:srgbClr val="002060"/>
                </a:solidFill>
                <a:effectLst/>
                <a:latin typeface="Cambria" panose="02040503050406030204" pitchFamily="18" charset="0"/>
                <a:ea typeface="Cambria" panose="02040503050406030204" pitchFamily="18" charset="0"/>
              </a:rPr>
              <a:t> </a:t>
            </a:r>
            <a:r>
              <a:rPr lang="en-US" sz="3200" b="0" i="0" dirty="0" err="1">
                <a:solidFill>
                  <a:srgbClr val="002060"/>
                </a:solidFill>
                <a:effectLst/>
                <a:latin typeface="Cambria" panose="02040503050406030204" pitchFamily="18" charset="0"/>
                <a:ea typeface="Cambria" panose="02040503050406030204" pitchFamily="18" charset="0"/>
              </a:rPr>
              <a:t>sân</a:t>
            </a:r>
            <a:r>
              <a:rPr lang="en-US" sz="3200" b="0" i="0" dirty="0">
                <a:solidFill>
                  <a:srgbClr val="002060"/>
                </a:solidFill>
                <a:effectLst/>
                <a:latin typeface="Cambria" panose="02040503050406030204" pitchFamily="18" charset="0"/>
                <a:ea typeface="Cambria" panose="02040503050406030204" pitchFamily="18" charset="0"/>
              </a:rPr>
              <a:t> </a:t>
            </a:r>
            <a:r>
              <a:rPr lang="en-US" sz="3200" b="0" i="0" dirty="0" err="1">
                <a:solidFill>
                  <a:srgbClr val="002060"/>
                </a:solidFill>
                <a:effectLst/>
                <a:latin typeface="Cambria" panose="02040503050406030204" pitchFamily="18" charset="0"/>
                <a:ea typeface="Cambria" panose="02040503050406030204" pitchFamily="18" charset="0"/>
              </a:rPr>
              <a:t>bóng</a:t>
            </a:r>
            <a:r>
              <a:rPr lang="en-US" sz="3200" b="0" i="0" dirty="0">
                <a:solidFill>
                  <a:srgbClr val="002060"/>
                </a:solidFill>
                <a:effectLst/>
                <a:latin typeface="Cambria" panose="02040503050406030204" pitchFamily="18" charset="0"/>
                <a:ea typeface="Cambria" panose="02040503050406030204" pitchFamily="18" charset="0"/>
              </a:rPr>
              <a:t> </a:t>
            </a:r>
            <a:r>
              <a:rPr lang="en-US" sz="3200" b="0" i="0" dirty="0" err="1">
                <a:solidFill>
                  <a:srgbClr val="002060"/>
                </a:solidFill>
                <a:effectLst/>
                <a:latin typeface="Cambria" panose="02040503050406030204" pitchFamily="18" charset="0"/>
                <a:ea typeface="Cambria" panose="02040503050406030204" pitchFamily="18" charset="0"/>
              </a:rPr>
              <a:t>rổ</a:t>
            </a:r>
            <a:r>
              <a:rPr lang="en-US" sz="3200" b="0" i="0" dirty="0">
                <a:solidFill>
                  <a:srgbClr val="002060"/>
                </a:solidFill>
                <a:effectLst/>
                <a:latin typeface="Cambria" panose="02040503050406030204" pitchFamily="18" charset="0"/>
                <a:ea typeface="Cambria" panose="02040503050406030204" pitchFamily="18" charset="0"/>
              </a:rPr>
              <a:t>.</a:t>
            </a:r>
          </a:p>
        </p:txBody>
      </p:sp>
      <p:sp>
        <p:nvSpPr>
          <p:cNvPr id="6" name="TextBox 5">
            <a:extLst>
              <a:ext uri="{FF2B5EF4-FFF2-40B4-BE49-F238E27FC236}">
                <a16:creationId xmlns:a16="http://schemas.microsoft.com/office/drawing/2014/main" xmlns="" id="{E2E782FE-04CB-8226-51CF-F6BFD5043EE3}"/>
              </a:ext>
            </a:extLst>
          </p:cNvPr>
          <p:cNvSpPr txBox="1"/>
          <p:nvPr/>
        </p:nvSpPr>
        <p:spPr>
          <a:xfrm>
            <a:off x="5922334" y="4263655"/>
            <a:ext cx="5582093" cy="2062103"/>
          </a:xfrm>
          <a:prstGeom prst="rect">
            <a:avLst/>
          </a:prstGeom>
          <a:noFill/>
        </p:spPr>
        <p:txBody>
          <a:bodyPr wrap="square" rtlCol="0">
            <a:spAutoFit/>
          </a:bodyPr>
          <a:lstStyle/>
          <a:p>
            <a:pPr algn="ctr"/>
            <a:r>
              <a:rPr lang="en-US" sz="3200" dirty="0">
                <a:solidFill>
                  <a:srgbClr val="FF0000"/>
                </a:solidFill>
                <a:latin typeface="Cambria" panose="02040503050406030204" pitchFamily="18" charset="0"/>
                <a:ea typeface="Cambria" panose="02040503050406030204" pitchFamily="18" charset="0"/>
              </a:rPr>
              <a:t>Chu vi </a:t>
            </a:r>
            <a:r>
              <a:rPr lang="en-US" sz="3200" dirty="0" err="1">
                <a:solidFill>
                  <a:srgbClr val="FF0000"/>
                </a:solidFill>
                <a:latin typeface="Cambria" panose="02040503050406030204" pitchFamily="18" charset="0"/>
                <a:ea typeface="Cambria" panose="02040503050406030204" pitchFamily="18" charset="0"/>
              </a:rPr>
              <a:t>của</a:t>
            </a:r>
            <a:r>
              <a:rPr lang="en-US" sz="3200" dirty="0">
                <a:solidFill>
                  <a:srgbClr val="FF0000"/>
                </a:solidFill>
                <a:latin typeface="Cambria" panose="02040503050406030204" pitchFamily="18" charset="0"/>
                <a:ea typeface="Cambria" panose="02040503050406030204" pitchFamily="18" charset="0"/>
              </a:rPr>
              <a:t> </a:t>
            </a:r>
            <a:r>
              <a:rPr lang="en-US" sz="3200" dirty="0" err="1">
                <a:solidFill>
                  <a:srgbClr val="FF0000"/>
                </a:solidFill>
                <a:latin typeface="Cambria" panose="02040503050406030204" pitchFamily="18" charset="0"/>
                <a:ea typeface="Cambria" panose="02040503050406030204" pitchFamily="18" charset="0"/>
              </a:rPr>
              <a:t>sân</a:t>
            </a:r>
            <a:r>
              <a:rPr lang="en-US" sz="3200" dirty="0">
                <a:solidFill>
                  <a:srgbClr val="FF0000"/>
                </a:solidFill>
                <a:latin typeface="Cambria" panose="02040503050406030204" pitchFamily="18" charset="0"/>
                <a:ea typeface="Cambria" panose="02040503050406030204" pitchFamily="18" charset="0"/>
              </a:rPr>
              <a:t> </a:t>
            </a:r>
            <a:r>
              <a:rPr lang="en-US" sz="3200" dirty="0" err="1">
                <a:solidFill>
                  <a:srgbClr val="FF0000"/>
                </a:solidFill>
                <a:latin typeface="Cambria" panose="02040503050406030204" pitchFamily="18" charset="0"/>
                <a:ea typeface="Cambria" panose="02040503050406030204" pitchFamily="18" charset="0"/>
              </a:rPr>
              <a:t>bóng</a:t>
            </a:r>
            <a:r>
              <a:rPr lang="en-US" sz="3200" dirty="0">
                <a:solidFill>
                  <a:srgbClr val="FF0000"/>
                </a:solidFill>
                <a:latin typeface="Cambria" panose="02040503050406030204" pitchFamily="18" charset="0"/>
                <a:ea typeface="Cambria" panose="02040503050406030204" pitchFamily="18" charset="0"/>
              </a:rPr>
              <a:t> </a:t>
            </a:r>
            <a:r>
              <a:rPr lang="en-US" sz="3200" dirty="0" err="1">
                <a:solidFill>
                  <a:srgbClr val="FF0000"/>
                </a:solidFill>
                <a:latin typeface="Cambria" panose="02040503050406030204" pitchFamily="18" charset="0"/>
                <a:ea typeface="Cambria" panose="02040503050406030204" pitchFamily="18" charset="0"/>
              </a:rPr>
              <a:t>rổ</a:t>
            </a:r>
            <a:r>
              <a:rPr lang="en-US" sz="3200" dirty="0">
                <a:solidFill>
                  <a:srgbClr val="FF0000"/>
                </a:solidFill>
                <a:latin typeface="Cambria" panose="02040503050406030204" pitchFamily="18" charset="0"/>
                <a:ea typeface="Cambria" panose="02040503050406030204" pitchFamily="18" charset="0"/>
              </a:rPr>
              <a:t> </a:t>
            </a:r>
            <a:r>
              <a:rPr lang="en-US" sz="3200" dirty="0" err="1">
                <a:solidFill>
                  <a:srgbClr val="FF0000"/>
                </a:solidFill>
                <a:latin typeface="Cambria" panose="02040503050406030204" pitchFamily="18" charset="0"/>
                <a:ea typeface="Cambria" panose="02040503050406030204" pitchFamily="18" charset="0"/>
              </a:rPr>
              <a:t>là</a:t>
            </a:r>
            <a:r>
              <a:rPr lang="en-US" sz="3200" dirty="0">
                <a:solidFill>
                  <a:srgbClr val="FF0000"/>
                </a:solidFill>
                <a:latin typeface="Cambria" panose="02040503050406030204" pitchFamily="18" charset="0"/>
                <a:ea typeface="Cambria" panose="02040503050406030204" pitchFamily="18" charset="0"/>
              </a:rPr>
              <a:t>:</a:t>
            </a:r>
          </a:p>
          <a:p>
            <a:pPr algn="ctr"/>
            <a:r>
              <a:rPr lang="en-US" sz="3200" dirty="0">
                <a:solidFill>
                  <a:srgbClr val="FF0000"/>
                </a:solidFill>
                <a:latin typeface="Cambria" panose="02040503050406030204" pitchFamily="18" charset="0"/>
                <a:ea typeface="Cambria" panose="02040503050406030204" pitchFamily="18" charset="0"/>
              </a:rPr>
              <a:t>(28 + 15) x 2 = 86 (m)</a:t>
            </a:r>
          </a:p>
          <a:p>
            <a:pPr algn="ctr"/>
            <a:r>
              <a:rPr lang="en-US" sz="3200" dirty="0">
                <a:solidFill>
                  <a:srgbClr val="FF0000"/>
                </a:solidFill>
                <a:latin typeface="Cambria" panose="02040503050406030204" pitchFamily="18" charset="0"/>
                <a:ea typeface="Cambria" panose="02040503050406030204" pitchFamily="18" charset="0"/>
              </a:rPr>
              <a:t>    </a:t>
            </a:r>
            <a:r>
              <a:rPr lang="en-US" sz="3200" dirty="0" err="1">
                <a:solidFill>
                  <a:srgbClr val="FF0000"/>
                </a:solidFill>
                <a:latin typeface="Cambria" panose="02040503050406030204" pitchFamily="18" charset="0"/>
                <a:ea typeface="Cambria" panose="02040503050406030204" pitchFamily="18" charset="0"/>
              </a:rPr>
              <a:t>Diện</a:t>
            </a:r>
            <a:r>
              <a:rPr lang="en-US" sz="3200" dirty="0">
                <a:solidFill>
                  <a:srgbClr val="FF0000"/>
                </a:solidFill>
                <a:latin typeface="Cambria" panose="02040503050406030204" pitchFamily="18" charset="0"/>
                <a:ea typeface="Cambria" panose="02040503050406030204" pitchFamily="18" charset="0"/>
              </a:rPr>
              <a:t> </a:t>
            </a:r>
            <a:r>
              <a:rPr lang="en-US" sz="3200" dirty="0" err="1">
                <a:solidFill>
                  <a:srgbClr val="FF0000"/>
                </a:solidFill>
                <a:latin typeface="Cambria" panose="02040503050406030204" pitchFamily="18" charset="0"/>
                <a:ea typeface="Cambria" panose="02040503050406030204" pitchFamily="18" charset="0"/>
              </a:rPr>
              <a:t>tích</a:t>
            </a:r>
            <a:r>
              <a:rPr lang="en-US" sz="3200" dirty="0">
                <a:solidFill>
                  <a:srgbClr val="FF0000"/>
                </a:solidFill>
                <a:latin typeface="Cambria" panose="02040503050406030204" pitchFamily="18" charset="0"/>
                <a:ea typeface="Cambria" panose="02040503050406030204" pitchFamily="18" charset="0"/>
              </a:rPr>
              <a:t> </a:t>
            </a:r>
            <a:r>
              <a:rPr lang="en-US" sz="3200" dirty="0" err="1">
                <a:solidFill>
                  <a:srgbClr val="FF0000"/>
                </a:solidFill>
                <a:latin typeface="Cambria" panose="02040503050406030204" pitchFamily="18" charset="0"/>
                <a:ea typeface="Cambria" panose="02040503050406030204" pitchFamily="18" charset="0"/>
              </a:rPr>
              <a:t>của</a:t>
            </a:r>
            <a:r>
              <a:rPr lang="en-US" sz="3200" dirty="0">
                <a:solidFill>
                  <a:srgbClr val="FF0000"/>
                </a:solidFill>
                <a:latin typeface="Cambria" panose="02040503050406030204" pitchFamily="18" charset="0"/>
                <a:ea typeface="Cambria" panose="02040503050406030204" pitchFamily="18" charset="0"/>
              </a:rPr>
              <a:t> </a:t>
            </a:r>
            <a:r>
              <a:rPr lang="en-US" sz="3200" dirty="0" err="1">
                <a:solidFill>
                  <a:srgbClr val="FF0000"/>
                </a:solidFill>
                <a:latin typeface="Cambria" panose="02040503050406030204" pitchFamily="18" charset="0"/>
                <a:ea typeface="Cambria" panose="02040503050406030204" pitchFamily="18" charset="0"/>
              </a:rPr>
              <a:t>sân</a:t>
            </a:r>
            <a:r>
              <a:rPr lang="en-US" sz="3200" dirty="0">
                <a:solidFill>
                  <a:srgbClr val="FF0000"/>
                </a:solidFill>
                <a:latin typeface="Cambria" panose="02040503050406030204" pitchFamily="18" charset="0"/>
                <a:ea typeface="Cambria" panose="02040503050406030204" pitchFamily="18" charset="0"/>
              </a:rPr>
              <a:t> </a:t>
            </a:r>
            <a:r>
              <a:rPr lang="en-US" sz="3200" dirty="0" err="1">
                <a:solidFill>
                  <a:srgbClr val="FF0000"/>
                </a:solidFill>
                <a:latin typeface="Cambria" panose="02040503050406030204" pitchFamily="18" charset="0"/>
                <a:ea typeface="Cambria" panose="02040503050406030204" pitchFamily="18" charset="0"/>
              </a:rPr>
              <a:t>bóng</a:t>
            </a:r>
            <a:r>
              <a:rPr lang="en-US" sz="3200" dirty="0">
                <a:solidFill>
                  <a:srgbClr val="FF0000"/>
                </a:solidFill>
                <a:latin typeface="Cambria" panose="02040503050406030204" pitchFamily="18" charset="0"/>
                <a:ea typeface="Cambria" panose="02040503050406030204" pitchFamily="18" charset="0"/>
              </a:rPr>
              <a:t> </a:t>
            </a:r>
            <a:r>
              <a:rPr lang="en-US" sz="3200" dirty="0" err="1">
                <a:solidFill>
                  <a:srgbClr val="FF0000"/>
                </a:solidFill>
                <a:latin typeface="Cambria" panose="02040503050406030204" pitchFamily="18" charset="0"/>
                <a:ea typeface="Cambria" panose="02040503050406030204" pitchFamily="18" charset="0"/>
              </a:rPr>
              <a:t>rổ</a:t>
            </a:r>
            <a:r>
              <a:rPr lang="en-US" sz="3200" dirty="0">
                <a:solidFill>
                  <a:srgbClr val="FF0000"/>
                </a:solidFill>
                <a:latin typeface="Cambria" panose="02040503050406030204" pitchFamily="18" charset="0"/>
                <a:ea typeface="Cambria" panose="02040503050406030204" pitchFamily="18" charset="0"/>
              </a:rPr>
              <a:t> </a:t>
            </a:r>
            <a:r>
              <a:rPr lang="en-US" sz="3200" dirty="0" err="1">
                <a:solidFill>
                  <a:srgbClr val="FF0000"/>
                </a:solidFill>
                <a:latin typeface="Cambria" panose="02040503050406030204" pitchFamily="18" charset="0"/>
                <a:ea typeface="Cambria" panose="02040503050406030204" pitchFamily="18" charset="0"/>
              </a:rPr>
              <a:t>là</a:t>
            </a:r>
            <a:r>
              <a:rPr lang="en-US" sz="3200" dirty="0">
                <a:solidFill>
                  <a:srgbClr val="FF0000"/>
                </a:solidFill>
                <a:latin typeface="Cambria" panose="02040503050406030204" pitchFamily="18" charset="0"/>
                <a:ea typeface="Cambria" panose="02040503050406030204" pitchFamily="18" charset="0"/>
              </a:rPr>
              <a:t>: 28 x 15 = 420 m²</a:t>
            </a:r>
            <a:endParaRPr lang="en-US" sz="3200" b="0" i="0" dirty="0">
              <a:solidFill>
                <a:srgbClr val="FF0000"/>
              </a:solidFill>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89369570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8">
            <a:extLst>
              <a:ext uri="{FF2B5EF4-FFF2-40B4-BE49-F238E27FC236}">
                <a16:creationId xmlns:a16="http://schemas.microsoft.com/office/drawing/2014/main" xmlns="" id="{9C1B777E-5ACE-444B-8DB6-DABAD60A11B7}"/>
              </a:ext>
            </a:extLst>
          </p:cNvPr>
          <p:cNvSpPr txBox="1">
            <a:spLocks noChangeArrowheads="1"/>
          </p:cNvSpPr>
          <p:nvPr/>
        </p:nvSpPr>
        <p:spPr bwMode="auto">
          <a:xfrm>
            <a:off x="1746841" y="487052"/>
            <a:ext cx="9502406" cy="1969770"/>
          </a:xfrm>
          <a:prstGeom prst="rect">
            <a:avLst/>
          </a:prstGeom>
          <a:solidFill>
            <a:schemeClr val="accent4">
              <a:lumMod val="60000"/>
              <a:lumOff val="40000"/>
            </a:schemeClr>
          </a:solidFill>
          <a:ln>
            <a:noFill/>
          </a:ln>
        </p:spPr>
        <p:txBody>
          <a:bodyPr wrap="square" lIns="0" tIns="0" rIns="0" bIns="0" anchor="ctr">
            <a:spAutoFit/>
          </a:bodyPr>
          <a:lstStyle/>
          <a:p>
            <a:pPr lvl="0" algn="just"/>
            <a:r>
              <a:rPr lang="vi-VN" altLang="zh-CN" sz="3200" b="1" dirty="0">
                <a:solidFill>
                  <a:prstClr val="black"/>
                </a:solidFill>
                <a:latin typeface="Cambria" panose="02040503050406030204" pitchFamily="18" charset="0"/>
                <a:ea typeface="Cambria" panose="02040503050406030204" pitchFamily="18" charset="0"/>
                <a:sym typeface="雷盖体" panose="00000800000000000000" pitchFamily="2" charset="-122"/>
              </a:rPr>
              <a:t>Từ miếng b</a:t>
            </a:r>
            <a:r>
              <a:rPr lang="en-US" altLang="zh-CN" sz="3200" b="1" dirty="0">
                <a:solidFill>
                  <a:prstClr val="black"/>
                </a:solidFill>
                <a:latin typeface="Cambria" panose="02040503050406030204" pitchFamily="18" charset="0"/>
                <a:ea typeface="Cambria" panose="02040503050406030204" pitchFamily="18" charset="0"/>
                <a:sym typeface="雷盖体" panose="00000800000000000000" pitchFamily="2" charset="-122"/>
              </a:rPr>
              <a:t>ì</a:t>
            </a:r>
            <a:r>
              <a:rPr lang="vi-VN" altLang="zh-CN" sz="3200" b="1" dirty="0">
                <a:solidFill>
                  <a:prstClr val="black"/>
                </a:solidFill>
                <a:latin typeface="Cambria" panose="02040503050406030204" pitchFamily="18" charset="0"/>
                <a:ea typeface="Cambria" panose="02040503050406030204" pitchFamily="18" charset="0"/>
                <a:sym typeface="雷盖体" panose="00000800000000000000" pitchFamily="2" charset="-122"/>
              </a:rPr>
              <a:t>a hình vuông cạnh 40 cm, Nam đã cắt 4 hình vuông cạnh 8 cm ở bên góc, rồi gấp lên để được cái hợp không nắp (Hình A). Tính diện tích miếng bìa làm thành cái hộp hình A đó.</a:t>
            </a:r>
            <a:endParaRPr kumimoji="0" lang="zh-CN" altLang="en-US" sz="3200" b="1" i="0" u="none" strike="noStrike" kern="1200" cap="none" spc="0" normalizeH="0" baseline="0" noProof="0" dirty="0">
              <a:ln>
                <a:noFill/>
              </a:ln>
              <a:solidFill>
                <a:prstClr val="black"/>
              </a:solidFill>
              <a:effectLst/>
              <a:uLnTx/>
              <a:uFillTx/>
              <a:latin typeface="Cambria" panose="02040503050406030204" pitchFamily="18" charset="0"/>
              <a:ea typeface="雷盖体" panose="00000800000000000000" pitchFamily="2" charset="-122"/>
              <a:sym typeface="雷盖体" panose="00000800000000000000" pitchFamily="2" charset="-122"/>
            </a:endParaRPr>
          </a:p>
        </p:txBody>
      </p:sp>
      <p:pic>
        <p:nvPicPr>
          <p:cNvPr id="2" name="Picture 1">
            <a:extLst>
              <a:ext uri="{FF2B5EF4-FFF2-40B4-BE49-F238E27FC236}">
                <a16:creationId xmlns:a16="http://schemas.microsoft.com/office/drawing/2014/main" xmlns="" id="{1DD76A43-5709-90B0-D888-825F51E4A929}"/>
              </a:ext>
            </a:extLst>
          </p:cNvPr>
          <p:cNvPicPr>
            <a:picLocks noChangeAspect="1"/>
          </p:cNvPicPr>
          <p:nvPr/>
        </p:nvPicPr>
        <p:blipFill>
          <a:blip r:embed="rId3"/>
          <a:stretch>
            <a:fillRect/>
          </a:stretch>
        </p:blipFill>
        <p:spPr>
          <a:xfrm>
            <a:off x="330020" y="280799"/>
            <a:ext cx="1347333" cy="1609483"/>
          </a:xfrm>
          <a:prstGeom prst="rect">
            <a:avLst/>
          </a:prstGeom>
        </p:spPr>
      </p:pic>
      <p:pic>
        <p:nvPicPr>
          <p:cNvPr id="5" name="Picture 4">
            <a:extLst>
              <a:ext uri="{FF2B5EF4-FFF2-40B4-BE49-F238E27FC236}">
                <a16:creationId xmlns:a16="http://schemas.microsoft.com/office/drawing/2014/main" xmlns="" id="{77BACB95-0AE5-B2D7-F566-A537576A68BA}"/>
              </a:ext>
            </a:extLst>
          </p:cNvPr>
          <p:cNvPicPr>
            <a:picLocks noChangeAspect="1"/>
          </p:cNvPicPr>
          <p:nvPr/>
        </p:nvPicPr>
        <p:blipFill>
          <a:blip r:embed="rId4"/>
          <a:stretch>
            <a:fillRect/>
          </a:stretch>
        </p:blipFill>
        <p:spPr>
          <a:xfrm>
            <a:off x="417550" y="2862262"/>
            <a:ext cx="4666787" cy="2443385"/>
          </a:xfrm>
          <a:prstGeom prst="rect">
            <a:avLst/>
          </a:prstGeom>
        </p:spPr>
      </p:pic>
      <p:sp>
        <p:nvSpPr>
          <p:cNvPr id="10" name="TextBox 9">
            <a:extLst>
              <a:ext uri="{FF2B5EF4-FFF2-40B4-BE49-F238E27FC236}">
                <a16:creationId xmlns:a16="http://schemas.microsoft.com/office/drawing/2014/main" xmlns="" id="{6237B71B-FC71-5177-5AFC-19F9C379FAA9}"/>
              </a:ext>
            </a:extLst>
          </p:cNvPr>
          <p:cNvSpPr txBox="1"/>
          <p:nvPr/>
        </p:nvSpPr>
        <p:spPr>
          <a:xfrm>
            <a:off x="5167424" y="2955851"/>
            <a:ext cx="6528390" cy="3153877"/>
          </a:xfrm>
          <a:prstGeom prst="rect">
            <a:avLst/>
          </a:prstGeom>
          <a:noFill/>
        </p:spPr>
        <p:txBody>
          <a:bodyPr wrap="square" rtlCol="0">
            <a:spAutoFit/>
          </a:bodyPr>
          <a:lstStyle/>
          <a:p>
            <a:pPr marL="0" marR="0" algn="ctr">
              <a:lnSpc>
                <a:spcPct val="120000"/>
              </a:lnSpc>
              <a:spcBef>
                <a:spcPts val="0"/>
              </a:spcBef>
              <a:spcAft>
                <a:spcPts val="0"/>
              </a:spcAft>
            </a:pP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Diện</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tích</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miếng</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bìa</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hình</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vuông</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là</a:t>
            </a:r>
            <a:r>
              <a:rPr lang="en-US" sz="2400" dirty="0">
                <a:solidFill>
                  <a:srgbClr val="FF0000"/>
                </a:solidFill>
                <a:effectLst/>
                <a:latin typeface="Cambria" panose="02040503050406030204" pitchFamily="18" charset="0"/>
                <a:ea typeface="Cambria" panose="02040503050406030204" pitchFamily="18" charset="0"/>
              </a:rPr>
              <a:t>:</a:t>
            </a:r>
          </a:p>
          <a:p>
            <a:pPr marL="0" marR="0" algn="ctr">
              <a:lnSpc>
                <a:spcPct val="120000"/>
              </a:lnSpc>
              <a:spcBef>
                <a:spcPts val="0"/>
              </a:spcBef>
              <a:spcAft>
                <a:spcPts val="0"/>
              </a:spcAft>
            </a:pPr>
            <a:r>
              <a:rPr lang="en-US" sz="2400" dirty="0">
                <a:solidFill>
                  <a:srgbClr val="FF0000"/>
                </a:solidFill>
                <a:effectLst/>
                <a:latin typeface="Cambria" panose="02040503050406030204" pitchFamily="18" charset="0"/>
                <a:ea typeface="Cambria" panose="02040503050406030204" pitchFamily="18" charset="0"/>
              </a:rPr>
              <a:t>      40 x 40 = 1 600 (cm</a:t>
            </a:r>
            <a:r>
              <a:rPr lang="en-US" sz="2400" baseline="30000" dirty="0">
                <a:solidFill>
                  <a:srgbClr val="FF0000"/>
                </a:solidFill>
                <a:effectLst/>
                <a:latin typeface="Cambria" panose="02040503050406030204" pitchFamily="18" charset="0"/>
                <a:ea typeface="Cambria" panose="02040503050406030204" pitchFamily="18" charset="0"/>
              </a:rPr>
              <a:t>2</a:t>
            </a:r>
            <a:r>
              <a:rPr lang="en-US" sz="2400" dirty="0">
                <a:solidFill>
                  <a:srgbClr val="FF0000"/>
                </a:solidFill>
                <a:effectLst/>
                <a:latin typeface="Cambria" panose="02040503050406030204" pitchFamily="18" charset="0"/>
                <a:ea typeface="Cambria" panose="02040503050406030204" pitchFamily="18" charset="0"/>
              </a:rPr>
              <a:t>)</a:t>
            </a:r>
          </a:p>
          <a:p>
            <a:pPr marL="0" marR="0" algn="ctr">
              <a:lnSpc>
                <a:spcPct val="120000"/>
              </a:lnSpc>
              <a:spcBef>
                <a:spcPts val="0"/>
              </a:spcBef>
              <a:spcAft>
                <a:spcPts val="0"/>
              </a:spcAft>
            </a:pP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Diện</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tích</a:t>
            </a:r>
            <a:r>
              <a:rPr lang="en-US" sz="2400" dirty="0">
                <a:solidFill>
                  <a:srgbClr val="FF0000"/>
                </a:solidFill>
                <a:effectLst/>
                <a:latin typeface="Cambria" panose="02040503050406030204" pitchFamily="18" charset="0"/>
                <a:ea typeface="Cambria" panose="02040503050406030204" pitchFamily="18" charset="0"/>
              </a:rPr>
              <a:t> 4 </a:t>
            </a:r>
            <a:r>
              <a:rPr lang="en-US" sz="2400" dirty="0" err="1">
                <a:solidFill>
                  <a:srgbClr val="FF0000"/>
                </a:solidFill>
                <a:effectLst/>
                <a:latin typeface="Cambria" panose="02040503050406030204" pitchFamily="18" charset="0"/>
                <a:ea typeface="Cambria" panose="02040503050406030204" pitchFamily="18" charset="0"/>
              </a:rPr>
              <a:t>miếng</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hình</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vuông</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cắt</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đi</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bốn</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góc</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là</a:t>
            </a:r>
            <a:r>
              <a:rPr lang="en-US" sz="2400" dirty="0">
                <a:solidFill>
                  <a:srgbClr val="FF0000"/>
                </a:solidFill>
                <a:effectLst/>
                <a:latin typeface="Cambria" panose="02040503050406030204" pitchFamily="18" charset="0"/>
                <a:ea typeface="Cambria" panose="02040503050406030204" pitchFamily="18" charset="0"/>
              </a:rPr>
              <a:t>:</a:t>
            </a:r>
          </a:p>
          <a:p>
            <a:pPr marL="0" marR="0" algn="ctr">
              <a:lnSpc>
                <a:spcPct val="120000"/>
              </a:lnSpc>
              <a:spcBef>
                <a:spcPts val="0"/>
              </a:spcBef>
              <a:spcAft>
                <a:spcPts val="0"/>
              </a:spcAft>
            </a:pPr>
            <a:r>
              <a:rPr lang="en-US" sz="2400" dirty="0">
                <a:solidFill>
                  <a:srgbClr val="FF0000"/>
                </a:solidFill>
                <a:effectLst/>
                <a:latin typeface="Cambria" panose="02040503050406030204" pitchFamily="18" charset="0"/>
                <a:ea typeface="Cambria" panose="02040503050406030204" pitchFamily="18" charset="0"/>
              </a:rPr>
              <a:t>     8 x 8 x 4 = 256 (cm</a:t>
            </a:r>
            <a:r>
              <a:rPr lang="en-US" sz="2400" baseline="30000" dirty="0">
                <a:solidFill>
                  <a:srgbClr val="FF0000"/>
                </a:solidFill>
                <a:effectLst/>
                <a:latin typeface="Cambria" panose="02040503050406030204" pitchFamily="18" charset="0"/>
                <a:ea typeface="Cambria" panose="02040503050406030204" pitchFamily="18" charset="0"/>
              </a:rPr>
              <a:t>2</a:t>
            </a:r>
            <a:r>
              <a:rPr lang="en-US" sz="2400" dirty="0">
                <a:solidFill>
                  <a:srgbClr val="FF0000"/>
                </a:solidFill>
                <a:effectLst/>
                <a:latin typeface="Cambria" panose="02040503050406030204" pitchFamily="18" charset="0"/>
                <a:ea typeface="Cambria" panose="02040503050406030204" pitchFamily="18" charset="0"/>
              </a:rPr>
              <a:t>)</a:t>
            </a:r>
          </a:p>
          <a:p>
            <a:pPr marL="0" marR="0" algn="ctr">
              <a:lnSpc>
                <a:spcPct val="120000"/>
              </a:lnSpc>
              <a:spcBef>
                <a:spcPts val="0"/>
              </a:spcBef>
              <a:spcAft>
                <a:spcPts val="0"/>
              </a:spcAft>
            </a:pP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Diện</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tích</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miếng</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bìa</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làm</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thành</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cái</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hộp</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là</a:t>
            </a:r>
            <a:r>
              <a:rPr lang="en-US" sz="2400" dirty="0">
                <a:solidFill>
                  <a:srgbClr val="FF0000"/>
                </a:solidFill>
                <a:effectLst/>
                <a:latin typeface="Cambria" panose="02040503050406030204" pitchFamily="18" charset="0"/>
                <a:ea typeface="Cambria" panose="02040503050406030204" pitchFamily="18" charset="0"/>
              </a:rPr>
              <a:t>:  </a:t>
            </a:r>
          </a:p>
          <a:p>
            <a:pPr marL="0" marR="0" algn="ctr">
              <a:lnSpc>
                <a:spcPct val="120000"/>
              </a:lnSpc>
              <a:spcBef>
                <a:spcPts val="0"/>
              </a:spcBef>
              <a:spcAft>
                <a:spcPts val="0"/>
              </a:spcAft>
            </a:pPr>
            <a:r>
              <a:rPr lang="en-US" sz="2400" dirty="0">
                <a:solidFill>
                  <a:srgbClr val="FF0000"/>
                </a:solidFill>
                <a:effectLst/>
                <a:latin typeface="Cambria" panose="02040503050406030204" pitchFamily="18" charset="0"/>
                <a:ea typeface="Cambria" panose="02040503050406030204" pitchFamily="18" charset="0"/>
              </a:rPr>
              <a:t>     1 600 – 256 =  1 344 (cm</a:t>
            </a:r>
            <a:r>
              <a:rPr lang="en-US" sz="2400" baseline="30000" dirty="0">
                <a:solidFill>
                  <a:srgbClr val="FF0000"/>
                </a:solidFill>
                <a:effectLst/>
                <a:latin typeface="Cambria" panose="02040503050406030204" pitchFamily="18" charset="0"/>
                <a:ea typeface="Cambria" panose="02040503050406030204" pitchFamily="18" charset="0"/>
              </a:rPr>
              <a:t>2</a:t>
            </a:r>
            <a:r>
              <a:rPr lang="en-US" sz="2400" dirty="0">
                <a:solidFill>
                  <a:srgbClr val="FF0000"/>
                </a:solidFill>
                <a:effectLst/>
                <a:latin typeface="Cambria" panose="02040503050406030204" pitchFamily="18" charset="0"/>
                <a:ea typeface="Cambria" panose="02040503050406030204" pitchFamily="18" charset="0"/>
              </a:rPr>
              <a:t>)</a:t>
            </a:r>
          </a:p>
          <a:p>
            <a:pPr marL="0" marR="0" algn="r">
              <a:lnSpc>
                <a:spcPct val="120000"/>
              </a:lnSpc>
              <a:spcBef>
                <a:spcPts val="0"/>
              </a:spcBef>
              <a:spcAft>
                <a:spcPts val="0"/>
              </a:spcAft>
            </a:pP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Đáp</a:t>
            </a:r>
            <a:r>
              <a:rPr lang="en-US" sz="2400" dirty="0">
                <a:solidFill>
                  <a:srgbClr val="FF0000"/>
                </a:solidFill>
                <a:effectLst/>
                <a:latin typeface="Cambria" panose="02040503050406030204" pitchFamily="18" charset="0"/>
                <a:ea typeface="Cambria" panose="02040503050406030204" pitchFamily="18" charset="0"/>
              </a:rPr>
              <a:t> </a:t>
            </a:r>
            <a:r>
              <a:rPr lang="en-US" sz="2400" dirty="0" err="1">
                <a:solidFill>
                  <a:srgbClr val="FF0000"/>
                </a:solidFill>
                <a:effectLst/>
                <a:latin typeface="Cambria" panose="02040503050406030204" pitchFamily="18" charset="0"/>
                <a:ea typeface="Cambria" panose="02040503050406030204" pitchFamily="18" charset="0"/>
              </a:rPr>
              <a:t>số</a:t>
            </a:r>
            <a:r>
              <a:rPr lang="en-US" sz="2400" dirty="0">
                <a:solidFill>
                  <a:srgbClr val="FF0000"/>
                </a:solidFill>
                <a:effectLst/>
                <a:latin typeface="Cambria" panose="02040503050406030204" pitchFamily="18" charset="0"/>
                <a:ea typeface="Cambria" panose="02040503050406030204" pitchFamily="18" charset="0"/>
              </a:rPr>
              <a:t>: 1 344 cm</a:t>
            </a:r>
            <a:r>
              <a:rPr lang="en-US" sz="2400" baseline="30000" dirty="0">
                <a:solidFill>
                  <a:srgbClr val="FF0000"/>
                </a:solidFill>
                <a:effectLst/>
                <a:latin typeface="Cambria" panose="02040503050406030204" pitchFamily="18" charset="0"/>
                <a:ea typeface="Cambria" panose="02040503050406030204" pitchFamily="18" charset="0"/>
              </a:rPr>
              <a:t>2</a:t>
            </a:r>
            <a:endParaRPr lang="en-US" sz="2400"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26693296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xmlns="" id="{94553483-7AD2-46C7-5173-9D6722947F23}"/>
              </a:ext>
            </a:extLst>
          </p:cNvPr>
          <p:cNvGrpSpPr/>
          <p:nvPr/>
        </p:nvGrpSpPr>
        <p:grpSpPr>
          <a:xfrm>
            <a:off x="1506402" y="321665"/>
            <a:ext cx="9732211" cy="2293944"/>
            <a:chOff x="2486527" y="882299"/>
            <a:chExt cx="29240531" cy="1125168"/>
          </a:xfrm>
        </p:grpSpPr>
        <p:sp>
          <p:nvSpPr>
            <p:cNvPr id="3" name="Rectangle: Rounded Corners 2">
              <a:extLst>
                <a:ext uri="{FF2B5EF4-FFF2-40B4-BE49-F238E27FC236}">
                  <a16:creationId xmlns:a16="http://schemas.microsoft.com/office/drawing/2014/main" xmlns="" id="{E733EF93-841A-36B4-B12F-0871E44C9AD1}"/>
                </a:ext>
              </a:extLst>
            </p:cNvPr>
            <p:cNvSpPr/>
            <p:nvPr/>
          </p:nvSpPr>
          <p:spPr>
            <a:xfrm>
              <a:off x="2486527" y="908289"/>
              <a:ext cx="29240531" cy="1045983"/>
            </a:xfrm>
            <a:prstGeom prst="roundRect">
              <a:avLst/>
            </a:prstGeom>
            <a:solidFill>
              <a:srgbClr val="F9DB6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xmlns="" id="{F76301C7-B46E-2B2D-437E-67C3AEE3E152}"/>
                    </a:ext>
                  </a:extLst>
                </p:cNvPr>
                <p:cNvSpPr txBox="1"/>
                <p:nvPr/>
              </p:nvSpPr>
              <p:spPr>
                <a:xfrm>
                  <a:off x="2941891" y="882299"/>
                  <a:ext cx="28189977" cy="1125168"/>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1" i="0" u="none" strike="noStrike" kern="1200" cap="none" spc="0" normalizeH="0" baseline="0" noProof="0" dirty="0">
                      <a:ln>
                        <a:noFill/>
                      </a:ln>
                      <a:solidFill>
                        <a:prstClr val="black"/>
                      </a:solidFill>
                      <a:effectLst/>
                      <a:uLnTx/>
                      <a:uFillTx/>
                      <a:latin typeface="Cambria" panose="02040503050406030204" pitchFamily="18" charset="0"/>
                      <a:ea typeface="+mn-ea"/>
                      <a:cs typeface="Arial" panose="020B0604020202020204" pitchFamily="34" charset="0"/>
                    </a:rPr>
                    <a:t>Một khu đất dạng hình thang vuông có chiều cao bằng đáy bé và bằng 40 m</a:t>
                  </a:r>
                  <a:r>
                    <a:rPr kumimoji="0" lang="en-US" sz="2400" b="1" i="0" u="none" strike="noStrike" kern="1200" cap="none" spc="0" normalizeH="0" baseline="0" noProof="0" dirty="0">
                      <a:ln>
                        <a:noFill/>
                      </a:ln>
                      <a:solidFill>
                        <a:prstClr val="black"/>
                      </a:solidFill>
                      <a:effectLst/>
                      <a:uLnTx/>
                      <a:uFillTx/>
                      <a:latin typeface="Cambria" panose="02040503050406030204" pitchFamily="18" charset="0"/>
                      <a:ea typeface="+mn-ea"/>
                      <a:cs typeface="Arial" panose="020B0604020202020204" pitchFamily="34" charset="0"/>
                    </a:rPr>
                    <a:t>, </a:t>
                  </a:r>
                  <a:r>
                    <a:rPr kumimoji="0" lang="vi-VN" sz="2400" b="1" i="0" u="none" strike="noStrike" kern="1200" cap="none" spc="0" normalizeH="0" baseline="0" noProof="0" dirty="0">
                      <a:ln>
                        <a:noFill/>
                      </a:ln>
                      <a:solidFill>
                        <a:prstClr val="black"/>
                      </a:solidFill>
                      <a:effectLst/>
                      <a:uLnTx/>
                      <a:uFillTx/>
                      <a:latin typeface="Cambria" panose="02040503050406030204" pitchFamily="18" charset="0"/>
                      <a:ea typeface="+mn-ea"/>
                      <a:cs typeface="Arial" panose="020B0604020202020204" pitchFamily="34" charset="0"/>
                    </a:rPr>
                    <a:t>độ dài đáy lớn bằng </a:t>
                  </a:r>
                  <a14:m>
                    <m:oMath xmlns:m="http://schemas.openxmlformats.org/officeDocument/2006/math">
                      <m:f>
                        <m:fPr>
                          <m:ctrlPr>
                            <a:rPr kumimoji="0" lang="vi-VN" sz="2400" b="1" i="1" u="none" strike="noStrike" kern="1200" cap="none" spc="0" normalizeH="0" baseline="0" noProof="0" smtClean="0">
                              <a:ln>
                                <a:noFill/>
                              </a:ln>
                              <a:solidFill>
                                <a:prstClr val="black"/>
                              </a:solidFill>
                              <a:effectLst/>
                              <a:uLnTx/>
                              <a:uFillTx/>
                              <a:latin typeface="Cambria Math"/>
                              <a:ea typeface="+mn-ea"/>
                              <a:cs typeface="Arial" panose="020B0604020202020204" pitchFamily="34" charset="0"/>
                            </a:rPr>
                          </m:ctrlPr>
                        </m:fPr>
                        <m:num>
                          <m:r>
                            <a:rPr kumimoji="0" lang="en-US" sz="24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𝟑</m:t>
                          </m:r>
                        </m:num>
                        <m:den>
                          <m:r>
                            <a:rPr kumimoji="0" lang="en-US" sz="24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𝟐</m:t>
                          </m:r>
                        </m:den>
                      </m:f>
                    </m:oMath>
                  </a14:m>
                  <a:r>
                    <a:rPr kumimoji="0" lang="vi-VN" sz="2400" b="1" i="0" u="none" strike="noStrike" kern="1200" cap="none" spc="0" normalizeH="0" baseline="0" noProof="0" dirty="0">
                      <a:ln>
                        <a:noFill/>
                      </a:ln>
                      <a:solidFill>
                        <a:prstClr val="black"/>
                      </a:solidFill>
                      <a:effectLst/>
                      <a:uLnTx/>
                      <a:uFillTx/>
                      <a:latin typeface="Cambria" panose="02040503050406030204" pitchFamily="18" charset="0"/>
                      <a:ea typeface="+mn-ea"/>
                      <a:cs typeface="Arial" panose="020B0604020202020204" pitchFamily="34" charset="0"/>
                    </a:rPr>
                    <a:t> đáy bé. Để xây dựng khu nhà văn hóa, đội xây dựng đã cải tạo, đắp đất mở rộng khu đất cũ thành khu đất mới dạng hình chữ nhật có chiều rộng bằng chiều cao hình thang, có chiều dài bằng đây lới hình thang (như hình vẽ)</a:t>
                  </a:r>
                  <a:endParaRPr kumimoji="0" lang="en-US" sz="2400" b="1" i="0" u="none" strike="noStrike" kern="1200" cap="none" spc="0" normalizeH="0" baseline="0" noProof="0" dirty="0">
                    <a:ln>
                      <a:noFill/>
                    </a:ln>
                    <a:solidFill>
                      <a:prstClr val="black"/>
                    </a:solidFill>
                    <a:effectLst/>
                    <a:uLnTx/>
                    <a:uFillTx/>
                    <a:latin typeface="Cambria" panose="02040503050406030204" pitchFamily="18" charset="0"/>
                    <a:ea typeface="+mn-ea"/>
                    <a:cs typeface="Arial" panose="020B0604020202020204" pitchFamily="34" charset="0"/>
                  </a:endParaRPr>
                </a:p>
              </p:txBody>
            </p:sp>
          </mc:Choice>
          <mc:Fallback xmlns="">
            <p:sp>
              <p:nvSpPr>
                <p:cNvPr id="4" name="TextBox 3">
                  <a:extLst>
                    <a:ext uri="{FF2B5EF4-FFF2-40B4-BE49-F238E27FC236}">
                      <a16:creationId xmlns:a16="http://schemas.microsoft.com/office/drawing/2014/main" id="{F76301C7-B46E-2B2D-437E-67C3AEE3E152}"/>
                    </a:ext>
                  </a:extLst>
                </p:cNvPr>
                <p:cNvSpPr txBox="1">
                  <a:spLocks noRot="1" noChangeAspect="1" noMove="1" noResize="1" noEditPoints="1" noAdjustHandles="1" noChangeArrowheads="1" noChangeShapeType="1" noTextEdit="1"/>
                </p:cNvSpPr>
                <p:nvPr/>
              </p:nvSpPr>
              <p:spPr>
                <a:xfrm>
                  <a:off x="2941891" y="882299"/>
                  <a:ext cx="28189977" cy="1125168"/>
                </a:xfrm>
                <a:prstGeom prst="rect">
                  <a:avLst/>
                </a:prstGeom>
                <a:blipFill>
                  <a:blip r:embed="rId2"/>
                  <a:stretch>
                    <a:fillRect l="-1040" t="-2128" r="-1754"/>
                  </a:stretch>
                </a:blipFill>
              </p:spPr>
              <p:txBody>
                <a:bodyPr/>
                <a:lstStyle/>
                <a:p>
                  <a:r>
                    <a:rPr lang="en-US">
                      <a:noFill/>
                    </a:rPr>
                    <a:t> </a:t>
                  </a:r>
                </a:p>
              </p:txBody>
            </p:sp>
          </mc:Fallback>
        </mc:AlternateContent>
      </p:grpSp>
      <p:pic>
        <p:nvPicPr>
          <p:cNvPr id="5" name="Picture 4">
            <a:extLst>
              <a:ext uri="{FF2B5EF4-FFF2-40B4-BE49-F238E27FC236}">
                <a16:creationId xmlns:a16="http://schemas.microsoft.com/office/drawing/2014/main" xmlns="" id="{C0BD210F-763A-8CD0-653C-57BD0A55F6E3}"/>
              </a:ext>
            </a:extLst>
          </p:cNvPr>
          <p:cNvPicPr>
            <a:picLocks noChangeAspect="1"/>
          </p:cNvPicPr>
          <p:nvPr/>
        </p:nvPicPr>
        <p:blipFill>
          <a:blip r:embed="rId3"/>
          <a:stretch>
            <a:fillRect/>
          </a:stretch>
        </p:blipFill>
        <p:spPr>
          <a:xfrm>
            <a:off x="289186" y="218334"/>
            <a:ext cx="1347333" cy="1609483"/>
          </a:xfrm>
          <a:prstGeom prst="rect">
            <a:avLst/>
          </a:prstGeom>
        </p:spPr>
      </p:pic>
      <p:pic>
        <p:nvPicPr>
          <p:cNvPr id="13" name="Picture 12">
            <a:extLst>
              <a:ext uri="{FF2B5EF4-FFF2-40B4-BE49-F238E27FC236}">
                <a16:creationId xmlns:a16="http://schemas.microsoft.com/office/drawing/2014/main" xmlns="" id="{FABB1E22-93AE-7816-B9A4-021307BAADD3}"/>
              </a:ext>
            </a:extLst>
          </p:cNvPr>
          <p:cNvPicPr>
            <a:picLocks noChangeAspect="1"/>
          </p:cNvPicPr>
          <p:nvPr/>
        </p:nvPicPr>
        <p:blipFill>
          <a:blip r:embed="rId4"/>
          <a:stretch>
            <a:fillRect/>
          </a:stretch>
        </p:blipFill>
        <p:spPr>
          <a:xfrm>
            <a:off x="7420086" y="2985644"/>
            <a:ext cx="4029075" cy="2524125"/>
          </a:xfrm>
          <a:prstGeom prst="rect">
            <a:avLst/>
          </a:prstGeom>
        </p:spPr>
      </p:pic>
      <p:sp>
        <p:nvSpPr>
          <p:cNvPr id="14" name="TextBox 13">
            <a:extLst>
              <a:ext uri="{FF2B5EF4-FFF2-40B4-BE49-F238E27FC236}">
                <a16:creationId xmlns:a16="http://schemas.microsoft.com/office/drawing/2014/main" xmlns="" id="{903527F4-88AC-F838-E01F-68D3159031F7}"/>
              </a:ext>
            </a:extLst>
          </p:cNvPr>
          <p:cNvSpPr txBox="1"/>
          <p:nvPr/>
        </p:nvSpPr>
        <p:spPr>
          <a:xfrm>
            <a:off x="637953" y="2934586"/>
            <a:ext cx="6709145" cy="2308324"/>
          </a:xfrm>
          <a:prstGeom prst="rect">
            <a:avLst/>
          </a:prstGeom>
          <a:noFill/>
        </p:spPr>
        <p:txBody>
          <a:bodyPr wrap="square" rtlCol="0">
            <a:spAutoFit/>
          </a:bodyPr>
          <a:lstStyle/>
          <a:p>
            <a:pPr algn="just"/>
            <a:r>
              <a:rPr lang="vi-VN" sz="3600" b="0" i="0" dirty="0">
                <a:solidFill>
                  <a:srgbClr val="333333"/>
                </a:solidFill>
                <a:effectLst/>
                <a:latin typeface="Cambria" panose="02040503050406030204" pitchFamily="18" charset="0"/>
                <a:ea typeface="Cambria" panose="02040503050406030204" pitchFamily="18" charset="0"/>
              </a:rPr>
              <a:t>a) Tính diện tích khu đất cũng hình thang ban đầu</a:t>
            </a:r>
          </a:p>
          <a:p>
            <a:pPr algn="just"/>
            <a:r>
              <a:rPr lang="vi-VN" sz="3600" b="0" i="0" dirty="0">
                <a:solidFill>
                  <a:srgbClr val="333333"/>
                </a:solidFill>
                <a:effectLst/>
                <a:latin typeface="Cambria" panose="02040503050406030204" pitchFamily="18" charset="0"/>
                <a:ea typeface="Cambria" panose="02040503050406030204" pitchFamily="18" charset="0"/>
              </a:rPr>
              <a:t>b) Tính diện tích phần đất được mở rộng</a:t>
            </a:r>
          </a:p>
        </p:txBody>
      </p:sp>
    </p:spTree>
    <p:extLst>
      <p:ext uri="{BB962C8B-B14F-4D97-AF65-F5344CB8AC3E}">
        <p14:creationId xmlns:p14="http://schemas.microsoft.com/office/powerpoint/2010/main" val="46229091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310</Words>
  <Application>Microsoft Office PowerPoint</Application>
  <PresentationFormat>Custom</PresentationFormat>
  <Paragraphs>19</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第一PPT，www.1ppt.com</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Tran</dc:creator>
  <cp:lastModifiedBy>7U170920</cp:lastModifiedBy>
  <cp:revision>48</cp:revision>
  <dcterms:created xsi:type="dcterms:W3CDTF">2023-10-17T08:21:13Z</dcterms:created>
  <dcterms:modified xsi:type="dcterms:W3CDTF">2025-05-20T01:30:08Z</dcterms:modified>
</cp:coreProperties>
</file>