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83" r:id="rId3"/>
    <p:sldId id="284" r:id="rId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B3B"/>
    <a:srgbClr val="FFCBFE"/>
    <a:srgbClr val="EAE2FB"/>
    <a:srgbClr val="ECE4FC"/>
    <a:srgbClr val="FF3399"/>
    <a:srgbClr val="FF94FF"/>
    <a:srgbClr val="88FFFF"/>
    <a:srgbClr val="FFFF6E"/>
    <a:srgbClr val="FFFF30"/>
    <a:srgbClr val="FFFF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9" d="100"/>
          <a:sy n="59" d="100"/>
        </p:scale>
        <p:origin x="-533" y="-1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1"/>
            <a:ext cx="12192001" cy="6858001"/>
          </a:xfrm>
          <a:prstGeom prst="rect">
            <a:avLst/>
          </a:prstGeom>
        </p:spPr>
      </p:pic>
    </p:spTree>
    <p:extLst>
      <p:ext uri="{BB962C8B-B14F-4D97-AF65-F5344CB8AC3E}">
        <p14:creationId xmlns:p14="http://schemas.microsoft.com/office/powerpoint/2010/main" val="3373409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vi-VN"/>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vi-V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34920905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vi-V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3936005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1"/>
            <a:ext cx="12192001" cy="6858001"/>
          </a:xfrm>
          <a:prstGeom prst="rect">
            <a:avLst/>
          </a:prstGeom>
        </p:spPr>
      </p:pic>
      <p:sp>
        <p:nvSpPr>
          <p:cNvPr id="12" name="Rounded Rectangle 11"/>
          <p:cNvSpPr/>
          <p:nvPr userDrawn="1"/>
        </p:nvSpPr>
        <p:spPr>
          <a:xfrm>
            <a:off x="1027289" y="2009421"/>
            <a:ext cx="10137422" cy="4447823"/>
          </a:xfrm>
          <a:prstGeom prst="roundRect">
            <a:avLst/>
          </a:prstGeom>
          <a:solidFill>
            <a:schemeClr val="bg1">
              <a:alpha val="82000"/>
            </a:schemeClr>
          </a:solidFill>
          <a:ln w="38100">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3829835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1"/>
            <a:ext cx="12192001" cy="6858001"/>
          </a:xfrm>
          <a:prstGeom prst="rect">
            <a:avLst/>
          </a:prstGeom>
        </p:spPr>
      </p:pic>
      <p:sp>
        <p:nvSpPr>
          <p:cNvPr id="8" name="Rounded Rectangle 7"/>
          <p:cNvSpPr/>
          <p:nvPr userDrawn="1"/>
        </p:nvSpPr>
        <p:spPr>
          <a:xfrm>
            <a:off x="372533" y="414867"/>
            <a:ext cx="11446934" cy="6028266"/>
          </a:xfrm>
          <a:prstGeom prst="roundRect">
            <a:avLst/>
          </a:prstGeom>
          <a:solidFill>
            <a:schemeClr val="bg1">
              <a:alpha val="93000"/>
            </a:schemeClr>
          </a:solidFill>
          <a:ln w="38100">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1934179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vi-V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41099169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vi-VN"/>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42412850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vi-VN"/>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vi-VN"/>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32012062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vi-VN"/>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3274592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vi-V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6989720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21E302C-26B0-4A6C-A168-6F3A99E9EB6D}" type="datetimeFigureOut">
              <a:rPr lang="vi-VN" smtClean="0"/>
              <a:t>20/05/2025</a:t>
            </a:fld>
            <a:endParaRPr lang="vi-V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vi-V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E56447C-71D7-4F69-8FDC-F4EA784974E9}" type="slidenum">
              <a:rPr lang="vi-VN" smtClean="0"/>
              <a:t>‹#›</a:t>
            </a:fld>
            <a:endParaRPr lang="vi-VN"/>
          </a:p>
        </p:txBody>
      </p:sp>
    </p:spTree>
    <p:extLst>
      <p:ext uri="{BB962C8B-B14F-4D97-AF65-F5344CB8AC3E}">
        <p14:creationId xmlns:p14="http://schemas.microsoft.com/office/powerpoint/2010/main" val="40880465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A round pink circle with white text and a black background&#10;&#10;Description automatically generated">
            <a:extLst>
              <a:ext uri="{FF2B5EF4-FFF2-40B4-BE49-F238E27FC236}">
                <a16:creationId xmlns:a16="http://schemas.microsoft.com/office/drawing/2014/main" xmlns="" id="{C524889A-A4EA-F2AB-A88C-E58D8D2B6FF6}"/>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10256" y="165179"/>
            <a:ext cx="1705663" cy="1705663"/>
          </a:xfrm>
          <a:prstGeom prst="rect">
            <a:avLst/>
          </a:prstGeom>
        </p:spPr>
      </p:pic>
    </p:spTree>
    <p:extLst>
      <p:ext uri="{BB962C8B-B14F-4D97-AF65-F5344CB8AC3E}">
        <p14:creationId xmlns:p14="http://schemas.microsoft.com/office/powerpoint/2010/main" val="2219604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0C12F26-23D2-9BAD-5FD8-CE155EFC6016}"/>
              </a:ext>
            </a:extLst>
          </p:cNvPr>
          <p:cNvSpPr txBox="1"/>
          <p:nvPr/>
        </p:nvSpPr>
        <p:spPr>
          <a:xfrm>
            <a:off x="1743740" y="606054"/>
            <a:ext cx="9526772" cy="584775"/>
          </a:xfrm>
          <a:prstGeom prst="rect">
            <a:avLst/>
          </a:prstGeom>
          <a:noFill/>
        </p:spPr>
        <p:txBody>
          <a:bodyPr wrap="square" rtlCol="0">
            <a:spAutoFit/>
          </a:bodyPr>
          <a:lstStyle/>
          <a:p>
            <a:r>
              <a:rPr lang="en-US" sz="3200" b="1" dirty="0" err="1"/>
              <a:t>Tìm</a:t>
            </a:r>
            <a:r>
              <a:rPr lang="en-US" sz="3200" b="1" dirty="0"/>
              <a:t> </a:t>
            </a:r>
            <a:r>
              <a:rPr lang="en-US" sz="3200" b="1" dirty="0" err="1"/>
              <a:t>tỉ</a:t>
            </a:r>
            <a:r>
              <a:rPr lang="en-US" sz="3200" b="1" dirty="0"/>
              <a:t> </a:t>
            </a:r>
            <a:r>
              <a:rPr lang="en-US" sz="3200" b="1" dirty="0" err="1"/>
              <a:t>số</a:t>
            </a:r>
            <a:r>
              <a:rPr lang="en-US" sz="3200" b="1" dirty="0"/>
              <a:t> </a:t>
            </a:r>
            <a:r>
              <a:rPr lang="en-US" sz="3200" b="1" dirty="0" err="1"/>
              <a:t>phần</a:t>
            </a:r>
            <a:r>
              <a:rPr lang="en-US" sz="3200" b="1" dirty="0"/>
              <a:t> </a:t>
            </a:r>
            <a:r>
              <a:rPr lang="en-US" sz="3200" b="1" dirty="0" err="1"/>
              <a:t>trăm</a:t>
            </a:r>
            <a:r>
              <a:rPr lang="en-US" sz="3200" b="1" dirty="0"/>
              <a:t> </a:t>
            </a:r>
            <a:r>
              <a:rPr lang="en-US" sz="3200" b="1" dirty="0" err="1"/>
              <a:t>thích</a:t>
            </a:r>
            <a:r>
              <a:rPr lang="en-US" sz="3200" b="1" dirty="0"/>
              <a:t> </a:t>
            </a:r>
            <a:r>
              <a:rPr lang="en-US" sz="3200" b="1" dirty="0" err="1"/>
              <a:t>hợp</a:t>
            </a:r>
            <a:r>
              <a:rPr lang="en-US" sz="3200" b="1" dirty="0"/>
              <a:t>.</a:t>
            </a:r>
          </a:p>
        </p:txBody>
      </p:sp>
      <p:sp>
        <p:nvSpPr>
          <p:cNvPr id="3" name="Oval 2">
            <a:extLst>
              <a:ext uri="{FF2B5EF4-FFF2-40B4-BE49-F238E27FC236}">
                <a16:creationId xmlns:a16="http://schemas.microsoft.com/office/drawing/2014/main" xmlns="" id="{7DFD186D-FEA5-EBF1-F746-9DE382B4531F}"/>
              </a:ext>
            </a:extLst>
          </p:cNvPr>
          <p:cNvSpPr/>
          <p:nvPr/>
        </p:nvSpPr>
        <p:spPr>
          <a:xfrm>
            <a:off x="1020726" y="595423"/>
            <a:ext cx="669851" cy="584791"/>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2060"/>
                </a:solidFill>
              </a:rPr>
              <a:t>1</a:t>
            </a:r>
          </a:p>
        </p:txBody>
      </p:sp>
      <p:sp>
        <p:nvSpPr>
          <p:cNvPr id="4" name="TextBox 3">
            <a:extLst>
              <a:ext uri="{FF2B5EF4-FFF2-40B4-BE49-F238E27FC236}">
                <a16:creationId xmlns:a16="http://schemas.microsoft.com/office/drawing/2014/main" xmlns="" id="{2A2D43A5-8905-764E-5DCC-36C556C6A62C}"/>
              </a:ext>
            </a:extLst>
          </p:cNvPr>
          <p:cNvSpPr txBox="1"/>
          <p:nvPr/>
        </p:nvSpPr>
        <p:spPr>
          <a:xfrm>
            <a:off x="606056" y="1414128"/>
            <a:ext cx="11132288" cy="3539430"/>
          </a:xfrm>
          <a:prstGeom prst="rect">
            <a:avLst/>
          </a:prstGeom>
          <a:noFill/>
        </p:spPr>
        <p:txBody>
          <a:bodyPr wrap="square" rtlCol="0">
            <a:spAutoFit/>
          </a:bodyPr>
          <a:lstStyle/>
          <a:p>
            <a:r>
              <a:rPr lang="vi-VN" sz="2800" dirty="0"/>
              <a:t>Lớp 5A có 32 học sinh, kết quả giáo dục cuối năm học của lớp như sau:</a:t>
            </a:r>
            <a:r>
              <a:rPr lang="en-US" sz="2800" dirty="0"/>
              <a:t> </a:t>
            </a:r>
            <a:r>
              <a:rPr lang="vi-VN" sz="2800" dirty="0"/>
              <a:t>8 hoc sinh đat mức Hoàn thành xuất sắc, 12 hoc sinh đat mức Hoàn thành tốt, số học sinh còn lại đạt mức Hoàn thành.</a:t>
            </a:r>
          </a:p>
          <a:p>
            <a:r>
              <a:rPr lang="vi-VN" sz="2800" dirty="0"/>
              <a:t>a) Số học sinh đạt mức Hoàn thành xuất sắc chiếm </a:t>
            </a:r>
            <a:r>
              <a:rPr lang="en-US" sz="2800" dirty="0"/>
              <a:t>     </a:t>
            </a:r>
            <a:r>
              <a:rPr lang="vi-VN" sz="2800" dirty="0"/>
              <a:t> </a:t>
            </a:r>
            <a:r>
              <a:rPr lang="en-US" sz="2800" dirty="0"/>
              <a:t>   </a:t>
            </a:r>
            <a:r>
              <a:rPr lang="vi-VN" sz="2800" dirty="0"/>
              <a:t>số học sinh cả lớp.</a:t>
            </a:r>
          </a:p>
          <a:p>
            <a:r>
              <a:rPr lang="vi-VN" sz="2800" dirty="0"/>
              <a:t>b) Số học sinh đạt mức Hoàn thành tốt chiếm </a:t>
            </a:r>
            <a:r>
              <a:rPr lang="en-US" sz="2800" dirty="0"/>
              <a:t>     </a:t>
            </a:r>
            <a:r>
              <a:rPr lang="vi-VN" sz="2800" dirty="0"/>
              <a:t> </a:t>
            </a:r>
            <a:r>
              <a:rPr lang="en-US" sz="2800" dirty="0"/>
              <a:t>       </a:t>
            </a:r>
            <a:r>
              <a:rPr lang="vi-VN" sz="2800" dirty="0"/>
              <a:t>số học sinh cả lớp.</a:t>
            </a:r>
          </a:p>
          <a:p>
            <a:r>
              <a:rPr lang="vi-VN" sz="2800" dirty="0"/>
              <a:t>c) Số học sinh đạt mức hoàn thành chiếm</a:t>
            </a:r>
            <a:r>
              <a:rPr lang="en-US" sz="2800" dirty="0"/>
              <a:t>     </a:t>
            </a:r>
            <a:r>
              <a:rPr lang="vi-VN" sz="2800" dirty="0"/>
              <a:t> </a:t>
            </a:r>
            <a:r>
              <a:rPr lang="en-US" sz="2800" dirty="0"/>
              <a:t>        </a:t>
            </a:r>
            <a:r>
              <a:rPr lang="vi-VN" sz="2800" dirty="0"/>
              <a:t>số học sinh cả lớp.</a:t>
            </a:r>
            <a:endParaRPr lang="en-US" sz="2800" dirty="0"/>
          </a:p>
        </p:txBody>
      </p:sp>
      <p:sp>
        <p:nvSpPr>
          <p:cNvPr id="8" name="Rectangle: Rounded Corners 7">
            <a:extLst>
              <a:ext uri="{FF2B5EF4-FFF2-40B4-BE49-F238E27FC236}">
                <a16:creationId xmlns:a16="http://schemas.microsoft.com/office/drawing/2014/main" xmlns="" id="{DB044251-E9D2-2D82-546C-47BD31B3B007}"/>
              </a:ext>
            </a:extLst>
          </p:cNvPr>
          <p:cNvSpPr/>
          <p:nvPr/>
        </p:nvSpPr>
        <p:spPr>
          <a:xfrm>
            <a:off x="8856920" y="2721935"/>
            <a:ext cx="563526" cy="520996"/>
          </a:xfrm>
          <a:prstGeom prst="roundRect">
            <a:avLst/>
          </a:prstGeom>
          <a:ln w="38100">
            <a:solidFill>
              <a:srgbClr val="FFBB3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dirty="0">
                <a:ln w="0"/>
                <a:solidFill>
                  <a:schemeClr val="tx1"/>
                </a:solidFill>
                <a:effectLst>
                  <a:outerShdw blurRad="38100" dist="19050" dir="2700000" algn="tl" rotWithShape="0">
                    <a:schemeClr val="dk1">
                      <a:alpha val="40000"/>
                    </a:schemeClr>
                  </a:outerShdw>
                </a:effectLst>
                <a:latin typeface="Cambria" panose="02040503050406030204" pitchFamily="18" charset="0"/>
                <a:ea typeface="Cambria" panose="02040503050406030204" pitchFamily="18" charset="0"/>
              </a:rPr>
              <a:t>?</a:t>
            </a:r>
          </a:p>
        </p:txBody>
      </p:sp>
      <p:sp>
        <p:nvSpPr>
          <p:cNvPr id="12" name="Rectangle: Rounded Corners 11">
            <a:extLst>
              <a:ext uri="{FF2B5EF4-FFF2-40B4-BE49-F238E27FC236}">
                <a16:creationId xmlns:a16="http://schemas.microsoft.com/office/drawing/2014/main" xmlns="" id="{BDFA7781-207D-79B8-11B8-41DA855452AC}"/>
              </a:ext>
            </a:extLst>
          </p:cNvPr>
          <p:cNvSpPr/>
          <p:nvPr/>
        </p:nvSpPr>
        <p:spPr>
          <a:xfrm>
            <a:off x="7995682" y="3519377"/>
            <a:ext cx="723015" cy="520996"/>
          </a:xfrm>
          <a:prstGeom prst="roundRect">
            <a:avLst/>
          </a:prstGeom>
          <a:ln w="38100">
            <a:solidFill>
              <a:srgbClr val="FFBB3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dirty="0">
                <a:ln w="0"/>
                <a:solidFill>
                  <a:schemeClr val="tx1"/>
                </a:solidFill>
                <a:effectLst>
                  <a:outerShdw blurRad="38100" dist="19050" dir="2700000" algn="tl" rotWithShape="0">
                    <a:schemeClr val="dk1">
                      <a:alpha val="40000"/>
                    </a:schemeClr>
                  </a:outerShdw>
                </a:effectLst>
                <a:latin typeface="Cambria" panose="02040503050406030204" pitchFamily="18" charset="0"/>
                <a:ea typeface="Cambria" panose="02040503050406030204" pitchFamily="18" charset="0"/>
              </a:rPr>
              <a:t>?</a:t>
            </a:r>
          </a:p>
        </p:txBody>
      </p:sp>
      <p:sp>
        <p:nvSpPr>
          <p:cNvPr id="13" name="Rectangle: Rounded Corners 12">
            <a:extLst>
              <a:ext uri="{FF2B5EF4-FFF2-40B4-BE49-F238E27FC236}">
                <a16:creationId xmlns:a16="http://schemas.microsoft.com/office/drawing/2014/main" xmlns="" id="{FF9C3BC7-AC93-A91E-37DD-A8EF5795E29A}"/>
              </a:ext>
            </a:extLst>
          </p:cNvPr>
          <p:cNvSpPr/>
          <p:nvPr/>
        </p:nvSpPr>
        <p:spPr>
          <a:xfrm>
            <a:off x="7474688" y="4369981"/>
            <a:ext cx="829340" cy="520996"/>
          </a:xfrm>
          <a:prstGeom prst="roundRect">
            <a:avLst/>
          </a:prstGeom>
          <a:ln w="38100">
            <a:solidFill>
              <a:srgbClr val="FFBB3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dirty="0">
                <a:ln w="0"/>
                <a:solidFill>
                  <a:schemeClr val="tx1"/>
                </a:solidFill>
                <a:effectLst>
                  <a:outerShdw blurRad="38100" dist="19050" dir="2700000" algn="tl" rotWithShape="0">
                    <a:schemeClr val="dk1">
                      <a:alpha val="40000"/>
                    </a:schemeClr>
                  </a:outerShdw>
                </a:effectLst>
                <a:latin typeface="Cambria" panose="02040503050406030204" pitchFamily="18" charset="0"/>
                <a:ea typeface="Cambria" panose="02040503050406030204" pitchFamily="18" charset="0"/>
              </a:rPr>
              <a:t>?</a:t>
            </a:r>
          </a:p>
        </p:txBody>
      </p:sp>
      <p:sp>
        <p:nvSpPr>
          <p:cNvPr id="14" name="Rectangle: Rounded Corners 13">
            <a:extLst>
              <a:ext uri="{FF2B5EF4-FFF2-40B4-BE49-F238E27FC236}">
                <a16:creationId xmlns:a16="http://schemas.microsoft.com/office/drawing/2014/main" xmlns="" id="{EE554966-42A6-C8F3-B8D9-5E1ED197505E}"/>
              </a:ext>
            </a:extLst>
          </p:cNvPr>
          <p:cNvSpPr/>
          <p:nvPr/>
        </p:nvSpPr>
        <p:spPr>
          <a:xfrm>
            <a:off x="8871096" y="2725479"/>
            <a:ext cx="655676" cy="520996"/>
          </a:xfrm>
          <a:prstGeom prst="roundRect">
            <a:avLst/>
          </a:prstGeom>
          <a:ln w="38100">
            <a:solidFill>
              <a:srgbClr val="FFBB3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a:ln w="0"/>
                <a:solidFill>
                  <a:srgbClr val="FF0000"/>
                </a:solidFill>
                <a:effectLst>
                  <a:outerShdw blurRad="38100" dist="19050" dir="2700000" algn="tl" rotWithShape="0">
                    <a:schemeClr val="dk1">
                      <a:alpha val="40000"/>
                    </a:schemeClr>
                  </a:outerShdw>
                </a:effectLst>
                <a:latin typeface="Cambria" panose="02040503050406030204" pitchFamily="18" charset="0"/>
                <a:ea typeface="Cambria" panose="02040503050406030204" pitchFamily="18" charset="0"/>
              </a:rPr>
              <a:t>25</a:t>
            </a:r>
          </a:p>
        </p:txBody>
      </p:sp>
      <p:sp>
        <p:nvSpPr>
          <p:cNvPr id="15" name="Rectangle: Rounded Corners 14">
            <a:extLst>
              <a:ext uri="{FF2B5EF4-FFF2-40B4-BE49-F238E27FC236}">
                <a16:creationId xmlns:a16="http://schemas.microsoft.com/office/drawing/2014/main" xmlns="" id="{66E11669-F51C-F376-AA36-2DF5C7E36638}"/>
              </a:ext>
            </a:extLst>
          </p:cNvPr>
          <p:cNvSpPr/>
          <p:nvPr/>
        </p:nvSpPr>
        <p:spPr>
          <a:xfrm>
            <a:off x="7956695" y="3522921"/>
            <a:ext cx="910857" cy="520996"/>
          </a:xfrm>
          <a:prstGeom prst="roundRect">
            <a:avLst/>
          </a:prstGeom>
          <a:ln w="38100">
            <a:solidFill>
              <a:srgbClr val="FFBB3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a:ln w="0"/>
                <a:solidFill>
                  <a:srgbClr val="FF0000"/>
                </a:solidFill>
                <a:effectLst>
                  <a:outerShdw blurRad="38100" dist="19050" dir="2700000" algn="tl" rotWithShape="0">
                    <a:schemeClr val="dk1">
                      <a:alpha val="40000"/>
                    </a:schemeClr>
                  </a:outerShdw>
                </a:effectLst>
                <a:latin typeface="Cambria" panose="02040503050406030204" pitchFamily="18" charset="0"/>
                <a:ea typeface="Cambria" panose="02040503050406030204" pitchFamily="18" charset="0"/>
              </a:rPr>
              <a:t>37,5</a:t>
            </a:r>
          </a:p>
        </p:txBody>
      </p:sp>
      <p:sp>
        <p:nvSpPr>
          <p:cNvPr id="16" name="Rectangle: Rounded Corners 15">
            <a:extLst>
              <a:ext uri="{FF2B5EF4-FFF2-40B4-BE49-F238E27FC236}">
                <a16:creationId xmlns:a16="http://schemas.microsoft.com/office/drawing/2014/main" xmlns="" id="{9C2563A4-60B2-8748-A52E-D1266A933FB7}"/>
              </a:ext>
            </a:extLst>
          </p:cNvPr>
          <p:cNvSpPr/>
          <p:nvPr/>
        </p:nvSpPr>
        <p:spPr>
          <a:xfrm>
            <a:off x="7446332" y="4384158"/>
            <a:ext cx="910857" cy="520996"/>
          </a:xfrm>
          <a:prstGeom prst="roundRect">
            <a:avLst/>
          </a:prstGeom>
          <a:ln w="38100">
            <a:solidFill>
              <a:srgbClr val="FFBB3B"/>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a:ln w="0"/>
                <a:solidFill>
                  <a:srgbClr val="FF0000"/>
                </a:solidFill>
                <a:effectLst>
                  <a:outerShdw blurRad="38100" dist="19050" dir="2700000" algn="tl" rotWithShape="0">
                    <a:schemeClr val="dk1">
                      <a:alpha val="40000"/>
                    </a:schemeClr>
                  </a:outerShdw>
                </a:effectLst>
                <a:latin typeface="Cambria" panose="02040503050406030204" pitchFamily="18" charset="0"/>
                <a:ea typeface="Cambria" panose="02040503050406030204" pitchFamily="18" charset="0"/>
              </a:rPr>
              <a:t>37,5</a:t>
            </a:r>
          </a:p>
        </p:txBody>
      </p:sp>
    </p:spTree>
    <p:extLst>
      <p:ext uri="{BB962C8B-B14F-4D97-AF65-F5344CB8AC3E}">
        <p14:creationId xmlns:p14="http://schemas.microsoft.com/office/powerpoint/2010/main" val="3271042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0C12F26-23D2-9BAD-5FD8-CE155EFC6016}"/>
              </a:ext>
            </a:extLst>
          </p:cNvPr>
          <p:cNvSpPr txBox="1"/>
          <p:nvPr/>
        </p:nvSpPr>
        <p:spPr>
          <a:xfrm>
            <a:off x="1424763" y="531626"/>
            <a:ext cx="9835116" cy="1569660"/>
          </a:xfrm>
          <a:prstGeom prst="rect">
            <a:avLst/>
          </a:prstGeom>
          <a:noFill/>
        </p:spPr>
        <p:txBody>
          <a:bodyPr wrap="square" rtlCol="0">
            <a:spAutoFit/>
          </a:bodyPr>
          <a:lstStyle/>
          <a:p>
            <a:pPr lvl="0" algn="just"/>
            <a:r>
              <a:rPr lang="vi-VN" sz="3200" b="1" dirty="0">
                <a:solidFill>
                  <a:prstClr val="black"/>
                </a:solidFill>
                <a:latin typeface="Calibri" panose="020F0502020204030204"/>
              </a:rPr>
              <a:t>Khi làm hồng treo gió, người ta cứ phơi 20 kg quả hồng tươi thì thu được 3,3 kg quả hồng khô. Hỏi lượng nước trong quả hồng tươi đã mất đi là bao nhiêu phần trăm?</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Oval 2">
            <a:extLst>
              <a:ext uri="{FF2B5EF4-FFF2-40B4-BE49-F238E27FC236}">
                <a16:creationId xmlns:a16="http://schemas.microsoft.com/office/drawing/2014/main" xmlns="" id="{7DFD186D-FEA5-EBF1-F746-9DE382B4531F}"/>
              </a:ext>
            </a:extLst>
          </p:cNvPr>
          <p:cNvSpPr/>
          <p:nvPr/>
        </p:nvSpPr>
        <p:spPr>
          <a:xfrm>
            <a:off x="712382" y="616688"/>
            <a:ext cx="669851" cy="584791"/>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Calibri" panose="020F0502020204030204"/>
                <a:ea typeface="+mn-ea"/>
                <a:cs typeface="+mn-cs"/>
              </a:rPr>
              <a:t>2</a:t>
            </a:r>
          </a:p>
        </p:txBody>
      </p:sp>
      <p:pic>
        <p:nvPicPr>
          <p:cNvPr id="6" name="Picture 5">
            <a:extLst>
              <a:ext uri="{FF2B5EF4-FFF2-40B4-BE49-F238E27FC236}">
                <a16:creationId xmlns:a16="http://schemas.microsoft.com/office/drawing/2014/main" xmlns="" id="{36C73DA0-739F-B797-8796-D0C8E436BBEE}"/>
              </a:ext>
            </a:extLst>
          </p:cNvPr>
          <p:cNvPicPr>
            <a:picLocks noChangeAspect="1"/>
          </p:cNvPicPr>
          <p:nvPr/>
        </p:nvPicPr>
        <p:blipFill>
          <a:blip r:embed="rId2"/>
          <a:stretch>
            <a:fillRect/>
          </a:stretch>
        </p:blipFill>
        <p:spPr>
          <a:xfrm>
            <a:off x="6570920" y="2279158"/>
            <a:ext cx="5072948" cy="3082087"/>
          </a:xfrm>
          <a:prstGeom prst="rect">
            <a:avLst/>
          </a:prstGeom>
        </p:spPr>
      </p:pic>
      <p:sp>
        <p:nvSpPr>
          <p:cNvPr id="7" name="TextBox 6">
            <a:extLst>
              <a:ext uri="{FF2B5EF4-FFF2-40B4-BE49-F238E27FC236}">
                <a16:creationId xmlns:a16="http://schemas.microsoft.com/office/drawing/2014/main" xmlns="" id="{CABDBCE4-9612-1F51-FC9C-E7D9AAC77E73}"/>
              </a:ext>
            </a:extLst>
          </p:cNvPr>
          <p:cNvSpPr txBox="1"/>
          <p:nvPr/>
        </p:nvSpPr>
        <p:spPr>
          <a:xfrm>
            <a:off x="818707" y="2679405"/>
            <a:ext cx="5826642" cy="3539430"/>
          </a:xfrm>
          <a:prstGeom prst="rect">
            <a:avLst/>
          </a:prstGeom>
          <a:noFill/>
        </p:spPr>
        <p:txBody>
          <a:bodyPr wrap="square" rtlCol="0">
            <a:spAutoFit/>
          </a:bodyPr>
          <a:lstStyle/>
          <a:p>
            <a:pPr algn="ctr"/>
            <a:r>
              <a:rPr lang="en-US" sz="2800" b="1" i="0" dirty="0" err="1">
                <a:solidFill>
                  <a:srgbClr val="FF0000"/>
                </a:solidFill>
                <a:effectLst/>
                <a:latin typeface="Cambria" panose="02040503050406030204" pitchFamily="18" charset="0"/>
                <a:ea typeface="Cambria" panose="02040503050406030204" pitchFamily="18" charset="0"/>
              </a:rPr>
              <a:t>Bài</a:t>
            </a:r>
            <a:r>
              <a:rPr lang="en-US" sz="2800" b="1" i="0" dirty="0">
                <a:solidFill>
                  <a:srgbClr val="FF0000"/>
                </a:solidFill>
                <a:effectLst/>
                <a:latin typeface="Cambria" panose="02040503050406030204" pitchFamily="18" charset="0"/>
                <a:ea typeface="Cambria" panose="02040503050406030204" pitchFamily="18" charset="0"/>
              </a:rPr>
              <a:t> </a:t>
            </a:r>
            <a:r>
              <a:rPr lang="en-US" sz="2800" b="1" i="0" dirty="0" err="1">
                <a:solidFill>
                  <a:srgbClr val="FF0000"/>
                </a:solidFill>
                <a:effectLst/>
                <a:latin typeface="Cambria" panose="02040503050406030204" pitchFamily="18" charset="0"/>
                <a:ea typeface="Cambria" panose="02040503050406030204" pitchFamily="18" charset="0"/>
              </a:rPr>
              <a:t>giải</a:t>
            </a:r>
            <a:r>
              <a:rPr lang="en-US" sz="2800" b="1" i="0" dirty="0">
                <a:solidFill>
                  <a:srgbClr val="FF0000"/>
                </a:solidFill>
                <a:effectLst/>
                <a:latin typeface="Cambria" panose="02040503050406030204" pitchFamily="18" charset="0"/>
                <a:ea typeface="Cambria" panose="02040503050406030204" pitchFamily="18" charset="0"/>
              </a:rPr>
              <a:t>:</a:t>
            </a:r>
          </a:p>
          <a:p>
            <a:pPr algn="ctr"/>
            <a:r>
              <a:rPr lang="vi-VN" sz="2800" b="0" i="0" dirty="0">
                <a:solidFill>
                  <a:srgbClr val="FF0000"/>
                </a:solidFill>
                <a:effectLst/>
                <a:latin typeface="Cambria" panose="02040503050406030204" pitchFamily="18" charset="0"/>
                <a:ea typeface="Cambria" panose="02040503050406030204" pitchFamily="18" charset="0"/>
              </a:rPr>
              <a:t>Lượng nước trong quả hồng tươi đã mất đi là:</a:t>
            </a:r>
          </a:p>
          <a:p>
            <a:pPr algn="ctr"/>
            <a:r>
              <a:rPr lang="vi-VN" sz="2800" b="0" i="0" dirty="0">
                <a:solidFill>
                  <a:srgbClr val="FF0000"/>
                </a:solidFill>
                <a:effectLst/>
                <a:latin typeface="Cambria" panose="02040503050406030204" pitchFamily="18" charset="0"/>
                <a:ea typeface="Cambria" panose="02040503050406030204" pitchFamily="18" charset="0"/>
              </a:rPr>
              <a:t>20 – 3</a:t>
            </a:r>
            <a:r>
              <a:rPr lang="en-US" sz="2800" dirty="0">
                <a:solidFill>
                  <a:srgbClr val="FF0000"/>
                </a:solidFill>
                <a:latin typeface="Cambria" panose="02040503050406030204" pitchFamily="18" charset="0"/>
                <a:ea typeface="Cambria" panose="02040503050406030204" pitchFamily="18" charset="0"/>
              </a:rPr>
              <a:t>,</a:t>
            </a:r>
            <a:r>
              <a:rPr lang="vi-VN" sz="2800" b="0" i="0" dirty="0">
                <a:solidFill>
                  <a:srgbClr val="FF0000"/>
                </a:solidFill>
                <a:effectLst/>
                <a:latin typeface="Cambria" panose="02040503050406030204" pitchFamily="18" charset="0"/>
                <a:ea typeface="Cambria" panose="02040503050406030204" pitchFamily="18" charset="0"/>
              </a:rPr>
              <a:t>3 = 16</a:t>
            </a:r>
            <a:r>
              <a:rPr lang="en-US" sz="2800" b="0" i="0" dirty="0">
                <a:solidFill>
                  <a:srgbClr val="FF0000"/>
                </a:solidFill>
                <a:effectLst/>
                <a:latin typeface="Cambria" panose="02040503050406030204" pitchFamily="18" charset="0"/>
                <a:ea typeface="Cambria" panose="02040503050406030204" pitchFamily="18" charset="0"/>
              </a:rPr>
              <a:t>,</a:t>
            </a:r>
            <a:r>
              <a:rPr lang="vi-VN" sz="2800" b="0" i="0" dirty="0">
                <a:solidFill>
                  <a:srgbClr val="FF0000"/>
                </a:solidFill>
                <a:effectLst/>
                <a:latin typeface="Cambria" panose="02040503050406030204" pitchFamily="18" charset="0"/>
                <a:ea typeface="Cambria" panose="02040503050406030204" pitchFamily="18" charset="0"/>
              </a:rPr>
              <a:t>7 (kg) </a:t>
            </a:r>
          </a:p>
          <a:p>
            <a:pPr algn="ctr"/>
            <a:r>
              <a:rPr lang="vi-VN" sz="2800" b="0" i="0" dirty="0">
                <a:solidFill>
                  <a:srgbClr val="FF0000"/>
                </a:solidFill>
                <a:effectLst/>
                <a:latin typeface="Cambria" panose="02040503050406030204" pitchFamily="18" charset="0"/>
                <a:ea typeface="Cambria" panose="02040503050406030204" pitchFamily="18" charset="0"/>
              </a:rPr>
              <a:t>Lương nước trong quả hồng tươi đã mất chiếm số phần trăm là:</a:t>
            </a:r>
            <a:endParaRPr lang="en-US" sz="2800" b="0" i="0" dirty="0">
              <a:solidFill>
                <a:srgbClr val="FF0000"/>
              </a:solidFill>
              <a:effectLst/>
              <a:latin typeface="Cambria" panose="02040503050406030204" pitchFamily="18" charset="0"/>
              <a:ea typeface="Cambria" panose="02040503050406030204" pitchFamily="18" charset="0"/>
            </a:endParaRPr>
          </a:p>
          <a:p>
            <a:pPr algn="ctr"/>
            <a:r>
              <a:rPr lang="vi-VN" sz="2800" b="0" i="0" dirty="0">
                <a:solidFill>
                  <a:srgbClr val="FF0000"/>
                </a:solidFill>
                <a:effectLst/>
                <a:latin typeface="Cambria" panose="02040503050406030204" pitchFamily="18" charset="0"/>
                <a:ea typeface="Cambria" panose="02040503050406030204" pitchFamily="18" charset="0"/>
              </a:rPr>
              <a:t>16</a:t>
            </a:r>
            <a:r>
              <a:rPr lang="en-US" sz="2800" b="0" i="0" dirty="0">
                <a:solidFill>
                  <a:srgbClr val="FF0000"/>
                </a:solidFill>
                <a:effectLst/>
                <a:latin typeface="Cambria" panose="02040503050406030204" pitchFamily="18" charset="0"/>
                <a:ea typeface="Cambria" panose="02040503050406030204" pitchFamily="18" charset="0"/>
              </a:rPr>
              <a:t>,</a:t>
            </a:r>
            <a:r>
              <a:rPr lang="vi-VN" sz="2800" b="0" i="0" dirty="0">
                <a:solidFill>
                  <a:srgbClr val="FF0000"/>
                </a:solidFill>
                <a:effectLst/>
                <a:latin typeface="Cambria" panose="02040503050406030204" pitchFamily="18" charset="0"/>
                <a:ea typeface="Cambria" panose="02040503050406030204" pitchFamily="18" charset="0"/>
              </a:rPr>
              <a:t>7 : 20 × 100 = 83</a:t>
            </a:r>
            <a:r>
              <a:rPr lang="en-US" sz="2800" b="0" i="0" dirty="0">
                <a:solidFill>
                  <a:srgbClr val="FF0000"/>
                </a:solidFill>
                <a:effectLst/>
                <a:latin typeface="Cambria" panose="02040503050406030204" pitchFamily="18" charset="0"/>
                <a:ea typeface="Cambria" panose="02040503050406030204" pitchFamily="18" charset="0"/>
              </a:rPr>
              <a:t>,</a:t>
            </a:r>
            <a:r>
              <a:rPr lang="vi-VN" sz="2800" b="0" i="0" dirty="0">
                <a:solidFill>
                  <a:srgbClr val="FF0000"/>
                </a:solidFill>
                <a:effectLst/>
                <a:latin typeface="Cambria" panose="02040503050406030204" pitchFamily="18" charset="0"/>
                <a:ea typeface="Cambria" panose="02040503050406030204" pitchFamily="18" charset="0"/>
              </a:rPr>
              <a:t>5%</a:t>
            </a:r>
            <a:endParaRPr lang="en-US" sz="2800" b="0" i="0" dirty="0">
              <a:solidFill>
                <a:srgbClr val="FF0000"/>
              </a:solidFill>
              <a:effectLst/>
              <a:latin typeface="Cambria" panose="02040503050406030204" pitchFamily="18" charset="0"/>
              <a:ea typeface="Cambria" panose="02040503050406030204" pitchFamily="18" charset="0"/>
            </a:endParaRPr>
          </a:p>
          <a:p>
            <a:pPr algn="r"/>
            <a:r>
              <a:rPr lang="en-US" sz="2800" b="0" i="0" dirty="0" err="1">
                <a:solidFill>
                  <a:srgbClr val="FF0000"/>
                </a:solidFill>
                <a:effectLst/>
                <a:latin typeface="Cambria" panose="02040503050406030204" pitchFamily="18" charset="0"/>
                <a:ea typeface="Cambria" panose="02040503050406030204" pitchFamily="18" charset="0"/>
              </a:rPr>
              <a:t>Đáp</a:t>
            </a:r>
            <a:r>
              <a:rPr lang="en-US" sz="2800" b="0" i="0" dirty="0">
                <a:solidFill>
                  <a:srgbClr val="FF0000"/>
                </a:solidFill>
                <a:effectLst/>
                <a:latin typeface="Cambria" panose="02040503050406030204" pitchFamily="18" charset="0"/>
                <a:ea typeface="Cambria" panose="02040503050406030204" pitchFamily="18" charset="0"/>
              </a:rPr>
              <a:t> </a:t>
            </a:r>
            <a:r>
              <a:rPr lang="en-US" sz="2800" b="0" i="0" dirty="0" err="1">
                <a:solidFill>
                  <a:srgbClr val="FF0000"/>
                </a:solidFill>
                <a:effectLst/>
                <a:latin typeface="Cambria" panose="02040503050406030204" pitchFamily="18" charset="0"/>
                <a:ea typeface="Cambria" panose="02040503050406030204" pitchFamily="18" charset="0"/>
              </a:rPr>
              <a:t>số</a:t>
            </a:r>
            <a:r>
              <a:rPr lang="en-US" sz="2800" b="0" i="0" dirty="0">
                <a:solidFill>
                  <a:srgbClr val="FF0000"/>
                </a:solidFill>
                <a:effectLst/>
                <a:latin typeface="Cambria" panose="02040503050406030204" pitchFamily="18" charset="0"/>
                <a:ea typeface="Cambria" panose="02040503050406030204" pitchFamily="18" charset="0"/>
              </a:rPr>
              <a:t>: </a:t>
            </a:r>
            <a:r>
              <a:rPr lang="vi-VN" sz="2800" b="0" i="0" dirty="0">
                <a:solidFill>
                  <a:srgbClr val="FF0000"/>
                </a:solidFill>
                <a:effectLst/>
                <a:latin typeface="Cambria" panose="02040503050406030204" pitchFamily="18" charset="0"/>
                <a:ea typeface="Cambria" panose="02040503050406030204" pitchFamily="18" charset="0"/>
              </a:rPr>
              <a:t>83</a:t>
            </a:r>
            <a:r>
              <a:rPr lang="en-US" sz="2800" b="0" i="0" dirty="0">
                <a:solidFill>
                  <a:srgbClr val="FF0000"/>
                </a:solidFill>
                <a:effectLst/>
                <a:latin typeface="Cambria" panose="02040503050406030204" pitchFamily="18" charset="0"/>
                <a:ea typeface="Cambria" panose="02040503050406030204" pitchFamily="18" charset="0"/>
              </a:rPr>
              <a:t>,</a:t>
            </a:r>
            <a:r>
              <a:rPr lang="vi-VN" sz="2800" b="0" i="0" dirty="0">
                <a:solidFill>
                  <a:srgbClr val="FF0000"/>
                </a:solidFill>
                <a:effectLst/>
                <a:latin typeface="Cambria" panose="02040503050406030204" pitchFamily="18" charset="0"/>
                <a:ea typeface="Cambria" panose="02040503050406030204" pitchFamily="18" charset="0"/>
              </a:rPr>
              <a:t>5%</a:t>
            </a:r>
          </a:p>
        </p:txBody>
      </p:sp>
    </p:spTree>
    <p:extLst>
      <p:ext uri="{BB962C8B-B14F-4D97-AF65-F5344CB8AC3E}">
        <p14:creationId xmlns:p14="http://schemas.microsoft.com/office/powerpoint/2010/main" val="3041449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0C12F26-23D2-9BAD-5FD8-CE155EFC6016}"/>
              </a:ext>
            </a:extLst>
          </p:cNvPr>
          <p:cNvSpPr txBox="1"/>
          <p:nvPr/>
        </p:nvSpPr>
        <p:spPr>
          <a:xfrm>
            <a:off x="1424763" y="531626"/>
            <a:ext cx="9835116" cy="2062103"/>
          </a:xfrm>
          <a:prstGeom prst="rect">
            <a:avLst/>
          </a:prstGeom>
          <a:noFill/>
        </p:spPr>
        <p:txBody>
          <a:bodyPr wrap="square" rtlCol="0">
            <a:spAutoFit/>
          </a:bodyPr>
          <a:lstStyle/>
          <a:p>
            <a:pPr lvl="0" algn="just"/>
            <a:r>
              <a:rPr lang="vi-VN" sz="3200" b="1" dirty="0">
                <a:solidFill>
                  <a:prstClr val="black"/>
                </a:solidFill>
                <a:latin typeface="Calibri" panose="020F0502020204030204"/>
              </a:rPr>
              <a:t>Giá tiền 1 kg hồng treo gió là 350 000 đồng. Mai mua 1 kg hồng treo gió vào Ngày Quốc tế Thiếu nhi nên được giảm giá 10%. Hỏi Mai phải trả người bán hàng bao nhiêu tiền?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Oval 2">
            <a:extLst>
              <a:ext uri="{FF2B5EF4-FFF2-40B4-BE49-F238E27FC236}">
                <a16:creationId xmlns:a16="http://schemas.microsoft.com/office/drawing/2014/main" xmlns="" id="{7DFD186D-FEA5-EBF1-F746-9DE382B4531F}"/>
              </a:ext>
            </a:extLst>
          </p:cNvPr>
          <p:cNvSpPr/>
          <p:nvPr/>
        </p:nvSpPr>
        <p:spPr>
          <a:xfrm>
            <a:off x="712382" y="616688"/>
            <a:ext cx="669851" cy="584791"/>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060"/>
                </a:solidFill>
                <a:effectLst/>
                <a:uLnTx/>
                <a:uFillTx/>
                <a:latin typeface="Calibri" panose="020F0502020204030204"/>
                <a:ea typeface="+mn-ea"/>
                <a:cs typeface="+mn-cs"/>
              </a:rPr>
              <a:t>3</a:t>
            </a:r>
          </a:p>
        </p:txBody>
      </p:sp>
      <p:sp>
        <p:nvSpPr>
          <p:cNvPr id="7" name="TextBox 6">
            <a:extLst>
              <a:ext uri="{FF2B5EF4-FFF2-40B4-BE49-F238E27FC236}">
                <a16:creationId xmlns:a16="http://schemas.microsoft.com/office/drawing/2014/main" xmlns="" id="{CABDBCE4-9612-1F51-FC9C-E7D9AAC77E73}"/>
              </a:ext>
            </a:extLst>
          </p:cNvPr>
          <p:cNvSpPr txBox="1"/>
          <p:nvPr/>
        </p:nvSpPr>
        <p:spPr>
          <a:xfrm>
            <a:off x="818707" y="2679405"/>
            <a:ext cx="10207256" cy="267765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FF0000"/>
                </a:solidFill>
                <a:effectLst/>
                <a:uLnTx/>
                <a:uFillTx/>
                <a:latin typeface="Cambria" panose="02040503050406030204" pitchFamily="18" charset="0"/>
                <a:ea typeface="Cambria" panose="02040503050406030204" pitchFamily="18" charset="0"/>
                <a:cs typeface="+mn-cs"/>
              </a:rPr>
              <a:t>Bài</a:t>
            </a:r>
            <a:r>
              <a:rPr kumimoji="0" lang="en-US"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sz="2800" b="1" i="0" u="none" strike="noStrike" kern="1200" cap="none" spc="0" normalizeH="0" baseline="0" noProof="0" dirty="0" err="1">
                <a:ln>
                  <a:noFill/>
                </a:ln>
                <a:solidFill>
                  <a:srgbClr val="FF0000"/>
                </a:solidFill>
                <a:effectLst/>
                <a:uLnTx/>
                <a:uFillTx/>
                <a:latin typeface="Cambria" panose="02040503050406030204" pitchFamily="18" charset="0"/>
                <a:ea typeface="Cambria" panose="02040503050406030204" pitchFamily="18" charset="0"/>
                <a:cs typeface="+mn-cs"/>
              </a:rPr>
              <a:t>giải</a:t>
            </a:r>
            <a:r>
              <a:rPr kumimoji="0" lang="en-US"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t>
            </a:r>
          </a:p>
          <a:p>
            <a:pPr lvl="0" algn="ctr"/>
            <a:r>
              <a:rPr lang="vi-VN" sz="2800" dirty="0">
                <a:solidFill>
                  <a:srgbClr val="FF0000"/>
                </a:solidFill>
                <a:latin typeface="Cambria" panose="02040503050406030204" pitchFamily="18" charset="0"/>
                <a:ea typeface="Cambria" panose="02040503050406030204" pitchFamily="18" charset="0"/>
              </a:rPr>
              <a:t>Số tiền Mai được giảm vào ngày Quốc Tế Thiếu nhi là :</a:t>
            </a:r>
          </a:p>
          <a:p>
            <a:pPr lvl="0" algn="ctr"/>
            <a:r>
              <a:rPr lang="vi-VN" sz="2800" dirty="0">
                <a:solidFill>
                  <a:srgbClr val="FF0000"/>
                </a:solidFill>
                <a:latin typeface="Cambria" panose="02040503050406030204" pitchFamily="18" charset="0"/>
                <a:ea typeface="Cambria" panose="02040503050406030204" pitchFamily="18" charset="0"/>
              </a:rPr>
              <a:t>10% × 350 000 = 35 000 (đồng) </a:t>
            </a:r>
          </a:p>
          <a:p>
            <a:pPr lvl="0" algn="ctr"/>
            <a:r>
              <a:rPr lang="vi-VN" sz="2800" dirty="0">
                <a:solidFill>
                  <a:srgbClr val="FF0000"/>
                </a:solidFill>
                <a:latin typeface="Cambria" panose="02040503050406030204" pitchFamily="18" charset="0"/>
                <a:ea typeface="Cambria" panose="02040503050406030204" pitchFamily="18" charset="0"/>
              </a:rPr>
              <a:t>Mai phải trả người bán hàng số tiền là:</a:t>
            </a:r>
          </a:p>
          <a:p>
            <a:pPr lvl="0" algn="ctr"/>
            <a:r>
              <a:rPr lang="vi-VN" sz="2800" dirty="0">
                <a:solidFill>
                  <a:srgbClr val="FF0000"/>
                </a:solidFill>
                <a:latin typeface="Cambria" panose="02040503050406030204" pitchFamily="18" charset="0"/>
                <a:ea typeface="Cambria" panose="02040503050406030204" pitchFamily="18" charset="0"/>
              </a:rPr>
              <a:t>350 000 - 35 000 = 315 000 ( đồng ) </a:t>
            </a:r>
          </a:p>
          <a:p>
            <a:pPr lvl="0" algn="r"/>
            <a:r>
              <a:rPr lang="vi-VN" sz="2800" dirty="0">
                <a:solidFill>
                  <a:srgbClr val="FF0000"/>
                </a:solidFill>
                <a:latin typeface="Cambria" panose="02040503050406030204" pitchFamily="18" charset="0"/>
                <a:ea typeface="Cambria" panose="02040503050406030204" pitchFamily="18" charset="0"/>
              </a:rPr>
              <a:t> Đáp số: 315 000 đồng </a:t>
            </a:r>
            <a:endParaRPr kumimoji="0" lang="vi-V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15941834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279</Words>
  <Application>Microsoft Office PowerPoint</Application>
  <PresentationFormat>Custom</PresentationFormat>
  <Paragraphs>28</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7U170920</cp:lastModifiedBy>
  <cp:revision>51</cp:revision>
  <dcterms:created xsi:type="dcterms:W3CDTF">2024-12-12T12:28:30Z</dcterms:created>
  <dcterms:modified xsi:type="dcterms:W3CDTF">2025-05-20T01:30:44Z</dcterms:modified>
</cp:coreProperties>
</file>