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304" r:id="rId2"/>
    <p:sldId id="324" r:id="rId3"/>
    <p:sldId id="326" r:id="rId4"/>
    <p:sldId id="32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-64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BE4352-BEEB-4097-BDC2-953C2C081227}" type="datetimeFigureOut">
              <a:rPr lang="en-US" smtClean="0"/>
              <a:t>17/03/2025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402E26-C7B4-4561-AFC1-FC16B3FEE5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336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98963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69391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5453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61532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  <a:prstGeom prst="rect">
            <a:avLst/>
          </a:prstGeo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895148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  <a:prstGeom prst="rect">
            <a:avLst/>
          </a:prstGeo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530699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  <a:prstGeom prst="rect">
            <a:avLst/>
          </a:prstGeo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30244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4963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471024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  <a:prstGeom prst="rect">
            <a:avLst/>
          </a:prstGeo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359177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  <a:prstGeom prst="rect">
            <a:avLst/>
          </a:prstGeo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17/03/2025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29429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8B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round pink label with white text and a black background&#10;&#10;Description automatically generated">
            <a:extLst>
              <a:ext uri="{FF2B5EF4-FFF2-40B4-BE49-F238E27FC236}">
                <a16:creationId xmlns="" xmlns:a16="http://schemas.microsoft.com/office/drawing/2014/main" id="{0DCB2893-58A1-96C5-358B-98B5742CC5C6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470" y="83953"/>
            <a:ext cx="1618952" cy="161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519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/>
  </p:transition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09630"/>
            <a:endParaRPr lang="en-GB" sz="120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="" xmlns:a16="http://schemas.microsoft.com/office/drawing/2014/main" id="{F20B02AD-C14B-BE0E-A4A5-5178F813D0F6}"/>
              </a:ext>
            </a:extLst>
          </p:cNvPr>
          <p:cNvGrpSpPr/>
          <p:nvPr/>
        </p:nvGrpSpPr>
        <p:grpSpPr>
          <a:xfrm>
            <a:off x="487032" y="588654"/>
            <a:ext cx="11390008" cy="1417895"/>
            <a:chOff x="1045123" y="1322064"/>
            <a:chExt cx="11390008" cy="1417895"/>
          </a:xfrm>
        </p:grpSpPr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B8910848-06CA-5DFB-69EC-1303C6B134C1}"/>
                </a:ext>
              </a:extLst>
            </p:cNvPr>
            <p:cNvSpPr txBox="1"/>
            <p:nvPr/>
          </p:nvSpPr>
          <p:spPr>
            <a:xfrm>
              <a:off x="2010323" y="1322064"/>
              <a:ext cx="9598117" cy="73969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Chọn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câu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trả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lời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 </a:t>
              </a:r>
              <a:r>
                <a:rPr lang="en-US" sz="3200" b="1" i="0" dirty="0" err="1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đúng</a:t>
              </a:r>
              <a:r>
                <a:rPr lang="en-US" sz="32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.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="" xmlns:a16="http://schemas.microsoft.com/office/drawing/2014/main" id="{E47DD3B7-A8F0-6379-8B36-981957505F9E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rgbClr val="9BBB59"/>
            </a:solidFill>
            <a:ln w="12700" cap="flat" cmpd="sng" algn="ctr">
              <a:solidFill>
                <a:srgbClr val="9BBB59">
                  <a:lumMod val="40000"/>
                  <a:lumOff val="6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4000" b="1" i="0" u="none" strike="noStrike" kern="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="" xmlns:a16="http://schemas.microsoft.com/office/drawing/2014/main" id="{D11CD546-E1D2-DAAB-CE11-8299D01FF899}"/>
                </a:ext>
              </a:extLst>
            </p:cNvPr>
            <p:cNvSpPr txBox="1"/>
            <p:nvPr/>
          </p:nvSpPr>
          <p:spPr>
            <a:xfrm>
              <a:off x="1045123" y="2155184"/>
              <a:ext cx="1139000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vi-VN" sz="3200" b="0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Hình nào dưới đây là hình khai triển của một hình hộp chữ nhật?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E18CE4E2-F932-B2EE-EF14-378F6DD51B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6145" y="2515552"/>
            <a:ext cx="6762750" cy="3228975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="" xmlns:a16="http://schemas.microsoft.com/office/drawing/2014/main" id="{A7D1ABF9-74C2-291E-723D-E7CCA31592F9}"/>
              </a:ext>
            </a:extLst>
          </p:cNvPr>
          <p:cNvSpPr/>
          <p:nvPr/>
        </p:nvSpPr>
        <p:spPr>
          <a:xfrm>
            <a:off x="9235440" y="4409440"/>
            <a:ext cx="497840" cy="44704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="" xmlns:a16="http://schemas.microsoft.com/office/drawing/2014/main" id="{49EB508F-528C-3237-B6B8-385F2B84AFA6}"/>
              </a:ext>
            </a:extLst>
          </p:cNvPr>
          <p:cNvGrpSpPr/>
          <p:nvPr/>
        </p:nvGrpSpPr>
        <p:grpSpPr>
          <a:xfrm>
            <a:off x="804247" y="417067"/>
            <a:ext cx="10414938" cy="864178"/>
            <a:chOff x="1183342" y="1369567"/>
            <a:chExt cx="10414938" cy="864178"/>
          </a:xfrm>
        </p:grpSpPr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2529B288-0874-4DC9-7464-C39B448964E9}"/>
                </a:ext>
              </a:extLst>
            </p:cNvPr>
            <p:cNvSpPr txBox="1"/>
            <p:nvPr/>
          </p:nvSpPr>
          <p:spPr>
            <a:xfrm>
              <a:off x="2000163" y="1464304"/>
              <a:ext cx="9598117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4400" b="1" i="0" dirty="0">
                  <a:solidFill>
                    <a:srgbClr val="000000"/>
                  </a:solidFill>
                  <a:effectLst/>
                  <a:latin typeface="Cambria" panose="02040503050406030204" pitchFamily="18" charset="0"/>
                  <a:ea typeface="Cambria" panose="02040503050406030204" pitchFamily="18" charset="0"/>
                </a:rPr>
                <a:t>Tính thể tích của mỗi hình dưới đây.</a:t>
              </a:r>
              <a:endParaRPr lang="en-US" sz="4400" b="1" dirty="0">
                <a:latin typeface="Cambria" panose="02040503050406030204" pitchFamily="18" charset="0"/>
                <a:ea typeface="Cambria" panose="02040503050406030204" pitchFamily="18" charset="0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="" xmlns:a16="http://schemas.microsoft.com/office/drawing/2014/main" id="{2392F78C-CCF8-BE98-6509-20305F080134}"/>
                </a:ext>
              </a:extLst>
            </p:cNvPr>
            <p:cNvSpPr/>
            <p:nvPr/>
          </p:nvSpPr>
          <p:spPr>
            <a:xfrm>
              <a:off x="1183342" y="1369567"/>
              <a:ext cx="712694" cy="712694"/>
            </a:xfrm>
            <a:prstGeom prst="ellipse">
              <a:avLst/>
            </a:prstGeom>
            <a:solidFill>
              <a:schemeClr val="accent3"/>
            </a:solidFill>
            <a:ln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b="1" dirty="0">
                  <a:latin typeface="Cambria" panose="02040503050406030204" pitchFamily="18" charset="0"/>
                  <a:ea typeface="Cambria" panose="02040503050406030204" pitchFamily="18" charset="0"/>
                </a:rPr>
                <a:t>2</a:t>
              </a:r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548526DC-590A-AC6A-BBA6-01DA17BD3B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3290" y="1310004"/>
            <a:ext cx="9845772" cy="389191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2A578279-F7D1-EDE2-1EA6-4A99D8DB2EA0}"/>
              </a:ext>
            </a:extLst>
          </p:cNvPr>
          <p:cNvSpPr txBox="1"/>
          <p:nvPr/>
        </p:nvSpPr>
        <p:spPr>
          <a:xfrm>
            <a:off x="1412240" y="5293360"/>
            <a:ext cx="93065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a) Thể tích hình hộp chữ nhật là: 2 × 1 × 1,5 = 3 (dm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just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b) Thể tích hình lập phương là: 15 × 15 × 15 = 3 375 (cm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2627841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AF9F91F2-0E68-C75E-B681-70383A869B80}"/>
              </a:ext>
            </a:extLst>
          </p:cNvPr>
          <p:cNvSpPr txBox="1"/>
          <p:nvPr/>
        </p:nvSpPr>
        <p:spPr>
          <a:xfrm>
            <a:off x="843280" y="1168400"/>
            <a:ext cx="10149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vi-VN" sz="36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giải:</a:t>
            </a:r>
            <a:endParaRPr lang="vi-VN" sz="36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Diện tích xung quanh hồ bơi là:</a:t>
            </a: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(8 + 25) × 2 × 1,4 = 92,4 (m</a:t>
            </a:r>
            <a:r>
              <a:rPr lang="vi-VN" sz="36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Diện tích đáy hồ bơi là:</a:t>
            </a: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8 × 25 = 200 (m</a:t>
            </a:r>
            <a:r>
              <a:rPr lang="vi-VN" sz="36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Diện tích lát gạch là:</a:t>
            </a:r>
          </a:p>
          <a:p>
            <a:pPr algn="ct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92,4 + 200 = 292,4 (m</a:t>
            </a:r>
            <a:r>
              <a:rPr lang="vi-VN" sz="36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r"/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Đáp số: 292,4 m</a:t>
            </a:r>
            <a:r>
              <a:rPr lang="vi-VN" sz="36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2</a:t>
            </a:r>
            <a:r>
              <a:rPr lang="vi-VN" sz="36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5950357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 Same Side Corner Rectangle 12"/>
          <p:cNvSpPr/>
          <p:nvPr/>
        </p:nvSpPr>
        <p:spPr>
          <a:xfrm>
            <a:off x="236991" y="381000"/>
            <a:ext cx="11585117" cy="6147527"/>
          </a:xfrm>
          <a:prstGeom prst="round2SameRect">
            <a:avLst>
              <a:gd name="adj1" fmla="val 5570"/>
              <a:gd name="adj2" fmla="val 0"/>
            </a:avLst>
          </a:prstGeom>
          <a:solidFill>
            <a:schemeClr val="bg1"/>
          </a:solidFill>
          <a:ln>
            <a:solidFill>
              <a:srgbClr val="2B1A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6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="" xmlns:a16="http://schemas.microsoft.com/office/drawing/2014/main" id="{2392F78C-CCF8-BE98-6509-20305F080134}"/>
              </a:ext>
            </a:extLst>
          </p:cNvPr>
          <p:cNvSpPr/>
          <p:nvPr/>
        </p:nvSpPr>
        <p:spPr>
          <a:xfrm>
            <a:off x="377526" y="518667"/>
            <a:ext cx="75284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mbria" panose="02040503050406030204" pitchFamily="18" charset="0"/>
                <a:ea typeface="Cambria" panose="02040503050406030204" pitchFamily="18" charset="0"/>
                <a:cs typeface="+mn-cs"/>
              </a:rPr>
              <a:t>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8DFD046B-C6F6-685B-A2AE-49B583F2D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6756" y="2397760"/>
            <a:ext cx="3168203" cy="23431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F7C7D276-3333-9799-D277-56DAA688CF0F}"/>
              </a:ext>
            </a:extLst>
          </p:cNvPr>
          <p:cNvSpPr txBox="1"/>
          <p:nvPr/>
        </p:nvSpPr>
        <p:spPr>
          <a:xfrm>
            <a:off x="486974" y="1229798"/>
            <a:ext cx="967388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i="0" dirty="0" err="1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Bài</a:t>
            </a:r>
            <a:r>
              <a:rPr lang="en-US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vi-VN" sz="2800" b="1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giải:</a:t>
            </a:r>
            <a:endParaRPr lang="vi-VN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 tích thùng xe là:</a:t>
            </a:r>
            <a:endParaRPr lang="en-US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1,2 × 2 × 1,5 = 3,6 (m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Thể tích của hộp đựng loa là:</a:t>
            </a:r>
            <a:endParaRPr lang="en-US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0,5 × 0,4 × 0,3 = 0,06 (m</a:t>
            </a:r>
            <a:r>
              <a:rPr lang="vi-VN" sz="2800" b="0" i="0" baseline="3000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</a:t>
            </a:r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)</a:t>
            </a: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Thùng xe chứa được nhiều nhất số hộp là:</a:t>
            </a:r>
            <a:endParaRPr lang="en-US" sz="2800" b="0" i="0" dirty="0">
              <a:solidFill>
                <a:srgbClr val="FF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3,6 : 0,06 = 60 (hộp)</a:t>
            </a:r>
          </a:p>
          <a:p>
            <a:pPr algn="just"/>
            <a:r>
              <a:rPr lang="vi-VN" sz="2800" b="0" i="0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Cambria" panose="02040503050406030204" pitchFamily="18" charset="0"/>
              </a:rPr>
              <a:t>Vậy chú Tư không thể xếp được 64 hộp như vậy lên thùng xe.</a:t>
            </a:r>
          </a:p>
          <a:p>
            <a:pPr algn="ctr"/>
            <a:endParaRPr lang="en-US" sz="2800" dirty="0">
              <a:solidFill>
                <a:srgbClr val="FF0000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04677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203</Words>
  <Application>Microsoft Office PowerPoint</Application>
  <PresentationFormat>Custom</PresentationFormat>
  <Paragraphs>24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7U170920</cp:lastModifiedBy>
  <cp:revision>31</cp:revision>
  <dcterms:created xsi:type="dcterms:W3CDTF">2024-05-17T09:13:47Z</dcterms:created>
  <dcterms:modified xsi:type="dcterms:W3CDTF">2025-03-17T03:08:56Z</dcterms:modified>
</cp:coreProperties>
</file>