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95" r:id="rId3"/>
    <p:sldId id="277" r:id="rId4"/>
    <p:sldId id="288" r:id="rId5"/>
    <p:sldId id="289" r:id="rId6"/>
    <p:sldId id="290" r:id="rId7"/>
    <p:sldId id="291" r:id="rId8"/>
    <p:sldId id="283" r:id="rId9"/>
    <p:sldId id="292" r:id="rId10"/>
    <p:sldId id="293" r:id="rId11"/>
    <p:sldId id="29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401" autoAdjust="0"/>
  </p:normalViewPr>
  <p:slideViewPr>
    <p:cSldViewPr snapToGrid="0">
      <p:cViewPr>
        <p:scale>
          <a:sx n="51" d="100"/>
          <a:sy n="51" d="100"/>
        </p:scale>
        <p:origin x="-763" y="-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9E715-A35E-41B5-9B98-67B5FBC41E01}" type="datetimeFigureOut">
              <a:rPr lang="en-US" smtClean="0"/>
              <a:t>13/10/2025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2FFE7-BFD5-4545-9AD2-BAF3F5AB8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52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nhiệm</a:t>
            </a:r>
            <a:r>
              <a:rPr lang="en-US" baseline="0" dirty="0"/>
              <a:t> </a:t>
            </a:r>
            <a:r>
              <a:rPr lang="en-US" baseline="0" dirty="0" err="1"/>
              <a:t>vụ</a:t>
            </a:r>
            <a:r>
              <a:rPr lang="en-US" baseline="0" dirty="0"/>
              <a:t> ,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phụ</a:t>
            </a:r>
            <a:r>
              <a:rPr lang="en-US" baseline="0" dirty="0"/>
              <a:t> </a:t>
            </a:r>
            <a:r>
              <a:rPr lang="en-US" baseline="0" dirty="0" err="1"/>
              <a:t>kiện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err="1"/>
              <a:t>kết</a:t>
            </a:r>
            <a:r>
              <a:rPr lang="en-US" baseline="0"/>
              <a:t> quả</a:t>
            </a:r>
          </a:p>
          <a:p>
            <a:pPr algn="just"/>
            <a:r>
              <a:rPr lang="en-US" sz="1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Mai nặng bao nhiêu ki – lô – gam? So sánh hàng phần mười của số 31,2 với 5.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Việt nặng bao nhiêu ki – lô – gam? So sánh hàng phần mười của số 31,75 với 5.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E288CD-1282-47B1-BE9F-991BF3BC7F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945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nhiệm</a:t>
            </a:r>
            <a:r>
              <a:rPr lang="en-US" baseline="0" dirty="0"/>
              <a:t> </a:t>
            </a:r>
            <a:r>
              <a:rPr lang="en-US" baseline="0" dirty="0" err="1"/>
              <a:t>vụ</a:t>
            </a:r>
            <a:r>
              <a:rPr lang="en-US" baseline="0" dirty="0"/>
              <a:t> ,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phụ</a:t>
            </a:r>
            <a:r>
              <a:rPr lang="en-US" baseline="0" dirty="0"/>
              <a:t> </a:t>
            </a:r>
            <a:r>
              <a:rPr lang="en-US" baseline="0" dirty="0" err="1"/>
              <a:t>kiện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E288CD-1282-47B1-BE9F-991BF3BC7F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306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nhiệm</a:t>
            </a:r>
            <a:r>
              <a:rPr lang="en-US" baseline="0" dirty="0"/>
              <a:t> </a:t>
            </a:r>
            <a:r>
              <a:rPr lang="en-US" baseline="0" dirty="0" err="1"/>
              <a:t>vụ</a:t>
            </a:r>
            <a:r>
              <a:rPr lang="en-US" baseline="0" dirty="0"/>
              <a:t> ,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phụ</a:t>
            </a:r>
            <a:r>
              <a:rPr lang="en-US" baseline="0" dirty="0"/>
              <a:t> </a:t>
            </a:r>
            <a:r>
              <a:rPr lang="en-US" baseline="0" dirty="0" err="1"/>
              <a:t>kiện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E288CD-1282-47B1-BE9F-991BF3BC7F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160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nhiệm</a:t>
            </a:r>
            <a:r>
              <a:rPr lang="en-US" baseline="0" dirty="0"/>
              <a:t> </a:t>
            </a:r>
            <a:r>
              <a:rPr lang="en-US" baseline="0" dirty="0" err="1"/>
              <a:t>vụ</a:t>
            </a:r>
            <a:r>
              <a:rPr lang="en-US" baseline="0" dirty="0"/>
              <a:t> ,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phụ</a:t>
            </a:r>
            <a:r>
              <a:rPr lang="en-US" baseline="0" dirty="0"/>
              <a:t> </a:t>
            </a:r>
            <a:r>
              <a:rPr lang="en-US" baseline="0" dirty="0" err="1"/>
              <a:t>kiện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err="1"/>
              <a:t>kết</a:t>
            </a:r>
            <a:r>
              <a:rPr lang="en-US" baseline="0"/>
              <a:t> quả</a:t>
            </a:r>
          </a:p>
          <a:p>
            <a:r>
              <a:rPr lang="en-US" sz="18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chốt: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1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 làm tròn đến số tự nhiên gần nhất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E288CD-1282-47B1-BE9F-991BF3BC7F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476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E288CD-1282-47B1-BE9F-991BF3BC7F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776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 cách làm tròn số thập phân đến số tự nhiên gần nhất.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E288CD-1282-47B1-BE9F-991BF3BC7F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957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E288CD-1282-47B1-BE9F-991BF3BC7F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756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Chi</a:t>
            </a:r>
            <a:r>
              <a: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vi-VN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cao của trẻ trai, trẻ gái khoảng bao nhiêu xăng-ti-mét?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Cân nặng c</a:t>
            </a:r>
            <a:r>
              <a: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trẻ trai, trẻ gái khoảng bao nhiêu ki-lô-gam?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12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MR</a:t>
            </a:r>
            <a:r>
              <a:rPr lang="en-US" sz="12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Viết các số thập phân có hai chữ số mà sau khi làm tròn đến hàng đơn vị thì được 9.</a:t>
            </a:r>
          </a:p>
          <a:p>
            <a:r>
              <a:rPr lang="nl-NL" sz="12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Chốt:</a:t>
            </a:r>
            <a:r>
              <a: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 tròn số thập phân đến số tự nhiên gần nhất.</a:t>
            </a:r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E288CD-1282-47B1-BE9F-991BF3BC7F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804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12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MR</a:t>
            </a:r>
            <a:r>
              <a:rPr lang="en-US" sz="12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Viết các số thập phân có hai chữ số mà sau khi làm tròn đến hàng đơn vị thì được 9.</a:t>
            </a:r>
          </a:p>
          <a:p>
            <a:r>
              <a:rPr lang="nl-NL" sz="12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Chốt:</a:t>
            </a:r>
            <a:r>
              <a: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 tròn số thập phân đến số tự nhiên gần nhất.</a:t>
            </a:r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E288CD-1282-47B1-BE9F-991BF3BC7F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67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821FADF-E6FB-4266-9748-7C5144D43E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DF87AC28-BB45-453F-A55E-BEF6DF088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63C0AAA-879B-45E8-956C-DA317ADD8D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32BE806-9347-4D76-8F6F-8C71C53A6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1C10545-9BE8-4706-886E-7B66923EF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9113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3613284-07E0-4EC4-8175-5FC9ADB1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91DC9748-D3A7-4B0D-BD34-72AED98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3AC4516D-8668-4C90-9AA4-42437C42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97815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3613284-07E0-4EC4-8175-5FC9ADB1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91DC9748-D3A7-4B0D-BD34-72AED98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3AC4516D-8668-4C90-9AA4-42437C42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951164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3613284-07E0-4EC4-8175-5FC9ADB1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91DC9748-D3A7-4B0D-BD34-72AED98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3AC4516D-8668-4C90-9AA4-42437C42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102523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3613284-07E0-4EC4-8175-5FC9ADB1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91DC9748-D3A7-4B0D-BD34-72AED98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3AC4516D-8668-4C90-9AA4-42437C42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923613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3613284-07E0-4EC4-8175-5FC9ADB1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91DC9748-D3A7-4B0D-BD34-72AED98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3AC4516D-8668-4C90-9AA4-42437C42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15505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3613284-07E0-4EC4-8175-5FC9ADB1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91DC9748-D3A7-4B0D-BD34-72AED98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3AC4516D-8668-4C90-9AA4-42437C42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800165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3613284-07E0-4EC4-8175-5FC9ADB1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91DC9748-D3A7-4B0D-BD34-72AED98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3AC4516D-8668-4C90-9AA4-42437C42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550456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3613284-07E0-4EC4-8175-5FC9ADB1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91DC9748-D3A7-4B0D-BD34-72AED98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3AC4516D-8668-4C90-9AA4-42437C42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19171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3613284-07E0-4EC4-8175-5FC9ADB1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91DC9748-D3A7-4B0D-BD34-72AED98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3AC4516D-8668-4C90-9AA4-42437C42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913408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3613284-07E0-4EC4-8175-5FC9ADB1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91DC9748-D3A7-4B0D-BD34-72AED98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3AC4516D-8668-4C90-9AA4-42437C42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8928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774E0D0-DC21-4C4D-A8B0-799058637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D3F7DEC-D939-4A34-83D9-83D507753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7F090CC-7A75-4490-BEF9-2F94B17BD4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675886C-FE14-4673-A29B-E6FE5384D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5A18DE9-95F0-4B7B-9B44-A50FB0491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483963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3613284-07E0-4EC4-8175-5FC9ADB1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91DC9748-D3A7-4B0D-BD34-72AED98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3AC4516D-8668-4C90-9AA4-42437C42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0165266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3613284-07E0-4EC4-8175-5FC9ADB1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91DC9748-D3A7-4B0D-BD34-72AED98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3AC4516D-8668-4C90-9AA4-42437C42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881245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3613284-07E0-4EC4-8175-5FC9ADB1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91DC9748-D3A7-4B0D-BD34-72AED98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3AC4516D-8668-4C90-9AA4-42437C42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3183302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3613284-07E0-4EC4-8175-5FC9ADB1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91DC9748-D3A7-4B0D-BD34-72AED98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3AC4516D-8668-4C90-9AA4-42437C42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49186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3613284-07E0-4EC4-8175-5FC9ADB1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91DC9748-D3A7-4B0D-BD34-72AED98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3AC4516D-8668-4C90-9AA4-42437C42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289392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3613284-07E0-4EC4-8175-5FC9ADB1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91DC9748-D3A7-4B0D-BD34-72AED98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3AC4516D-8668-4C90-9AA4-42437C42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491723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3613284-07E0-4EC4-8175-5FC9ADB1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91DC9748-D3A7-4B0D-BD34-72AED98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3AC4516D-8668-4C90-9AA4-42437C42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144750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14B0E05-DE30-485A-A465-C8072F310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7DCC0B7-8E64-4167-BB4E-4050F349D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728DC0C-BFEA-4C2A-9957-2CCDB4453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6A06335-893B-4176-96A4-8C469D884C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C3280AA-2D87-496D-9C9B-FAAE1F43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CE82B35-CF86-41BC-ADCF-A271353C7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342767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E5CEB31-7637-438D-A61E-26C1BC955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9C84EB0A-F0E7-4D37-BAFA-A2BA830E25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773BE547-8675-40A6-95F8-51AE1F7BE0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096F94B6-CE19-46EB-9CA1-9C090D3B57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166B540-2BC2-4EC5-9FA8-2362507EB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FD9AD9D9-8F7C-4B72-88E9-2A19E843E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556733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029CF29-4A39-451D-9618-112093E1F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4E338048-A981-4826-9C48-91343EBC56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E8C77D2-CD9A-497C-9DA7-0A3CE2FB8C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3471FD5-E56D-4D63-BE5C-C77EC7AB6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734FF10-C88D-45C9-991E-C69B0AD9D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78806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DC87681-08B8-4583-989D-35BF60114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DFD051D-8009-4397-BFC2-75EA7C25C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7792483-81F6-4FE9-A126-98CFFF773B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AD1625D-4B23-4017-A302-19DC5ED2B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026E198-77CB-4B69-9F9B-DB340DEC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282523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FA9EF3D7-652E-44B4-B4F2-2C62775DF9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2B10933E-7816-4C12-8CB6-48731169E2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33E5553-77AE-45D2-9FD3-5862ADF6D0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12680F7-2355-4CF2-8AFC-B062C8AFE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2C2932F-47CA-49E0-9475-990D68660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20742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A6A3E9F-D981-4021-B084-E6DC73AB8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72986556-1EEB-4CC7-8EEF-6AADD8D840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0EC6C37F-CA31-49E2-AABB-3046E3EE5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7C43F1B-F552-419A-A5AA-4D77471A2C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97072B11-202A-4237-B2C3-6B4D518E0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E378FF8-EE34-404F-923F-B6F9956D5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89634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7AAC71B-A0E8-4A69-9359-16150DD78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69C4EA58-5761-4341-8C6C-70CA79F0C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4640CC29-2A6E-49BB-8CFE-6B2682B53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6E644A87-A7AC-46A6-A5E5-429621855E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21FCBC06-A702-469C-8885-EBFDBC9DAE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5FA23F41-3BF2-42F3-9130-704CC2A4A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D4E512CF-71E5-443F-BAD9-F81F47FA0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BEA0FA81-3F0B-4998-A56E-B62FE28C9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92775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0E63428-9444-4AA2-8F40-C1CEA1A87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36EF0B7C-D119-406A-8241-5AF0CAA1A4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80481880-00BC-4FF9-B8F7-9D144079B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B84BBAF6-0209-49CB-885E-4F8854A78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52534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3613284-07E0-4EC4-8175-5FC9ADB1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91DC9748-D3A7-4B0D-BD34-72AED98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3AC4516D-8668-4C90-9AA4-42437C42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23766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3613284-07E0-4EC4-8175-5FC9ADB1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91DC9748-D3A7-4B0D-BD34-72AED98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3AC4516D-8668-4C90-9AA4-42437C42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62528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3613284-07E0-4EC4-8175-5FC9ADB1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91DC9748-D3A7-4B0D-BD34-72AED98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3AC4516D-8668-4C90-9AA4-42437C42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82215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73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1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4" Type="http://schemas.openxmlformats.org/officeDocument/2006/relationships/video" Target="../media/media2.mp4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矩形 61">
            <a:extLst>
              <a:ext uri="{FF2B5EF4-FFF2-40B4-BE49-F238E27FC236}">
                <a16:creationId xmlns:a16="http://schemas.microsoft.com/office/drawing/2014/main" xmlns="" id="{88A17EC5-388C-40DF-80FA-6E471C595919}"/>
              </a:ext>
            </a:extLst>
          </p:cNvPr>
          <p:cNvSpPr/>
          <p:nvPr/>
        </p:nvSpPr>
        <p:spPr>
          <a:xfrm>
            <a:off x="2523987" y="1090367"/>
            <a:ext cx="9390595" cy="3964233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  <a:prstDash val="lgDashDot"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1" name="图片 70">
            <a:extLst>
              <a:ext uri="{FF2B5EF4-FFF2-40B4-BE49-F238E27FC236}">
                <a16:creationId xmlns:a16="http://schemas.microsoft.com/office/drawing/2014/main" xmlns="" id="{95B53AC9-28A1-4376-88D0-72EA2765C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431" y="1790700"/>
            <a:ext cx="5180145" cy="5067299"/>
          </a:xfrm>
          <a:prstGeom prst="rect">
            <a:avLst/>
          </a:prstGeom>
          <a:effectLst>
            <a:outerShdw blurRad="25400" dist="25400" algn="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Watermelon Summer Fruit Cute - Free vector graphic on Pixaba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906" b="72891" l="20625" r="85391">
                        <a14:foregroundMark x1="47266" y1="30078" x2="48047" y2="52734"/>
                        <a14:foregroundMark x1="32578" y1="46484" x2="64219" y2="35547"/>
                        <a14:foregroundMark x1="36563" y1="52734" x2="65234" y2="53984"/>
                        <a14:foregroundMark x1="50156" y1="48359" x2="51016" y2="46250"/>
                        <a14:foregroundMark x1="56641" y1="50625" x2="69844" y2="48516"/>
                        <a14:foregroundMark x1="52656" y1="22734" x2="73438" y2="48359"/>
                        <a14:foregroundMark x1="49297" y1="23203" x2="28984" y2="49609"/>
                        <a14:foregroundMark x1="31328" y1="50234" x2="62344" y2="56328"/>
                        <a14:foregroundMark x1="31484" y1="51875" x2="53906" y2="59062"/>
                        <a14:foregroundMark x1="59375" y1="40391" x2="57891" y2="4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76" t="14373" r="6853" b="26918"/>
          <a:stretch/>
        </p:blipFill>
        <p:spPr bwMode="auto">
          <a:xfrm rot="20188447">
            <a:off x="10042165" y="4704815"/>
            <a:ext cx="2362121" cy="179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图片 2">
            <a:extLst>
              <a:ext uri="{FF2B5EF4-FFF2-40B4-BE49-F238E27FC236}">
                <a16:creationId xmlns:a16="http://schemas.microsoft.com/office/drawing/2014/main" xmlns="" id="{9293A3F0-853E-417E-ADC9-9E50125A8E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8" y="5478181"/>
            <a:ext cx="1574513" cy="1465763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32" y="-60975"/>
            <a:ext cx="1851675" cy="1851675"/>
          </a:xfrm>
          <a:prstGeom prst="rect">
            <a:avLst/>
          </a:prstGeom>
        </p:spPr>
      </p:pic>
      <p:pic>
        <p:nvPicPr>
          <p:cNvPr id="13" name="图片 7">
            <a:extLst>
              <a:ext uri="{FF2B5EF4-FFF2-40B4-BE49-F238E27FC236}">
                <a16:creationId xmlns:a16="http://schemas.microsoft.com/office/drawing/2014/main" xmlns="" id="{1F37ADDD-D317-4A3A-A9DD-985DF9A54C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25240" y="259598"/>
            <a:ext cx="1487478" cy="1468530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 rot="959194">
            <a:off x="1249635" y="4649862"/>
            <a:ext cx="1799285" cy="36933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5 ButterScotch" pitchFamily="2" charset="0"/>
                <a:ea typeface="+mn-ea"/>
                <a:cs typeface="+mn-cs"/>
              </a:rPr>
              <a:t>Hồng Linh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AC62D13-FA8F-D0F4-F13F-B32F172080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4070" y="722240"/>
            <a:ext cx="4548010" cy="31275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D8A7403-1AD5-A0FC-CC97-F8487ADD89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81423" y="2322453"/>
            <a:ext cx="8248603" cy="28226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D55D7C8-3F77-235C-6D4D-816010D06D8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34835" y="1625680"/>
            <a:ext cx="2932430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36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272013"/>
            <a:ext cx="11690431" cy="6723616"/>
            <a:chOff x="0" y="-172345"/>
            <a:chExt cx="11690431" cy="6723616"/>
          </a:xfrm>
        </p:grpSpPr>
        <p:sp>
          <p:nvSpPr>
            <p:cNvPr id="2" name="Rounded Rectangle 1"/>
            <p:cNvSpPr/>
            <p:nvPr/>
          </p:nvSpPr>
          <p:spPr>
            <a:xfrm>
              <a:off x="601885" y="462987"/>
              <a:ext cx="11088546" cy="6088284"/>
            </a:xfrm>
            <a:prstGeom prst="roundRect">
              <a:avLst>
                <a:gd name="adj" fmla="val 6781"/>
              </a:avLst>
            </a:prstGeom>
            <a:solidFill>
              <a:schemeClr val="bg1"/>
            </a:solidFill>
            <a:ln w="28575"/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pic>
          <p:nvPicPr>
            <p:cNvPr id="1026" name="Picture 2" descr="Flat summer elements collection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7909" b="95323" l="53570" r="94841">
                          <a14:foregroundMark x1="69808" y1="87061" x2="81949" y2="82748"/>
                          <a14:foregroundMark x1="63738" y1="62300" x2="79233" y2="66613"/>
                          <a14:foregroundMark x1="62780" y1="63738" x2="79073" y2="672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11" t="53232"/>
            <a:stretch/>
          </p:blipFill>
          <p:spPr bwMode="auto">
            <a:xfrm>
              <a:off x="0" y="-172345"/>
              <a:ext cx="1696917" cy="1538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965DDBC-84F4-499A-FC8F-949B86C982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3075" y="383029"/>
            <a:ext cx="9490546" cy="174104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A7C037B-2CC8-56F8-6584-3E0097509CAF}"/>
              </a:ext>
            </a:extLst>
          </p:cNvPr>
          <p:cNvSpPr/>
          <p:nvPr/>
        </p:nvSpPr>
        <p:spPr>
          <a:xfrm>
            <a:off x="3505200" y="2247900"/>
            <a:ext cx="5019675" cy="4010025"/>
          </a:xfrm>
          <a:prstGeom prst="roundRect">
            <a:avLst/>
          </a:prstGeom>
          <a:ln w="38100">
            <a:solidFill>
              <a:srgbClr val="FF0066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041B353-13B4-8754-8D37-A4417745CD94}"/>
              </a:ext>
            </a:extLst>
          </p:cNvPr>
          <p:cNvSpPr txBox="1"/>
          <p:nvPr/>
        </p:nvSpPr>
        <p:spPr>
          <a:xfrm>
            <a:off x="3724275" y="2447925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137,8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841A4C60-4E0D-E971-8823-023E3E0D3384}"/>
              </a:ext>
            </a:extLst>
          </p:cNvPr>
          <p:cNvCxnSpPr/>
          <p:nvPr/>
        </p:nvCxnSpPr>
        <p:spPr>
          <a:xfrm>
            <a:off x="4876800" y="2809875"/>
            <a:ext cx="2590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7CB4486-FBAE-5105-0F5E-6F55ED1CD6B3}"/>
              </a:ext>
            </a:extLst>
          </p:cNvPr>
          <p:cNvSpPr txBox="1"/>
          <p:nvPr/>
        </p:nvSpPr>
        <p:spPr>
          <a:xfrm>
            <a:off x="5476875" y="2286000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 &gt;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0365672-AF13-E4D1-F3AA-C9AEECDDCB7F}"/>
              </a:ext>
            </a:extLst>
          </p:cNvPr>
          <p:cNvSpPr txBox="1"/>
          <p:nvPr/>
        </p:nvSpPr>
        <p:spPr>
          <a:xfrm>
            <a:off x="4962525" y="2847975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endParaRPr lang="en-US" sz="24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7947651-E5B2-9F20-C3E4-A2764B379C1C}"/>
              </a:ext>
            </a:extLst>
          </p:cNvPr>
          <p:cNvSpPr txBox="1"/>
          <p:nvPr/>
        </p:nvSpPr>
        <p:spPr>
          <a:xfrm>
            <a:off x="7543800" y="2505075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138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640E94D-E16F-CD00-17DC-AE289B42B3D4}"/>
              </a:ext>
            </a:extLst>
          </p:cNvPr>
          <p:cNvSpPr txBox="1"/>
          <p:nvPr/>
        </p:nvSpPr>
        <p:spPr>
          <a:xfrm>
            <a:off x="3762375" y="3429000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138,6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ADC434E9-1AAC-0C2D-8977-96D18A3BD319}"/>
              </a:ext>
            </a:extLst>
          </p:cNvPr>
          <p:cNvCxnSpPr/>
          <p:nvPr/>
        </p:nvCxnSpPr>
        <p:spPr>
          <a:xfrm>
            <a:off x="4914900" y="3790950"/>
            <a:ext cx="2590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6F5B3FB-4B04-C52E-6BB9-91FF62496BAD}"/>
              </a:ext>
            </a:extLst>
          </p:cNvPr>
          <p:cNvSpPr txBox="1"/>
          <p:nvPr/>
        </p:nvSpPr>
        <p:spPr>
          <a:xfrm>
            <a:off x="5514975" y="3267075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&gt;5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AA0A9CB-E96F-AE34-6758-F363CC0ABA73}"/>
              </a:ext>
            </a:extLst>
          </p:cNvPr>
          <p:cNvSpPr txBox="1"/>
          <p:nvPr/>
        </p:nvSpPr>
        <p:spPr>
          <a:xfrm>
            <a:off x="5000625" y="3829050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endParaRPr lang="en-US" sz="24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D09F5BC-9100-FC37-6AAF-6AC5E0A6D7BA}"/>
              </a:ext>
            </a:extLst>
          </p:cNvPr>
          <p:cNvSpPr txBox="1"/>
          <p:nvPr/>
        </p:nvSpPr>
        <p:spPr>
          <a:xfrm>
            <a:off x="7581900" y="3486150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139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073C7B0-BEB8-6AF4-FDA6-02CC731297ED}"/>
              </a:ext>
            </a:extLst>
          </p:cNvPr>
          <p:cNvSpPr txBox="1"/>
          <p:nvPr/>
        </p:nvSpPr>
        <p:spPr>
          <a:xfrm>
            <a:off x="4029075" y="4286250"/>
            <a:ext cx="134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31,2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8FD4F2E8-EA77-546B-3F37-99E8D9A01971}"/>
              </a:ext>
            </a:extLst>
          </p:cNvPr>
          <p:cNvCxnSpPr/>
          <p:nvPr/>
        </p:nvCxnSpPr>
        <p:spPr>
          <a:xfrm>
            <a:off x="4972050" y="4648200"/>
            <a:ext cx="2590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6D47B18-9D4C-80F2-8A4B-3C3839E3BE83}"/>
              </a:ext>
            </a:extLst>
          </p:cNvPr>
          <p:cNvSpPr txBox="1"/>
          <p:nvPr/>
        </p:nvSpPr>
        <p:spPr>
          <a:xfrm>
            <a:off x="5524500" y="4162425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&lt; 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07FE99A-4C7C-57B2-DFB8-34425D9D440F}"/>
              </a:ext>
            </a:extLst>
          </p:cNvPr>
          <p:cNvSpPr txBox="1"/>
          <p:nvPr/>
        </p:nvSpPr>
        <p:spPr>
          <a:xfrm>
            <a:off x="5057775" y="4686300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endParaRPr lang="en-US" sz="24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46C019E-1BE4-A9E2-AA52-EE7C0582373E}"/>
              </a:ext>
            </a:extLst>
          </p:cNvPr>
          <p:cNvSpPr txBox="1"/>
          <p:nvPr/>
        </p:nvSpPr>
        <p:spPr>
          <a:xfrm>
            <a:off x="7639050" y="4343400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31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6010373-4240-5CD8-5CCC-3A9C0E120FC8}"/>
              </a:ext>
            </a:extLst>
          </p:cNvPr>
          <p:cNvSpPr txBox="1"/>
          <p:nvPr/>
        </p:nvSpPr>
        <p:spPr>
          <a:xfrm>
            <a:off x="3981450" y="5295900"/>
            <a:ext cx="1400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31,9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F89FFBEC-19A0-08B2-49BB-885A533F4AEB}"/>
              </a:ext>
            </a:extLst>
          </p:cNvPr>
          <p:cNvCxnSpPr/>
          <p:nvPr/>
        </p:nvCxnSpPr>
        <p:spPr>
          <a:xfrm>
            <a:off x="4981575" y="5657850"/>
            <a:ext cx="2590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7D4AEBB-0C53-D34E-CC25-486DA15DA04D}"/>
              </a:ext>
            </a:extLst>
          </p:cNvPr>
          <p:cNvSpPr txBox="1"/>
          <p:nvPr/>
        </p:nvSpPr>
        <p:spPr>
          <a:xfrm>
            <a:off x="5534025" y="5172075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&gt; 5</a:t>
            </a:r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xmlns="" id="{C24D8E52-EF49-D2FB-EC12-F06A45C181A9}"/>
              </a:ext>
            </a:extLst>
          </p:cNvPr>
          <p:cNvSpPr txBox="1"/>
          <p:nvPr/>
        </p:nvSpPr>
        <p:spPr>
          <a:xfrm>
            <a:off x="5067300" y="5695950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endParaRPr lang="en-US" sz="24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xmlns="" id="{B7DD6C09-68DE-27A5-A2C8-B84635FBC3FB}"/>
              </a:ext>
            </a:extLst>
          </p:cNvPr>
          <p:cNvSpPr txBox="1"/>
          <p:nvPr/>
        </p:nvSpPr>
        <p:spPr>
          <a:xfrm>
            <a:off x="7648575" y="5353050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37763846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2" grpId="0"/>
      <p:bldP spid="13" grpId="0"/>
      <p:bldP spid="15" grpId="0"/>
      <p:bldP spid="19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1" grpId="0"/>
      <p:bldP spid="1024" grpId="0"/>
      <p:bldP spid="10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272013"/>
            <a:ext cx="11690431" cy="6723616"/>
            <a:chOff x="0" y="-172345"/>
            <a:chExt cx="11690431" cy="6723616"/>
          </a:xfrm>
        </p:grpSpPr>
        <p:sp>
          <p:nvSpPr>
            <p:cNvPr id="2" name="Rounded Rectangle 1"/>
            <p:cNvSpPr/>
            <p:nvPr/>
          </p:nvSpPr>
          <p:spPr>
            <a:xfrm>
              <a:off x="601885" y="462987"/>
              <a:ext cx="11088546" cy="6088284"/>
            </a:xfrm>
            <a:prstGeom prst="roundRect">
              <a:avLst>
                <a:gd name="adj" fmla="val 6781"/>
              </a:avLst>
            </a:prstGeom>
            <a:solidFill>
              <a:schemeClr val="bg1"/>
            </a:solidFill>
            <a:ln w="28575"/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pic>
          <p:nvPicPr>
            <p:cNvPr id="1026" name="Picture 2" descr="Flat summer elements collection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7909" b="95323" l="53570" r="94841">
                          <a14:foregroundMark x1="69808" y1="87061" x2="81949" y2="82748"/>
                          <a14:foregroundMark x1="63738" y1="62300" x2="79233" y2="66613"/>
                          <a14:foregroundMark x1="62780" y1="63738" x2="79073" y2="672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11" t="53232"/>
            <a:stretch/>
          </p:blipFill>
          <p:spPr bwMode="auto">
            <a:xfrm>
              <a:off x="0" y="-172345"/>
              <a:ext cx="1696917" cy="1538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A7C037B-2CC8-56F8-6584-3E0097509CAF}"/>
              </a:ext>
            </a:extLst>
          </p:cNvPr>
          <p:cNvSpPr/>
          <p:nvPr/>
        </p:nvSpPr>
        <p:spPr>
          <a:xfrm>
            <a:off x="1113692" y="808892"/>
            <a:ext cx="10304585" cy="5449033"/>
          </a:xfrm>
          <a:prstGeom prst="roundRect">
            <a:avLst/>
          </a:prstGeom>
          <a:ln w="38100">
            <a:solidFill>
              <a:srgbClr val="FF0066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8EB2420-08EC-B57C-481B-D1FBD44A7B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48" y="3338800"/>
            <a:ext cx="1909527" cy="302729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401E89B3-5C56-72BF-9FA0-1C1A7DEC92FB}"/>
              </a:ext>
            </a:extLst>
          </p:cNvPr>
          <p:cNvGrpSpPr/>
          <p:nvPr/>
        </p:nvGrpSpPr>
        <p:grpSpPr>
          <a:xfrm>
            <a:off x="3795754" y="857930"/>
            <a:ext cx="7350369" cy="2602523"/>
            <a:chOff x="3795754" y="857930"/>
            <a:chExt cx="7350369" cy="2602523"/>
          </a:xfrm>
        </p:grpSpPr>
        <p:sp>
          <p:nvSpPr>
            <p:cNvPr id="5" name="Thought Bubble: Cloud 4">
              <a:extLst>
                <a:ext uri="{FF2B5EF4-FFF2-40B4-BE49-F238E27FC236}">
                  <a16:creationId xmlns:a16="http://schemas.microsoft.com/office/drawing/2014/main" xmlns="" id="{B588046C-57AE-3F55-4F1F-F1532006A0A0}"/>
                </a:ext>
              </a:extLst>
            </p:cNvPr>
            <p:cNvSpPr/>
            <p:nvPr/>
          </p:nvSpPr>
          <p:spPr>
            <a:xfrm>
              <a:off x="3795754" y="857930"/>
              <a:ext cx="7350369" cy="2602523"/>
            </a:xfrm>
            <a:prstGeom prst="cloudCallout">
              <a:avLst>
                <a:gd name="adj1" fmla="val -57516"/>
                <a:gd name="adj2" fmla="val 42230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04A2B71E-74FF-96A2-32D1-C4EA27671B8F}"/>
                </a:ext>
              </a:extLst>
            </p:cNvPr>
            <p:cNvSpPr txBox="1"/>
            <p:nvPr/>
          </p:nvSpPr>
          <p:spPr>
            <a:xfrm>
              <a:off x="4724400" y="1466693"/>
              <a:ext cx="6096000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Viết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thập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phân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hai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chữ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mà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sau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khi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làm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tròn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đến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hàng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đơn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vị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thì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được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9.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16826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a4d78b0">
            <a:hlinkClick r:id="" action="ppaction://media"/>
            <a:extLst>
              <a:ext uri="{FF2B5EF4-FFF2-40B4-BE49-F238E27FC236}">
                <a16:creationId xmlns:a16="http://schemas.microsoft.com/office/drawing/2014/main" xmlns="" id="{AB41E025-3610-8AEA-AFA0-A50ED46FCC7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237396" cy="6766560"/>
          </a:xfrm>
          <a:prstGeom prst="rect">
            <a:avLst/>
          </a:prstGeom>
        </p:spPr>
      </p:pic>
      <p:pic>
        <p:nvPicPr>
          <p:cNvPr id="3" name="Video chưa đặt tên ‐ Được tạo bằng Clipchamp">
            <a:hlinkClick r:id="" action="ppaction://media"/>
            <a:extLst>
              <a:ext uri="{FF2B5EF4-FFF2-40B4-BE49-F238E27FC236}">
                <a16:creationId xmlns:a16="http://schemas.microsoft.com/office/drawing/2014/main" xmlns="" id="{5F11D5D9-725F-0556-75EE-9B9DCE723134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131148" y="254000"/>
            <a:ext cx="623147" cy="35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792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5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1885" y="363319"/>
            <a:ext cx="11088546" cy="6088284"/>
          </a:xfrm>
          <a:prstGeom prst="roundRect">
            <a:avLst>
              <a:gd name="adj" fmla="val 6781"/>
            </a:avLst>
          </a:prstGeom>
          <a:solidFill>
            <a:schemeClr val="bg1"/>
          </a:solidFill>
          <a:ln w="28575"/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xmlns="" id="{A8A00BC2-8654-F08C-8D3E-6AD485E749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135563"/>
            <a:ext cx="1902895" cy="73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artoon of a child and child in a room with a desk and a computer&#10;&#10;Description automatically generated">
            <a:extLst>
              <a:ext uri="{FF2B5EF4-FFF2-40B4-BE49-F238E27FC236}">
                <a16:creationId xmlns:a16="http://schemas.microsoft.com/office/drawing/2014/main" xmlns="" id="{12C7CAC3-8E27-3D6A-8A48-C55550A0DE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5" y="1595437"/>
            <a:ext cx="8972550" cy="4333875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xmlns="" id="{E2B5741E-35AC-B145-3A2E-C49332226710}"/>
              </a:ext>
            </a:extLst>
          </p:cNvPr>
          <p:cNvSpPr/>
          <p:nvPr/>
        </p:nvSpPr>
        <p:spPr>
          <a:xfrm>
            <a:off x="2200275" y="1352550"/>
            <a:ext cx="2543175" cy="1171575"/>
          </a:xfrm>
          <a:prstGeom prst="wedgeRoundRectCallout">
            <a:avLst>
              <a:gd name="adj1" fmla="val 22987"/>
              <a:gd name="adj2" fmla="val 78760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cháu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ki-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-gam ạ?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xmlns="" id="{F22DA171-4707-9872-1314-E5D9E043EF5A}"/>
              </a:ext>
            </a:extLst>
          </p:cNvPr>
          <p:cNvSpPr/>
          <p:nvPr/>
        </p:nvSpPr>
        <p:spPr>
          <a:xfrm>
            <a:off x="5067300" y="1009651"/>
            <a:ext cx="3657600" cy="1009650"/>
          </a:xfrm>
          <a:prstGeom prst="wedgeRoundRectCallout">
            <a:avLst>
              <a:gd name="adj1" fmla="val -17638"/>
              <a:gd name="adj2" fmla="val 82012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Mai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khoảng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31 kg.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khoảng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32 kg.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xmlns="" id="{A0583B84-FACB-D0AF-1342-3480B1A5CAA2}"/>
              </a:ext>
            </a:extLst>
          </p:cNvPr>
          <p:cNvSpPr/>
          <p:nvPr/>
        </p:nvSpPr>
        <p:spPr>
          <a:xfrm>
            <a:off x="8124825" y="2095500"/>
            <a:ext cx="3657600" cy="1133475"/>
          </a:xfrm>
          <a:prstGeom prst="wedgeRoundRectCallout">
            <a:avLst>
              <a:gd name="adj1" fmla="val -17638"/>
              <a:gd name="adj2" fmla="val 82012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đấy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!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Mai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31,2 kg.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31,75 kg.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939CEC0-3A7E-431D-909F-0FF9A645CBB1}"/>
              </a:ext>
            </a:extLst>
          </p:cNvPr>
          <p:cNvSpPr txBox="1"/>
          <p:nvPr/>
        </p:nvSpPr>
        <p:spPr>
          <a:xfrm>
            <a:off x="2343150" y="533400"/>
            <a:ext cx="788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gần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5383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1885" y="363319"/>
            <a:ext cx="11088546" cy="6088284"/>
          </a:xfrm>
          <a:prstGeom prst="roundRect">
            <a:avLst>
              <a:gd name="adj" fmla="val 6781"/>
            </a:avLst>
          </a:prstGeom>
          <a:solidFill>
            <a:schemeClr val="bg1"/>
          </a:solidFill>
          <a:ln w="28575"/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xmlns="" id="{A8A00BC2-8654-F08C-8D3E-6AD485E749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135563"/>
            <a:ext cx="1902895" cy="73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60053F8-AD20-C072-C555-9D41FFE164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48" y="3338800"/>
            <a:ext cx="1909527" cy="3027299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93E05DC2-78B5-A55D-003D-FE1E52C19EFB}"/>
              </a:ext>
            </a:extLst>
          </p:cNvPr>
          <p:cNvSpPr/>
          <p:nvPr/>
        </p:nvSpPr>
        <p:spPr>
          <a:xfrm>
            <a:off x="1123950" y="1485900"/>
            <a:ext cx="3448050" cy="1400175"/>
          </a:xfrm>
          <a:prstGeom prst="wedgeRoundRectCallout">
            <a:avLst>
              <a:gd name="adj1" fmla="val -17638"/>
              <a:gd name="adj2" fmla="val 82012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ta so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5.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9D6DD45-0696-9FE0-2C2A-8EB9E30A8D00}"/>
              </a:ext>
            </a:extLst>
          </p:cNvPr>
          <p:cNvSpPr/>
          <p:nvPr/>
        </p:nvSpPr>
        <p:spPr>
          <a:xfrm>
            <a:off x="5629275" y="723899"/>
            <a:ext cx="5019675" cy="3038475"/>
          </a:xfrm>
          <a:prstGeom prst="roundRect">
            <a:avLst/>
          </a:prstGeom>
          <a:ln w="38100">
            <a:solidFill>
              <a:srgbClr val="FF0066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1D497F-2E51-EE88-998D-20302CAC3B84}"/>
              </a:ext>
            </a:extLst>
          </p:cNvPr>
          <p:cNvSpPr txBox="1"/>
          <p:nvPr/>
        </p:nvSpPr>
        <p:spPr>
          <a:xfrm>
            <a:off x="5829300" y="962025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31,</a:t>
            </a:r>
            <a:r>
              <a:rPr lang="en-US" sz="32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EF864C8B-F38F-54AC-6EC0-2D432F74A868}"/>
              </a:ext>
            </a:extLst>
          </p:cNvPr>
          <p:cNvCxnSpPr/>
          <p:nvPr/>
        </p:nvCxnSpPr>
        <p:spPr>
          <a:xfrm>
            <a:off x="6981825" y="1323975"/>
            <a:ext cx="2590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8D20728-4D99-0FD5-C5F8-BAAD3942061C}"/>
              </a:ext>
            </a:extLst>
          </p:cNvPr>
          <p:cNvSpPr txBox="1"/>
          <p:nvPr/>
        </p:nvSpPr>
        <p:spPr>
          <a:xfrm>
            <a:off x="7581900" y="800100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&lt;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51F15A7-0E1F-D60F-2D42-E63DCFF3755D}"/>
              </a:ext>
            </a:extLst>
          </p:cNvPr>
          <p:cNvSpPr txBox="1"/>
          <p:nvPr/>
        </p:nvSpPr>
        <p:spPr>
          <a:xfrm>
            <a:off x="7067550" y="1362075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endParaRPr lang="en-US" sz="24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87629F0-8CE5-6396-13B5-CBF477F66F0F}"/>
              </a:ext>
            </a:extLst>
          </p:cNvPr>
          <p:cNvSpPr txBox="1"/>
          <p:nvPr/>
        </p:nvSpPr>
        <p:spPr>
          <a:xfrm>
            <a:off x="9648825" y="1019175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31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9CFA8F2-C03A-6D19-5C1A-98E41147F6E5}"/>
              </a:ext>
            </a:extLst>
          </p:cNvPr>
          <p:cNvSpPr txBox="1"/>
          <p:nvPr/>
        </p:nvSpPr>
        <p:spPr>
          <a:xfrm>
            <a:off x="5867400" y="1943100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31,</a:t>
            </a:r>
            <a:r>
              <a:rPr lang="en-US" sz="32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C466947D-3BE2-5D29-2ECF-E0660A932B52}"/>
              </a:ext>
            </a:extLst>
          </p:cNvPr>
          <p:cNvCxnSpPr/>
          <p:nvPr/>
        </p:nvCxnSpPr>
        <p:spPr>
          <a:xfrm>
            <a:off x="7019925" y="2305050"/>
            <a:ext cx="2590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6AE7E6E-82BE-24BF-F745-142D9E27C971}"/>
              </a:ext>
            </a:extLst>
          </p:cNvPr>
          <p:cNvSpPr txBox="1"/>
          <p:nvPr/>
        </p:nvSpPr>
        <p:spPr>
          <a:xfrm>
            <a:off x="7620000" y="1781175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=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0CBEF6D-FE2F-3E1A-DF35-28296987CF3F}"/>
              </a:ext>
            </a:extLst>
          </p:cNvPr>
          <p:cNvSpPr txBox="1"/>
          <p:nvPr/>
        </p:nvSpPr>
        <p:spPr>
          <a:xfrm>
            <a:off x="7105650" y="2343150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endParaRPr lang="en-US" sz="24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B8FB75B-EA29-4973-89D3-54AA21F6E709}"/>
              </a:ext>
            </a:extLst>
          </p:cNvPr>
          <p:cNvSpPr txBox="1"/>
          <p:nvPr/>
        </p:nvSpPr>
        <p:spPr>
          <a:xfrm>
            <a:off x="9686925" y="2000250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32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ECA7E37-12CD-3B00-7B70-1BFF65E1E3A6}"/>
              </a:ext>
            </a:extLst>
          </p:cNvPr>
          <p:cNvSpPr txBox="1"/>
          <p:nvPr/>
        </p:nvSpPr>
        <p:spPr>
          <a:xfrm>
            <a:off x="5924550" y="2800350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31,</a:t>
            </a:r>
            <a:r>
              <a:rPr lang="en-US" sz="32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751D9665-AFC4-BBC7-B781-7E28112A90F2}"/>
              </a:ext>
            </a:extLst>
          </p:cNvPr>
          <p:cNvCxnSpPr/>
          <p:nvPr/>
        </p:nvCxnSpPr>
        <p:spPr>
          <a:xfrm>
            <a:off x="7077075" y="3162300"/>
            <a:ext cx="2590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8A8044D-5B93-613E-AF24-C82ABFC0A4BE}"/>
              </a:ext>
            </a:extLst>
          </p:cNvPr>
          <p:cNvSpPr txBox="1"/>
          <p:nvPr/>
        </p:nvSpPr>
        <p:spPr>
          <a:xfrm>
            <a:off x="7629525" y="2676525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&gt; 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EB2F05F-7459-FA7B-3AB6-0B8F661BE473}"/>
              </a:ext>
            </a:extLst>
          </p:cNvPr>
          <p:cNvSpPr txBox="1"/>
          <p:nvPr/>
        </p:nvSpPr>
        <p:spPr>
          <a:xfrm>
            <a:off x="7162800" y="3200400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endParaRPr lang="en-US" sz="24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2174677-18D5-BDCA-831E-AF0432124561}"/>
              </a:ext>
            </a:extLst>
          </p:cNvPr>
          <p:cNvSpPr txBox="1"/>
          <p:nvPr/>
        </p:nvSpPr>
        <p:spPr>
          <a:xfrm>
            <a:off x="9744075" y="2857500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11797318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11" grpId="0"/>
      <p:bldP spid="12" grpId="0"/>
      <p:bldP spid="13" grpId="0"/>
      <p:bldP spid="15" grpId="0"/>
      <p:bldP spid="17" grpId="0"/>
      <p:bldP spid="19" grpId="0"/>
      <p:bldP spid="20" grpId="0"/>
      <p:bldP spid="21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1885" y="363319"/>
            <a:ext cx="11088546" cy="6088284"/>
          </a:xfrm>
          <a:prstGeom prst="roundRect">
            <a:avLst>
              <a:gd name="adj" fmla="val 6781"/>
            </a:avLst>
          </a:prstGeom>
          <a:solidFill>
            <a:schemeClr val="bg1"/>
          </a:solidFill>
          <a:ln w="28575"/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xmlns="" id="{A8A00BC2-8654-F08C-8D3E-6AD485E749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135563"/>
            <a:ext cx="1902895" cy="73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60053F8-AD20-C072-C555-9D41FFE164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48" y="3338800"/>
            <a:ext cx="1909527" cy="3027299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93E05DC2-78B5-A55D-003D-FE1E52C19EFB}"/>
              </a:ext>
            </a:extLst>
          </p:cNvPr>
          <p:cNvSpPr/>
          <p:nvPr/>
        </p:nvSpPr>
        <p:spPr>
          <a:xfrm>
            <a:off x="1123949" y="1304926"/>
            <a:ext cx="3533775" cy="1581150"/>
          </a:xfrm>
          <a:prstGeom prst="wedgeRoundRectCallout">
            <a:avLst>
              <a:gd name="adj1" fmla="val -17638"/>
              <a:gd name="adj2" fmla="val 82012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làm tròn số thập phân đến số tự nhiên gần nhất, ta làm như thế nào?”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970E80D-A338-66DD-505C-F0F0374DACC9}"/>
              </a:ext>
            </a:extLst>
          </p:cNvPr>
          <p:cNvSpPr/>
          <p:nvPr/>
        </p:nvSpPr>
        <p:spPr>
          <a:xfrm>
            <a:off x="5297367" y="1285875"/>
            <a:ext cx="5942133" cy="45720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Khi làm tròn số thập phân đến số tự nhiên gần nhất, ta so sánh chữ số ở hàng phần mười với 5. Nếu chữ số hàng phần mười bé hơn 5 thì làm tròn xuống, còn lại thì làm tròn lên.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6355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1885" y="363319"/>
            <a:ext cx="11088546" cy="6088284"/>
          </a:xfrm>
          <a:prstGeom prst="roundRect">
            <a:avLst>
              <a:gd name="adj" fmla="val 6781"/>
            </a:avLst>
          </a:prstGeom>
          <a:solidFill>
            <a:schemeClr val="bg1"/>
          </a:solidFill>
          <a:ln w="28575"/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xmlns="" id="{A8A00BC2-8654-F08C-8D3E-6AD485E749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135563"/>
            <a:ext cx="1902895" cy="73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CCC351D-FDBE-80EA-632F-4158D598213A}"/>
              </a:ext>
            </a:extLst>
          </p:cNvPr>
          <p:cNvSpPr txBox="1"/>
          <p:nvPr/>
        </p:nvSpPr>
        <p:spPr>
          <a:xfrm>
            <a:off x="5610225" y="466725"/>
            <a:ext cx="2114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B6FA76FA-2ED7-375D-8155-F724935BF0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108404"/>
              </p:ext>
            </p:extLst>
          </p:nvPr>
        </p:nvGraphicFramePr>
        <p:xfrm>
          <a:off x="1403349" y="1510240"/>
          <a:ext cx="9921876" cy="342370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82951">
                  <a:extLst>
                    <a:ext uri="{9D8B030D-6E8A-4147-A177-3AD203B41FA5}">
                      <a16:colId xmlns:a16="http://schemas.microsoft.com/office/drawing/2014/main" xmlns="" val="3251765816"/>
                    </a:ext>
                  </a:extLst>
                </a:gridCol>
                <a:gridCol w="6638925">
                  <a:extLst>
                    <a:ext uri="{9D8B030D-6E8A-4147-A177-3AD203B41FA5}">
                      <a16:colId xmlns:a16="http://schemas.microsoft.com/office/drawing/2014/main" xmlns="" val="2129647354"/>
                    </a:ext>
                  </a:extLst>
                </a:gridCol>
              </a:tblGrid>
              <a:tr h="8791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tự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nhiên</a:t>
                      </a:r>
                      <a:endParaRPr lang="en-US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tròn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đến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tự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nhiên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gần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nhất</a:t>
                      </a:r>
                      <a:endParaRPr lang="en-US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71069922"/>
                  </a:ext>
                </a:extLst>
              </a:tr>
              <a:tr h="84818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9,15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789553"/>
                  </a:ext>
                </a:extLst>
              </a:tr>
              <a:tr h="84818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9,82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4904076"/>
                  </a:ext>
                </a:extLst>
              </a:tr>
              <a:tr h="84818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9,57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493016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EB5C786-A950-5062-B90B-EE7E1C64050F}"/>
              </a:ext>
            </a:extLst>
          </p:cNvPr>
          <p:cNvSpPr txBox="1"/>
          <p:nvPr/>
        </p:nvSpPr>
        <p:spPr>
          <a:xfrm>
            <a:off x="7009899" y="2499100"/>
            <a:ext cx="555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F34B55C-AB19-DC00-F689-42368EF0C678}"/>
              </a:ext>
            </a:extLst>
          </p:cNvPr>
          <p:cNvSpPr txBox="1"/>
          <p:nvPr/>
        </p:nvSpPr>
        <p:spPr>
          <a:xfrm>
            <a:off x="6915150" y="3219450"/>
            <a:ext cx="177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65B97EC-33C6-A4E3-0AA4-28D40A19DAF7}"/>
              </a:ext>
            </a:extLst>
          </p:cNvPr>
          <p:cNvSpPr txBox="1"/>
          <p:nvPr/>
        </p:nvSpPr>
        <p:spPr>
          <a:xfrm>
            <a:off x="6934200" y="4105275"/>
            <a:ext cx="177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2325183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>
            <a:extLst>
              <a:ext uri="{FF2B5EF4-FFF2-40B4-BE49-F238E27FC236}">
                <a16:creationId xmlns:a16="http://schemas.microsoft.com/office/drawing/2014/main" xmlns="" id="{7FAC0CFC-1A65-4F55-B56B-8559434148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746" y="2057399"/>
            <a:ext cx="2020024" cy="2792157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6501301-2B91-D7CB-477F-5BF5D9DE08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2595" y="1423245"/>
            <a:ext cx="8413209" cy="39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75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272013"/>
            <a:ext cx="11690431" cy="6723616"/>
            <a:chOff x="0" y="-172345"/>
            <a:chExt cx="11690431" cy="6723616"/>
          </a:xfrm>
        </p:grpSpPr>
        <p:sp>
          <p:nvSpPr>
            <p:cNvPr id="2" name="Rounded Rectangle 1"/>
            <p:cNvSpPr/>
            <p:nvPr/>
          </p:nvSpPr>
          <p:spPr>
            <a:xfrm>
              <a:off x="601885" y="462987"/>
              <a:ext cx="11088546" cy="6088284"/>
            </a:xfrm>
            <a:prstGeom prst="roundRect">
              <a:avLst>
                <a:gd name="adj" fmla="val 6781"/>
              </a:avLst>
            </a:prstGeom>
            <a:solidFill>
              <a:schemeClr val="bg1"/>
            </a:solidFill>
            <a:ln w="28575"/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0" y="-172345"/>
              <a:ext cx="11420475" cy="1538340"/>
              <a:chOff x="0" y="-172345"/>
              <a:chExt cx="11420475" cy="153834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1390649" y="304944"/>
                <a:ext cx="10029826" cy="732767"/>
              </a:xfrm>
              <a:prstGeom prst="roundRect">
                <a:avLst/>
              </a:prstGeom>
              <a:solidFill>
                <a:srgbClr val="C00000">
                  <a:alpha val="97000"/>
                </a:srgbClr>
              </a:solidFill>
              <a:ln>
                <a:solidFill>
                  <a:schemeClr val="tx1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1.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Làm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thập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đến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tự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nhiên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gần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nhất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026" name="Picture 2" descr="Flat summer elements collection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57909" b="95323" l="53570" r="94841">
                            <a14:foregroundMark x1="69808" y1="87061" x2="81949" y2="82748"/>
                            <a14:foregroundMark x1="63738" y1="62300" x2="79233" y2="66613"/>
                            <a14:foregroundMark x1="62780" y1="63738" x2="79073" y2="6725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411" t="53232"/>
              <a:stretch/>
            </p:blipFill>
            <p:spPr bwMode="auto">
              <a:xfrm>
                <a:off x="0" y="-172345"/>
                <a:ext cx="1696917" cy="1538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7466DAA-D611-C808-D180-9F00CA9AFF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5650" y="1247775"/>
            <a:ext cx="6172200" cy="1123950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595773A8-F240-822D-FADE-F189A3EE4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645647"/>
              </p:ext>
            </p:extLst>
          </p:nvPr>
        </p:nvGraphicFramePr>
        <p:xfrm>
          <a:off x="1374774" y="2538940"/>
          <a:ext cx="9921876" cy="342370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82951">
                  <a:extLst>
                    <a:ext uri="{9D8B030D-6E8A-4147-A177-3AD203B41FA5}">
                      <a16:colId xmlns:a16="http://schemas.microsoft.com/office/drawing/2014/main" xmlns="" val="3251765816"/>
                    </a:ext>
                  </a:extLst>
                </a:gridCol>
                <a:gridCol w="6638925">
                  <a:extLst>
                    <a:ext uri="{9D8B030D-6E8A-4147-A177-3AD203B41FA5}">
                      <a16:colId xmlns:a16="http://schemas.microsoft.com/office/drawing/2014/main" xmlns="" val="2129647354"/>
                    </a:ext>
                  </a:extLst>
                </a:gridCol>
              </a:tblGrid>
              <a:tr h="8791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tự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nhiên</a:t>
                      </a:r>
                      <a:endParaRPr lang="en-US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tròn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đến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tự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nhiên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gần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nhất</a:t>
                      </a:r>
                      <a:endParaRPr lang="en-US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71069922"/>
                  </a:ext>
                </a:extLst>
              </a:tr>
              <a:tr h="84818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42,305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789553"/>
                  </a:ext>
                </a:extLst>
              </a:tr>
              <a:tr h="84818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513,59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4904076"/>
                  </a:ext>
                </a:extLst>
              </a:tr>
              <a:tr h="84818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0,806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493016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78A9B17-41B4-3EE0-C6C3-4C370A0A8710}"/>
              </a:ext>
            </a:extLst>
          </p:cNvPr>
          <p:cNvSpPr txBox="1"/>
          <p:nvPr/>
        </p:nvSpPr>
        <p:spPr>
          <a:xfrm>
            <a:off x="7010400" y="3276600"/>
            <a:ext cx="1485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1A12D1C-4D8A-FFC6-012A-91691144D273}"/>
              </a:ext>
            </a:extLst>
          </p:cNvPr>
          <p:cNvSpPr txBox="1"/>
          <p:nvPr/>
        </p:nvSpPr>
        <p:spPr>
          <a:xfrm>
            <a:off x="6858000" y="4152900"/>
            <a:ext cx="1485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07EBA34-03DD-1DBE-8D17-84BE4FA871A4}"/>
              </a:ext>
            </a:extLst>
          </p:cNvPr>
          <p:cNvSpPr txBox="1"/>
          <p:nvPr/>
        </p:nvSpPr>
        <p:spPr>
          <a:xfrm>
            <a:off x="7191375" y="5057775"/>
            <a:ext cx="1485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316371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272013"/>
            <a:ext cx="11690431" cy="6723616"/>
            <a:chOff x="0" y="-172345"/>
            <a:chExt cx="11690431" cy="6723616"/>
          </a:xfrm>
        </p:grpSpPr>
        <p:sp>
          <p:nvSpPr>
            <p:cNvPr id="2" name="Rounded Rectangle 1"/>
            <p:cNvSpPr/>
            <p:nvPr/>
          </p:nvSpPr>
          <p:spPr>
            <a:xfrm>
              <a:off x="601885" y="462987"/>
              <a:ext cx="11088546" cy="6088284"/>
            </a:xfrm>
            <a:prstGeom prst="roundRect">
              <a:avLst>
                <a:gd name="adj" fmla="val 6781"/>
              </a:avLst>
            </a:prstGeom>
            <a:solidFill>
              <a:schemeClr val="bg1"/>
            </a:solidFill>
            <a:ln w="28575"/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0" y="-172345"/>
              <a:ext cx="11420475" cy="1681714"/>
              <a:chOff x="0" y="-172345"/>
              <a:chExt cx="11420475" cy="1681714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1390649" y="304945"/>
                <a:ext cx="10029826" cy="1204424"/>
              </a:xfrm>
              <a:prstGeom prst="roundRect">
                <a:avLst/>
              </a:prstGeom>
              <a:solidFill>
                <a:srgbClr val="C00000">
                  <a:alpha val="97000"/>
                </a:srgbClr>
              </a:solidFill>
              <a:ln>
                <a:solidFill>
                  <a:schemeClr val="tx1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2. 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Chiều cao, cân nặng chuẩn của trẻ 10 tuổi theo Tổ chức Y tế Thế giới (WHO) như sau (nguồn: marrybaby.vn):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1026" name="Picture 2" descr="Flat summer elements collection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57909" b="95323" l="53570" r="94841">
                            <a14:foregroundMark x1="69808" y1="87061" x2="81949" y2="82748"/>
                            <a14:foregroundMark x1="63738" y1="62300" x2="79233" y2="66613"/>
                            <a14:foregroundMark x1="62780" y1="63738" x2="79073" y2="6725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411" t="53232"/>
              <a:stretch/>
            </p:blipFill>
            <p:spPr bwMode="auto">
              <a:xfrm>
                <a:off x="0" y="-172345"/>
                <a:ext cx="1696917" cy="1538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965DDBC-84F4-499A-FC8F-949B86C982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974" y="1677678"/>
            <a:ext cx="10481147" cy="19227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ABB5F47-4203-B798-6208-7E0921F98A49}"/>
              </a:ext>
            </a:extLst>
          </p:cNvPr>
          <p:cNvSpPr txBox="1"/>
          <p:nvPr/>
        </p:nvSpPr>
        <p:spPr>
          <a:xfrm>
            <a:off x="828675" y="3714750"/>
            <a:ext cx="10582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gần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397F41F-BD38-E597-79B5-7E4A81DF940E}"/>
              </a:ext>
            </a:extLst>
          </p:cNvPr>
          <p:cNvSpPr txBox="1"/>
          <p:nvPr/>
        </p:nvSpPr>
        <p:spPr>
          <a:xfrm>
            <a:off x="3848100" y="4657725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31,</a:t>
            </a:r>
            <a:r>
              <a:rPr lang="en-US" sz="32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28789BB1-5D8A-18E2-049A-7817F714E884}"/>
              </a:ext>
            </a:extLst>
          </p:cNvPr>
          <p:cNvCxnSpPr/>
          <p:nvPr/>
        </p:nvCxnSpPr>
        <p:spPr>
          <a:xfrm>
            <a:off x="5000625" y="5019675"/>
            <a:ext cx="2590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FC2067F-C1BB-6B24-DF39-AFF61DC3A325}"/>
              </a:ext>
            </a:extLst>
          </p:cNvPr>
          <p:cNvSpPr txBox="1"/>
          <p:nvPr/>
        </p:nvSpPr>
        <p:spPr>
          <a:xfrm>
            <a:off x="5600700" y="4495800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&lt; 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7CF57C6-FDF7-9662-62E6-A8BFEBA366E0}"/>
              </a:ext>
            </a:extLst>
          </p:cNvPr>
          <p:cNvSpPr txBox="1"/>
          <p:nvPr/>
        </p:nvSpPr>
        <p:spPr>
          <a:xfrm>
            <a:off x="5086350" y="5057775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endParaRPr lang="en-US" sz="24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F40421F-CDC6-6648-0759-E2710001889A}"/>
              </a:ext>
            </a:extLst>
          </p:cNvPr>
          <p:cNvSpPr txBox="1"/>
          <p:nvPr/>
        </p:nvSpPr>
        <p:spPr>
          <a:xfrm>
            <a:off x="7667625" y="4714875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35329451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542</Words>
  <Application>Microsoft Office PowerPoint</Application>
  <PresentationFormat>Custom</PresentationFormat>
  <Paragraphs>84</Paragraphs>
  <Slides>11</Slides>
  <Notes>9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7U170920</cp:lastModifiedBy>
  <cp:revision>49</cp:revision>
  <dcterms:created xsi:type="dcterms:W3CDTF">2024-07-19T05:20:07Z</dcterms:created>
  <dcterms:modified xsi:type="dcterms:W3CDTF">2025-10-13T08:37:57Z</dcterms:modified>
</cp:coreProperties>
</file>