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336" r:id="rId3"/>
    <p:sldId id="323" r:id="rId4"/>
    <p:sldId id="324" r:id="rId5"/>
    <p:sldId id="326" r:id="rId6"/>
    <p:sldId id="327" r:id="rId7"/>
    <p:sldId id="34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3333FF"/>
    <a:srgbClr val="CCFFFF"/>
    <a:srgbClr val="EEE642"/>
    <a:srgbClr val="BAEEEE"/>
    <a:srgbClr val="FFFFFF"/>
    <a:srgbClr val="508ADE"/>
    <a:srgbClr val="4F8CDE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47" autoAdjust="0"/>
  </p:normalViewPr>
  <p:slideViewPr>
    <p:cSldViewPr snapToGrid="0">
      <p:cViewPr>
        <p:scale>
          <a:sx n="55" d="100"/>
          <a:sy n="55" d="100"/>
        </p:scale>
        <p:origin x="-614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B07FF-1568-4CE9-AAD6-1DA11F3DC0B2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9BDF0-085E-4E02-9A2B-70D3925C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33C0BB-D14E-8816-AF6B-D06C83065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B5DE5F-BCDB-E003-EA29-5D3FE4007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26B8EF-F3D9-B507-B58C-41A2698A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78F901-4E57-3A85-F380-E9552199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68E24A-0012-E186-F2C3-7BB330B86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C1537-179C-AF87-24A4-2481972B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EDDD86-3319-CB98-27A6-93514AAC6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BBDDC3-F08D-7348-B664-6F0B1745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DD070F-0749-8051-9BF6-E89B310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3E3D77-79D7-F060-722A-DAF350B6A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C2EE81-D822-DD0A-35C8-E1EC2AB5C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9AE60B4-1FBB-DCA7-5867-4F0F3624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1E0DAF-34A4-0EBC-B887-1D8C5695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5975FF-2E1B-1C12-7126-58D697F8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1D2D0-7A27-2B0A-BFBC-14CA800C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2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6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2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0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EFB6E-4C8D-F3C0-27EE-98ED533D3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C9BCAC-0C31-B1F3-2A41-2917C158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FA7032-19C9-B889-124C-EADE78B8E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C9B1-2E98-7374-8DED-BE63B40D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DDE6AC-20E7-9EB1-1FD5-309DC5DD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6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4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07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B05239-3C14-B266-00F8-21159A28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C1E130-7158-8D79-DAB7-3DCBFC566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FB4B39-DC91-D721-9603-DC4ACBAE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347E9E-F713-6D4A-B03B-B4C5A50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AD185-D96D-B131-6799-08B47785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3FC1A-757B-2BD4-595D-7C8032CC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E83583-1080-CB3E-90B9-4569BF02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98102E-F63E-2FEB-D02C-A3F8DB855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C677A2-4DF3-F401-0C57-50CE56C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06A862-E633-40FE-A621-79C8557DF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5B0CB8-FD18-C02D-5407-5B0EDF46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08838-A6C3-F32F-0A21-F1C05EEED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4379C63-2FC1-FA25-9B21-4F433074E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4C8B1-59C7-4DE8-A8F4-8621C0AA5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ED119C-7BD6-F565-CD62-6CA4F2B2B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D2E1B4-61CC-ECB0-F155-92B5F980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EB109C8-7FF9-37FA-1D4C-E436FA99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1984BC-FC5C-E3F7-0260-9EBC895D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2F6B5E-C0ED-37F0-46BD-DC45ACDCE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33BDB-AC11-A51F-C843-BDFCD6B5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5A71FAF-3379-84A5-E733-DC9DAC1D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C81793D-3304-744E-CF87-754021DF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7996AD-9BA4-2A44-5086-A6FAEE11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5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452A17-3B3C-3547-520D-038BBD42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80FDC5-95FD-FCE8-A0AD-D2F9F2E6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6737D32-FC3B-6048-FBA9-790F409A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1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5AA3EB-7FA8-E2BD-839B-44072432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C5AB5A-36D1-3EE9-8048-9F2B53BC8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3E266F1-C90D-B021-9DE9-510908B42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E73228-9082-7172-13D3-5071558A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CDA58B-23A4-4384-ED2B-E96A885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E4C182-55A9-5843-DDE2-B124C66E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9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6C9AE-D696-1194-9E67-F3425F3F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3316903-C484-C846-6A31-D870708434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7A51B3-A396-A8B4-3208-895B2C7F2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8B5BB8-DD76-D617-C122-55DBBC0ADB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49EED1-961A-447F-8776-EF78DCF54E54}" type="datetimeFigureOut">
              <a:rPr lang="en-US" smtClean="0"/>
              <a:t>20/01/2025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F2FA8B-15AD-5472-1F2F-84E007B2F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E73946-75A8-C2D2-F9AB-4735C6CFD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8DF5C-7BBC-4835-8295-9AE7FFD5F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0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A027C99F-BED1-0673-B576-00F6A1C8E8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0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4D0EC62D-BEB0-D72E-A893-D644C853C01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408" y="0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9.svg"/><Relationship Id="rId3" Type="http://schemas.microsoft.com/office/2007/relationships/media" Target="../media/media2.mp3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openxmlformats.org/officeDocument/2006/relationships/image" Target="../media/image7.gif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image" Target="../media/image25.svg"/><Relationship Id="rId1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-6312839"/>
            <a:ext cx="12191999" cy="13170839"/>
          </a:xfrm>
          <a:custGeom>
            <a:avLst/>
            <a:gdLst/>
            <a:ahLst/>
            <a:cxnLst/>
            <a:rect l="l" t="t" r="r" b="b"/>
            <a:pathLst>
              <a:path w="19756259" h="19756259">
                <a:moveTo>
                  <a:pt x="0" y="0"/>
                </a:moveTo>
                <a:lnTo>
                  <a:pt x="19756259" y="0"/>
                </a:lnTo>
                <a:lnTo>
                  <a:pt x="19756259" y="19756259"/>
                </a:lnTo>
                <a:lnTo>
                  <a:pt x="0" y="19756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2934862"/>
            <a:ext cx="12192000" cy="4434840"/>
          </a:xfrm>
          <a:custGeom>
            <a:avLst/>
            <a:gdLst/>
            <a:ahLst/>
            <a:cxnLst/>
            <a:rect l="l" t="t" r="r" b="b"/>
            <a:pathLst>
              <a:path w="18288000" h="6652260">
                <a:moveTo>
                  <a:pt x="0" y="0"/>
                </a:moveTo>
                <a:lnTo>
                  <a:pt x="18288000" y="0"/>
                </a:lnTo>
                <a:lnTo>
                  <a:pt x="18288000" y="6652260"/>
                </a:lnTo>
                <a:lnTo>
                  <a:pt x="0" y="66522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5934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838712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3462360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165138" y="1765014"/>
            <a:ext cx="3110525" cy="1555263"/>
          </a:xfrm>
          <a:custGeom>
            <a:avLst/>
            <a:gdLst/>
            <a:ahLst/>
            <a:cxnLst/>
            <a:rect l="l" t="t" r="r" b="b"/>
            <a:pathLst>
              <a:path w="4665788" h="2332894">
                <a:moveTo>
                  <a:pt x="0" y="0"/>
                </a:moveTo>
                <a:lnTo>
                  <a:pt x="4665788" y="0"/>
                </a:lnTo>
                <a:lnTo>
                  <a:pt x="4665788" y="2332894"/>
                </a:lnTo>
                <a:lnTo>
                  <a:pt x="0" y="23328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6927977" y="154756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8393000" y="1454272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0102571" y="1475537"/>
            <a:ext cx="3121431" cy="1772710"/>
          </a:xfrm>
          <a:custGeom>
            <a:avLst/>
            <a:gdLst/>
            <a:ahLst/>
            <a:cxnLst/>
            <a:rect l="l" t="t" r="r" b="b"/>
            <a:pathLst>
              <a:path w="4682147" h="2659065">
                <a:moveTo>
                  <a:pt x="4682147" y="0"/>
                </a:moveTo>
                <a:lnTo>
                  <a:pt x="0" y="0"/>
                </a:lnTo>
                <a:lnTo>
                  <a:pt x="0" y="2659065"/>
                </a:lnTo>
                <a:lnTo>
                  <a:pt x="4682147" y="2659065"/>
                </a:lnTo>
                <a:lnTo>
                  <a:pt x="468214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2964F753-CD6F-BC00-A23C-4C0F4EBFA3CB}"/>
              </a:ext>
            </a:extLst>
          </p:cNvPr>
          <p:cNvSpPr/>
          <p:nvPr/>
        </p:nvSpPr>
        <p:spPr>
          <a:xfrm>
            <a:off x="350874" y="2041451"/>
            <a:ext cx="3179135" cy="1244010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bus,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7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3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4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chạy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xăng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8F6278F4-EFFE-4F14-0A1D-0F9C0A2AD590}"/>
              </a:ext>
            </a:extLst>
          </p:cNvPr>
          <p:cNvSpPr/>
          <p:nvPr/>
        </p:nvSpPr>
        <p:spPr>
          <a:xfrm>
            <a:off x="4072269" y="2254102"/>
            <a:ext cx="3179135" cy="935666"/>
          </a:xfrm>
          <a:prstGeom prst="wedgeRoundRectCallout">
            <a:avLst>
              <a:gd name="adj1" fmla="val -9796"/>
              <a:gd name="adj2" fmla="val 625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bến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chiếm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xmlns="" id="{DC4A5748-E052-386E-86BD-F990FAE9B2C4}"/>
                  </a:ext>
                </a:extLst>
              </p:cNvPr>
              <p:cNvSpPr/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chiếm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số ô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còn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"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" </a:t>
                </a:r>
                <a:r>
                  <a:rPr lang="en-US" sz="20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Speech Bubble: Rectangle with Corners Rounded 12">
                <a:extLst>
                  <a:ext uri="{FF2B5EF4-FFF2-40B4-BE49-F238E27FC236}">
                    <a16:creationId xmlns:a16="http://schemas.microsoft.com/office/drawing/2014/main" id="{DC4A5748-E052-386E-86BD-F990FAE9B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563" y="1350335"/>
                <a:ext cx="3522921" cy="1711842"/>
              </a:xfrm>
              <a:prstGeom prst="wedgeRoundRectCallout">
                <a:avLst>
                  <a:gd name="adj1" fmla="val -9796"/>
                  <a:gd name="adj2" fmla="val 62500"/>
                  <a:gd name="adj3" fmla="val 16667"/>
                </a:avLst>
              </a:prstGeom>
              <a:blipFill>
                <a:blip r:embed="rId14"/>
                <a:stretch>
                  <a:fillRect r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1">
            <a:hlinkClick r:id="" action="ppaction://media"/>
            <a:extLst>
              <a:ext uri="{FF2B5EF4-FFF2-40B4-BE49-F238E27FC236}">
                <a16:creationId xmlns:a16="http://schemas.microsoft.com/office/drawing/2014/main" xmlns="" id="{6ECF764B-3E76-AAC3-1A5E-87FC00F607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82428" y="174255"/>
            <a:ext cx="406400" cy="406400"/>
          </a:xfrm>
          <a:prstGeom prst="rect">
            <a:avLst/>
          </a:prstGeom>
        </p:spPr>
      </p:pic>
      <p:pic>
        <p:nvPicPr>
          <p:cNvPr id="15" name="22">
            <a:hlinkClick r:id="" action="ppaction://media"/>
            <a:extLst>
              <a:ext uri="{FF2B5EF4-FFF2-40B4-BE49-F238E27FC236}">
                <a16:creationId xmlns:a16="http://schemas.microsoft.com/office/drawing/2014/main" xmlns="" id="{97047356-0E4E-E38E-AF5F-CD84E2786A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56856" y="790944"/>
            <a:ext cx="406400" cy="406400"/>
          </a:xfrm>
          <a:prstGeom prst="rect">
            <a:avLst/>
          </a:prstGeom>
        </p:spPr>
      </p:pic>
      <p:pic>
        <p:nvPicPr>
          <p:cNvPr id="16" name="33">
            <a:hlinkClick r:id="" action="ppaction://media"/>
            <a:extLst>
              <a:ext uri="{FF2B5EF4-FFF2-40B4-BE49-F238E27FC236}">
                <a16:creationId xmlns:a16="http://schemas.microsoft.com/office/drawing/2014/main" xmlns="" id="{1A74D4E3-5F6A-DAC5-4A1F-E67481BD38D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603693" y="1375735"/>
            <a:ext cx="406400" cy="406400"/>
          </a:xfrm>
          <a:prstGeom prst="rect">
            <a:avLst/>
          </a:prstGeom>
        </p:spPr>
      </p:pic>
      <p:pic>
        <p:nvPicPr>
          <p:cNvPr id="18" name="Picture 17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xmlns="" id="{E9598625-1923-7FFD-7BAC-7EAAC4B8C7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21263066">
            <a:off x="2796703" y="4438085"/>
            <a:ext cx="220636" cy="404379"/>
          </a:xfrm>
          <a:prstGeom prst="rect">
            <a:avLst/>
          </a:prstGeom>
        </p:spPr>
      </p:pic>
      <p:pic>
        <p:nvPicPr>
          <p:cNvPr id="19" name="Picture 18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xmlns="" id="{6294EC85-0B7E-6320-3C36-084897FCF42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50" b="17523"/>
          <a:stretch/>
        </p:blipFill>
        <p:spPr>
          <a:xfrm rot="722585">
            <a:off x="4935131" y="4556545"/>
            <a:ext cx="264888" cy="485483"/>
          </a:xfrm>
          <a:prstGeom prst="rect">
            <a:avLst/>
          </a:prstGeom>
        </p:spPr>
      </p:pic>
      <p:pic>
        <p:nvPicPr>
          <p:cNvPr id="20" name="Picture 19" descr="A black background with a white mouth and red lips&#10;&#10;Description automatically generated">
            <a:extLst>
              <a:ext uri="{FF2B5EF4-FFF2-40B4-BE49-F238E27FC236}">
                <a16:creationId xmlns:a16="http://schemas.microsoft.com/office/drawing/2014/main" xmlns="" id="{FB8D5CE5-E3DB-4A56-DDE9-14C4A0E8185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002" y="4104166"/>
            <a:ext cx="432733" cy="422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209422-6AE6-0FF9-1E6A-A691D345235B}"/>
              </a:ext>
            </a:extLst>
          </p:cNvPr>
          <p:cNvSpPr txBox="1"/>
          <p:nvPr/>
        </p:nvSpPr>
        <p:spPr>
          <a:xfrm>
            <a:off x="5720806" y="3368765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4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15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13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3: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biết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6" y="440184"/>
                <a:ext cx="10847477" cy="1979003"/>
              </a:xfrm>
              <a:prstGeom prst="rect">
                <a:avLst/>
              </a:prstGeom>
              <a:blipFill>
                <a:blip r:embed="rId3"/>
                <a:stretch>
                  <a:fillRect l="-1404" t="-4000" r="-1404" b="-3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6A31FBE8-449B-E091-3134-DC16F415C914}"/>
                  </a:ext>
                </a:extLst>
              </p:cNvPr>
              <p:cNvSpPr txBox="1"/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Tương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bến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7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latin typeface="Cambria" panose="02040503050406030204" pitchFamily="18" charset="0"/>
                  </a:rPr>
                  <a:t>Tỉ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của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điện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và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số</a:t>
                </a:r>
                <a:r>
                  <a:rPr lang="en-US" sz="3200" dirty="0">
                    <a:latin typeface="Cambria" panose="02040503050406030204" pitchFamily="18" charset="0"/>
                  </a:rPr>
                  <a:t> ô </a:t>
                </a:r>
                <a:r>
                  <a:rPr lang="en-US" sz="3200" dirty="0" err="1">
                    <a:latin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chạy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bằng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xăng</a:t>
                </a:r>
                <a:r>
                  <a:rPr lang="en-US" sz="3200" dirty="0">
                    <a:latin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</a:rPr>
                  <a:t>là</a:t>
                </a:r>
                <a:r>
                  <a:rPr lang="en-US" sz="3200" dirty="0">
                    <a:latin typeface="Cambria" panose="02040503050406030204" pitchFamily="18" charset="0"/>
                  </a:rPr>
                  <a:t> 3 : 4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Cambria" panose="02040503050406030204" pitchFamily="18" charset="0"/>
                </a:endParaRPr>
              </a:p>
              <a:p>
                <a:pPr marL="457200" lvl="0" indent="-457200" algn="just">
                  <a:buFont typeface="Arial" panose="020B0604020202020204" pitchFamily="34" charset="0"/>
                  <a:buChar char="•"/>
                  <a:defRPr/>
                </a:pP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xăng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điện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: 3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31FBE8-449B-E091-3134-DC16F415C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99612"/>
                <a:ext cx="11310257" cy="2673104"/>
              </a:xfrm>
              <a:prstGeom prst="rect">
                <a:avLst/>
              </a:prstGeom>
              <a:blipFill>
                <a:blip r:embed="rId4"/>
                <a:stretch>
                  <a:fillRect l="-1402" t="-2968" b="-2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6565EC-BA77-1C0B-AA3F-A89C47798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90" y="5206092"/>
            <a:ext cx="53244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980939" y="398065"/>
            <a:ext cx="10530567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Rô-bốt khảo sát 100 bạn khối 5 tham gia các môn thể thao thì thấy có 43 bạn tham gia môn Bơi, 31 bạn tham gia môn Cờ vua, 26 bạn tham gia môn Cầu lông. Rô-bốt tính tỉ số của số bạn tham gia ở mỗi môn và số bạn được khảo sát rồi ghi kết quả vào bảng sau: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B060C2-D07E-EE7B-FE2D-CB020AF8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60" y="2324780"/>
            <a:ext cx="9696450" cy="168592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62F1A0B-7227-18E4-3C58-F45CBF9DA5A3}"/>
              </a:ext>
            </a:extLst>
          </p:cNvPr>
          <p:cNvSpPr/>
          <p:nvPr/>
        </p:nvSpPr>
        <p:spPr>
          <a:xfrm>
            <a:off x="1262743" y="4332514"/>
            <a:ext cx="9786257" cy="1567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 số phần trăm của số bạn tham gia môn Bơi và số bạn được khảo sát là 43%. Tỉ số này cho biết: Cứ 100 bạn được khảo sát thì có 43 bạn tham gia môn Bơi.</a:t>
            </a:r>
          </a:p>
        </p:txBody>
      </p:sp>
    </p:spTree>
    <p:extLst>
      <p:ext uri="{BB962C8B-B14F-4D97-AF65-F5344CB8AC3E}">
        <p14:creationId xmlns:p14="http://schemas.microsoft.com/office/powerpoint/2010/main" val="34150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" name="Nhóm 15">
            <a:extLst>
              <a:ext uri="{FF2B5EF4-FFF2-40B4-BE49-F238E27FC236}">
                <a16:creationId xmlns:a16="http://schemas.microsoft.com/office/drawing/2014/main" xmlns="" id="{2D7A87EB-BF57-BA1E-A06C-58D31E562DA4}"/>
              </a:ext>
            </a:extLst>
          </p:cNvPr>
          <p:cNvGrpSpPr/>
          <p:nvPr/>
        </p:nvGrpSpPr>
        <p:grpSpPr>
          <a:xfrm>
            <a:off x="364807" y="187668"/>
            <a:ext cx="793415" cy="784830"/>
            <a:chOff x="678426" y="514924"/>
            <a:chExt cx="793415" cy="784830"/>
          </a:xfrm>
        </p:grpSpPr>
        <p:sp>
          <p:nvSpPr>
            <p:cNvPr id="4" name="Oval 22">
              <a:extLst>
                <a:ext uri="{FF2B5EF4-FFF2-40B4-BE49-F238E27FC236}">
                  <a16:creationId xmlns:a16="http://schemas.microsoft.com/office/drawing/2014/main" xmlns="" id="{6CE60D88-8228-B7E0-A015-15FDCD6D1F92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xmlns="" id="{8E31F712-B9EB-A859-BC68-F402EE082082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56B9F4-77E9-9D8E-9AB6-FD3726B5DDE5}"/>
              </a:ext>
            </a:extLst>
          </p:cNvPr>
          <p:cNvSpPr txBox="1"/>
          <p:nvPr/>
        </p:nvSpPr>
        <p:spPr>
          <a:xfrm>
            <a:off x="1024738" y="281654"/>
            <a:ext cx="105305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Hoàn thành bảng bên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xmlns="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810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xmlns="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xmlns="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xmlns="" val="3850956312"/>
                        </a:ext>
                      </a:extLst>
                    </a:gridCol>
                  </a:tblGrid>
                  <a:tr h="117565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919737825"/>
                      </a:ext>
                    </a:extLst>
                  </a:tr>
                  <a:tr h="113870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3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586449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BEE54D20-132D-6176-4CB3-12BCE18F3BF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592361"/>
                  </p:ext>
                </p:extLst>
              </p:nvPr>
            </p:nvGraphicFramePr>
            <p:xfrm>
              <a:off x="653143" y="1132112"/>
              <a:ext cx="10820398" cy="552051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191148">
                      <a:extLst>
                        <a:ext uri="{9D8B030D-6E8A-4147-A177-3AD203B41FA5}">
                          <a16:colId xmlns:a16="http://schemas.microsoft.com/office/drawing/2014/main" val="1417530557"/>
                        </a:ext>
                      </a:extLst>
                    </a:gridCol>
                    <a:gridCol w="3150729">
                      <a:extLst>
                        <a:ext uri="{9D8B030D-6E8A-4147-A177-3AD203B41FA5}">
                          <a16:colId xmlns:a16="http://schemas.microsoft.com/office/drawing/2014/main" val="2579148180"/>
                        </a:ext>
                      </a:extLst>
                    </a:gridCol>
                    <a:gridCol w="4478521">
                      <a:extLst>
                        <a:ext uri="{9D8B030D-6E8A-4147-A177-3AD203B41FA5}">
                          <a16:colId xmlns:a16="http://schemas.microsoft.com/office/drawing/2014/main" val="3850956312"/>
                        </a:ext>
                      </a:extLst>
                    </a:gridCol>
                  </a:tblGrid>
                  <a:tr h="1256157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nhất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3600" dirty="0" err="1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thứ</a:t>
                          </a: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2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Tỉ số của số thứ nhất và số thứ hai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19737825"/>
                      </a:ext>
                    </a:extLst>
                  </a:tr>
                  <a:tr h="123253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1769" t="-108374" r="-272" b="-2463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8156637"/>
                      </a:ext>
                    </a:extLst>
                  </a:tr>
                  <a:tr h="8641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4889766"/>
                      </a:ext>
                    </a:extLst>
                  </a:tr>
                  <a:tr h="9452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36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416369"/>
                      </a:ext>
                    </a:extLst>
                  </a:tr>
                  <a:tr h="122241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 (khác 0)</a:t>
                          </a:r>
                          <a:endParaRPr lang="en-US" sz="36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3600" dirty="0"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864497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AC1A9C8D-B048-C035-620A-16CBE4E728B8}"/>
                  </a:ext>
                </a:extLst>
              </p:cNvPr>
              <p:cNvSpPr/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C1A9C8D-B048-C035-620A-16CBE4E7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372" y="3788228"/>
                <a:ext cx="1153886" cy="555172"/>
              </a:xfrm>
              <a:prstGeom prst="rect">
                <a:avLst/>
              </a:prstGeom>
              <a:blipFill>
                <a:blip r:embed="rId4"/>
                <a:stretch>
                  <a:fillRect t="-3261" b="-10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06C2A0A-2AF5-3A17-F7CB-E1B393272B10}"/>
                  </a:ext>
                </a:extLst>
              </p:cNvPr>
              <p:cNvSpPr/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6C2A0A-2AF5-3A17-F7CB-E1B393272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143" y="4648199"/>
                <a:ext cx="1153886" cy="555172"/>
              </a:xfrm>
              <a:prstGeom prst="rect">
                <a:avLst/>
              </a:prstGeom>
              <a:blipFill>
                <a:blip r:embed="rId5"/>
                <a:stretch>
                  <a:fillRect t="-4348" b="-119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BF5C81FA-3984-C509-9243-26DF309D14BD}"/>
                  </a:ext>
                </a:extLst>
              </p:cNvPr>
              <p:cNvSpPr/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5C81FA-3984-C509-9243-26DF309D14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028" y="5584371"/>
                <a:ext cx="1153886" cy="555172"/>
              </a:xfrm>
              <a:prstGeom prst="rect">
                <a:avLst/>
              </a:prstGeom>
              <a:blipFill>
                <a:blip r:embed="rId6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4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xmlns="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xmlns="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xmlns="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105305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A002DFB-5A4E-D653-4E06-89FE25196A2F}"/>
              </a:ext>
            </a:extLst>
          </p:cNvPr>
          <p:cNvSpPr txBox="1"/>
          <p:nvPr/>
        </p:nvSpPr>
        <p:spPr>
          <a:xfrm>
            <a:off x="315686" y="1469571"/>
            <a:ext cx="11517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Một trường tiểu học có 23 bạn nữ và 17 bạn nam tham gia cuộc thi “Trạng nguyên nhí”.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6C4483D2-A7E7-C1AC-D0FB-CBEFFA8B1F0B}"/>
                  </a:ext>
                </a:extLst>
              </p:cNvPr>
              <p:cNvSpPr txBox="1"/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4483D2-A7E7-C1AC-D0FB-CBEFFA8B1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43" y="2601685"/>
                <a:ext cx="10493829" cy="3194208"/>
              </a:xfrm>
              <a:prstGeom prst="rect">
                <a:avLst/>
              </a:prstGeom>
              <a:blipFill>
                <a:blip r:embed="rId3"/>
                <a:stretch>
                  <a:fillRect l="-145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A1EFDA-5461-AE8E-4B0F-489A34387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3091" y="2525486"/>
            <a:ext cx="2037884" cy="2519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F33CDBAF-292F-1086-DAA3-7E9445BC9DC3}"/>
                  </a:ext>
                </a:extLst>
              </p:cNvPr>
              <p:cNvSpPr/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3CDBAF-292F-1086-DAA3-7E9445BC9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8" y="2971799"/>
                <a:ext cx="1153886" cy="696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475DCC9A-C529-7B0C-931D-FC32BFC31F6B}"/>
                  </a:ext>
                </a:extLst>
              </p:cNvPr>
              <p:cNvSpPr/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5DCC9A-C529-7B0C-931D-FC32BFC31F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743" y="3940628"/>
                <a:ext cx="1153886" cy="696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FAF0CCFB-0FB8-E6AC-11B0-FDD2B073ED3C}"/>
                  </a:ext>
                </a:extLst>
              </p:cNvPr>
              <p:cNvSpPr/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F0CCFB-0FB8-E6AC-11B0-FDD2B073E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057" y="5018313"/>
                <a:ext cx="1153886" cy="6966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46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4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r="42636"/>
          <a:stretch/>
        </p:blipFill>
        <p:spPr>
          <a:xfrm>
            <a:off x="-13447" y="-81008"/>
            <a:ext cx="12236824" cy="6939007"/>
          </a:xfrm>
          <a:prstGeom prst="rect">
            <a:avLst/>
          </a:prstGeom>
        </p:spPr>
      </p:pic>
      <p:sp>
        <p:nvSpPr>
          <p:cNvPr id="5" name="Hình chữ nhật: Góc Tròn 6">
            <a:extLst>
              <a:ext uri="{FF2B5EF4-FFF2-40B4-BE49-F238E27FC236}">
                <a16:creationId xmlns:a16="http://schemas.microsoft.com/office/drawing/2014/main" xmlns="" id="{5EDA13FA-52E6-BE1A-FEDF-A2A8F414FB17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8" name="Nhóm 15">
            <a:extLst>
              <a:ext uri="{FF2B5EF4-FFF2-40B4-BE49-F238E27FC236}">
                <a16:creationId xmlns:a16="http://schemas.microsoft.com/office/drawing/2014/main" xmlns="" id="{A81E65BE-4709-FC37-0582-F2FEEBB26CFE}"/>
              </a:ext>
            </a:extLst>
          </p:cNvPr>
          <p:cNvGrpSpPr/>
          <p:nvPr/>
        </p:nvGrpSpPr>
        <p:grpSpPr>
          <a:xfrm>
            <a:off x="968472" y="454465"/>
            <a:ext cx="793415" cy="784830"/>
            <a:chOff x="678426" y="514924"/>
            <a:chExt cx="793415" cy="784830"/>
          </a:xfrm>
        </p:grpSpPr>
        <p:sp>
          <p:nvSpPr>
            <p:cNvPr id="32" name="Oval 22">
              <a:extLst>
                <a:ext uri="{FF2B5EF4-FFF2-40B4-BE49-F238E27FC236}">
                  <a16:creationId xmlns:a16="http://schemas.microsoft.com/office/drawing/2014/main" xmlns="" id="{AF42425C-4672-C025-68E9-7A010A11681C}"/>
                </a:ext>
              </a:extLst>
            </p:cNvPr>
            <p:cNvSpPr/>
            <p:nvPr/>
          </p:nvSpPr>
          <p:spPr>
            <a:xfrm>
              <a:off x="678426" y="556819"/>
              <a:ext cx="793415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3" name="TextBox 23">
              <a:extLst>
                <a:ext uri="{FF2B5EF4-FFF2-40B4-BE49-F238E27FC236}">
                  <a16:creationId xmlns:a16="http://schemas.microsoft.com/office/drawing/2014/main" xmlns="" id="{7A9D16A1-37C5-02F0-0795-99F6F859EEE4}"/>
                </a:ext>
              </a:extLst>
            </p:cNvPr>
            <p:cNvSpPr txBox="1"/>
            <p:nvPr/>
          </p:nvSpPr>
          <p:spPr>
            <a:xfrm>
              <a:off x="747667" y="514924"/>
              <a:ext cx="6263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6DA287F-80C3-BFDD-2792-4403BD97486B}"/>
              </a:ext>
            </a:extLst>
          </p:cNvPr>
          <p:cNvSpPr txBox="1"/>
          <p:nvPr/>
        </p:nvSpPr>
        <p:spPr>
          <a:xfrm>
            <a:off x="1862681" y="453148"/>
            <a:ext cx="917543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D9609B-EB6F-E970-D5D2-9F2832002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44" y="1994126"/>
            <a:ext cx="9523019" cy="397124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093D9E52-75DE-5B29-8FD7-3340147DD64F}"/>
              </a:ext>
            </a:extLst>
          </p:cNvPr>
          <p:cNvCxnSpPr/>
          <p:nvPr/>
        </p:nvCxnSpPr>
        <p:spPr>
          <a:xfrm>
            <a:off x="2525486" y="3309257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97F6FC58-C8E9-DB31-DBF7-2A907E330AD5}"/>
              </a:ext>
            </a:extLst>
          </p:cNvPr>
          <p:cNvCxnSpPr/>
          <p:nvPr/>
        </p:nvCxnSpPr>
        <p:spPr>
          <a:xfrm>
            <a:off x="6139543" y="3222171"/>
            <a:ext cx="3091543" cy="1034143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3B466355-BEB7-25FB-6BAF-484C15E932B7}"/>
              </a:ext>
            </a:extLst>
          </p:cNvPr>
          <p:cNvCxnSpPr>
            <a:cxnSpLocks/>
          </p:cNvCxnSpPr>
          <p:nvPr/>
        </p:nvCxnSpPr>
        <p:spPr>
          <a:xfrm flipH="1">
            <a:off x="2852057" y="3320142"/>
            <a:ext cx="6585857" cy="892629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959</TotalTime>
  <Words>462</Words>
  <Application>Microsoft Office PowerPoint</Application>
  <PresentationFormat>Custom</PresentationFormat>
  <Paragraphs>43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7U170920</cp:lastModifiedBy>
  <cp:revision>275</cp:revision>
  <dcterms:created xsi:type="dcterms:W3CDTF">2023-06-08T14:57:11Z</dcterms:created>
  <dcterms:modified xsi:type="dcterms:W3CDTF">2025-01-20T07:05:22Z</dcterms:modified>
  <cp:category>9Slide.vn</cp:category>
</cp:coreProperties>
</file>