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74" r:id="rId3"/>
    <p:sldId id="257" r:id="rId4"/>
    <p:sldId id="273" r:id="rId5"/>
    <p:sldId id="258" r:id="rId6"/>
    <p:sldId id="259" r:id="rId7"/>
    <p:sldId id="264" r:id="rId8"/>
    <p:sldId id="266" r:id="rId9"/>
    <p:sldId id="267" r:id="rId10"/>
    <p:sldId id="268" r:id="rId11"/>
    <p:sldId id="277" r:id="rId12"/>
    <p:sldId id="278"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93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70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2345"/>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4351"/>
          <a:stretch>
            <a:fillRect/>
          </a:stretch>
        </p:blipFill>
        <p:spPr bwMode="auto">
          <a:xfrm>
            <a:off x="2619517" y="1676813"/>
            <a:ext cx="3697464" cy="10341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14300" y="-304694"/>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02898" y="1735800"/>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187454" y="-51728"/>
            <a:ext cx="7042147" cy="397096"/>
          </a:xfrm>
          <a:prstGeom prst="rect">
            <a:avLst/>
          </a:prstGeom>
          <a:noFill/>
        </p:spPr>
        <p:txBody>
          <a:bodyPr wrap="square" rtlCol="0">
            <a:spAutoFit/>
          </a:bodyPr>
          <a:lstStyle/>
          <a:p>
            <a:pPr algn="ctr" defTabSz="330584">
              <a:lnSpc>
                <a:spcPct val="150000"/>
              </a:lnSpc>
            </a:pPr>
            <a:r>
              <a:rPr lang="en-US" sz="1500" b="1" dirty="0">
                <a:solidFill>
                  <a:prstClr val="black"/>
                </a:solidFill>
                <a:latin typeface="Times New Roman" pitchFamily="18" charset="0"/>
                <a:cs typeface="Times New Roman" pitchFamily="18" charset="0"/>
              </a:rPr>
              <a:t>PHÒNG GIÁO DỤC VÀ ĐÀO TẠO QUẬN LONG BIÊN</a:t>
            </a:r>
          </a:p>
        </p:txBody>
      </p:sp>
      <p:pic>
        <p:nvPicPr>
          <p:cNvPr id="2" name="Picture 1"/>
          <p:cNvPicPr>
            <a:picLocks noChangeAspect="1"/>
          </p:cNvPicPr>
          <p:nvPr/>
        </p:nvPicPr>
        <p:blipFill>
          <a:blip r:embed="rId10"/>
          <a:stretch>
            <a:fillRect/>
          </a:stretch>
        </p:blipFill>
        <p:spPr>
          <a:xfrm>
            <a:off x="1627314" y="2723338"/>
            <a:ext cx="5953260" cy="1097375"/>
          </a:xfrm>
          <a:prstGeom prst="rect">
            <a:avLst/>
          </a:prstGeom>
        </p:spPr>
      </p:pic>
    </p:spTree>
    <p:extLst>
      <p:ext uri="{BB962C8B-B14F-4D97-AF65-F5344CB8AC3E}">
        <p14:creationId xmlns:p14="http://schemas.microsoft.com/office/powerpoint/2010/main" val="14177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Hát một bài hát về mẹ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2819400" y="1352550"/>
            <a:ext cx="3733800" cy="1446550"/>
          </a:xfrm>
          <a:prstGeom prst="rect">
            <a:avLst/>
          </a:prstGeom>
          <a:solidFill>
            <a:srgbClr val="EBF6F9"/>
          </a:solidFill>
        </p:spPr>
        <p:txBody>
          <a:bodyPr wrap="square" rtlCol="0">
            <a:spAutoFit/>
          </a:bodyPr>
          <a:lstStyle/>
          <a:p>
            <a:pPr algn="ctr"/>
            <a:r>
              <a:rPr lang="en-US" sz="4400" b="1" dirty="0">
                <a:solidFill>
                  <a:srgbClr val="FF0000"/>
                </a:solidFill>
                <a:latin typeface="Arial-Rounded" pitchFamily="34" charset="0"/>
                <a:ea typeface="Arial-Rounded" pitchFamily="34" charset="0"/>
                <a:cs typeface="Arial-Rounded" pitchFamily="34" charset="0"/>
              </a:rPr>
              <a:t>HOẠT ĐỘNG </a:t>
            </a:r>
          </a:p>
          <a:p>
            <a:pPr algn="ctr"/>
            <a:r>
              <a:rPr lang="en-US" sz="4400" b="1" dirty="0">
                <a:solidFill>
                  <a:srgbClr val="FF0000"/>
                </a:solidFill>
                <a:latin typeface="Arial-Rounded" pitchFamily="34" charset="0"/>
                <a:ea typeface="Arial-Rounded" pitchFamily="34" charset="0"/>
                <a:cs typeface="Arial-Rounded" pitchFamily="34" charset="0"/>
              </a:rPr>
              <a:t>VẬN DỤNG</a:t>
            </a:r>
          </a:p>
        </p:txBody>
      </p:sp>
    </p:spTree>
    <p:extLst>
      <p:ext uri="{BB962C8B-B14F-4D97-AF65-F5344CB8AC3E}">
        <p14:creationId xmlns:p14="http://schemas.microsoft.com/office/powerpoint/2010/main" val="167312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143000" y="438150"/>
            <a:ext cx="7086600" cy="523220"/>
          </a:xfrm>
          <a:prstGeom prst="rect">
            <a:avLst/>
          </a:prstGeom>
          <a:solidFill>
            <a:schemeClr val="accent5">
              <a:lumMod val="20000"/>
              <a:lumOff val="80000"/>
            </a:schemeClr>
          </a:solidFill>
        </p:spPr>
        <p:txBody>
          <a:bodyPr wrap="square" rtlCol="0">
            <a:spAutoFit/>
          </a:bodyPr>
          <a:lstStyle/>
          <a:p>
            <a:pPr algn="ctr"/>
            <a:r>
              <a:rPr lang="en-US" sz="2800" b="1" dirty="0">
                <a:latin typeface="Times New Roman" panose="02020603050405020304" pitchFamily="18" charset="0"/>
                <a:ea typeface="Arial-Rounded" pitchFamily="34" charset="0"/>
                <a:cs typeface="Times New Roman" panose="02020603050405020304" pitchFamily="18" charset="0"/>
              </a:rPr>
              <a:t>TẠM BIỆT VÀ HẸN GẶP LẠI CÁC CON!</a:t>
            </a:r>
          </a:p>
        </p:txBody>
      </p:sp>
    </p:spTree>
    <p:extLst>
      <p:ext uri="{BB962C8B-B14F-4D97-AF65-F5344CB8AC3E}">
        <p14:creationId xmlns:p14="http://schemas.microsoft.com/office/powerpoint/2010/main" val="128060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659094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804122" cy="646282"/>
          </a:xfrm>
          <a:prstGeom prst="rect">
            <a:avLst/>
          </a:prstGeom>
          <a:noFill/>
        </p:spPr>
        <p:txBody>
          <a:bodyPr wrap="square" lIns="91391" tIns="45696" rIns="91391" bIns="45696" rtlCol="0">
            <a:spAutoFit/>
          </a:bodyPr>
          <a:lstStyle/>
          <a:p>
            <a:pPr algn="ctr"/>
            <a:r>
              <a:rPr lang="en-US" sz="3600" b="1" dirty="0">
                <a:solidFill>
                  <a:srgbClr val="F68426"/>
                </a:solidFill>
                <a:latin typeface="Arial-Rounded" pitchFamily="34" charset="0"/>
                <a:ea typeface="Arial-Rounded" pitchFamily="34" charset="0"/>
                <a:cs typeface="Arial-Rounded" pitchFamily="34" charset="0"/>
              </a:rPr>
              <a:t>NỤ HÔN TRÊN BÀN TAY</a:t>
            </a:r>
          </a:p>
        </p:txBody>
      </p:sp>
      <p:sp>
        <p:nvSpPr>
          <p:cNvPr id="20" name="Title 1">
            <a:extLst>
              <a:ext uri="{FF2B5EF4-FFF2-40B4-BE49-F238E27FC236}">
                <a16:creationId xmlns:a16="http://schemas.microsoft.com/office/drawing/2014/main" id="{96D99684-8DD8-46A3-9A29-3D2E15A77475}"/>
              </a:ext>
            </a:extLst>
          </p:cNvPr>
          <p:cNvSpPr txBox="1">
            <a:spLocks/>
          </p:cNvSpPr>
          <p:nvPr/>
        </p:nvSpPr>
        <p:spPr>
          <a:xfrm>
            <a:off x="2327816" y="3421817"/>
            <a:ext cx="5326568" cy="857250"/>
          </a:xfrm>
          <a:prstGeom prst="rect">
            <a:avLst/>
          </a:prstGeom>
          <a:solidFill>
            <a:srgbClr val="FFC000"/>
          </a:solidFill>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dirty="0">
                <a:latin typeface="Arial-Rounded" pitchFamily="34" charset="0"/>
                <a:ea typeface="Arial-Rounded" pitchFamily="34" charset="0"/>
                <a:cs typeface="Arial-Rounded" pitchFamily="34" charset="0"/>
              </a:rPr>
              <a:t>TIẾT 3 + 4</a:t>
            </a:r>
          </a:p>
        </p:txBody>
      </p:sp>
    </p:spTree>
    <p:extLst>
      <p:ext uri="{BB962C8B-B14F-4D97-AF65-F5344CB8AC3E}">
        <p14:creationId xmlns:p14="http://schemas.microsoft.com/office/powerpoint/2010/main" val="339122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8867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57562"/>
            <a:ext cx="7869382"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Mỗi lần em bị ốm,  mẹ rất  (…….).</a:t>
            </a:r>
          </a:p>
        </p:txBody>
      </p:sp>
      <p:sp>
        <p:nvSpPr>
          <p:cNvPr id="12" name="TextBox 11"/>
          <p:cNvSpPr txBox="1"/>
          <p:nvPr/>
        </p:nvSpPr>
        <p:spPr>
          <a:xfrm>
            <a:off x="5919355" y="145756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thủ thỉ</a:t>
            </a: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mỉm cười</a:t>
            </a:r>
          </a:p>
        </p:txBody>
      </p:sp>
      <p:sp>
        <p:nvSpPr>
          <p:cNvPr id="10" name="TextBox 9"/>
          <p:cNvSpPr txBox="1"/>
          <p:nvPr/>
        </p:nvSpPr>
        <p:spPr>
          <a:xfrm>
            <a:off x="3657600" y="1457562"/>
            <a:ext cx="1752600" cy="584763"/>
          </a:xfrm>
          <a:prstGeom prst="rect">
            <a:avLst/>
          </a:prstGeom>
          <a:solidFill>
            <a:srgbClr val="F6BB00"/>
          </a:solidFill>
          <a:ln>
            <a:noFill/>
          </a:ln>
        </p:spPr>
        <p:txBody>
          <a:bodyPr wrap="square" lIns="91428" tIns="45714" rIns="91428" bIns="45714" rtlCol="0">
            <a:spAutoFit/>
          </a:bodyPr>
          <a:lstStyle/>
          <a:p>
            <a:pPr algn="ctr"/>
            <a:r>
              <a:rPr lang="en-US" sz="3200" b="1" dirty="0">
                <a:latin typeface="Arial-Rounded" pitchFamily="34" charset="0"/>
                <a:ea typeface="Arial-Rounded" pitchFamily="34" charset="0"/>
                <a:cs typeface="Arial-Rounded" pitchFamily="34" charset="0"/>
              </a:rPr>
              <a:t>lo </a:t>
            </a:r>
            <a:r>
              <a:rPr lang="en-US" sz="3200" b="1" dirty="0" err="1">
                <a:latin typeface="Arial-Rounded" pitchFamily="34" charset="0"/>
                <a:ea typeface="Arial-Rounded" pitchFamily="34" charset="0"/>
                <a:cs typeface="Arial-Rounded" pitchFamily="34" charset="0"/>
              </a:rPr>
              <a:t>lắng</a:t>
            </a:r>
            <a:endParaRPr lang="en-US" sz="3200" b="1" dirty="0">
              <a:latin typeface="Arial-Rounded" pitchFamily="34" charset="0"/>
              <a:ea typeface="Arial-Rounded" pitchFamily="34" charset="0"/>
              <a:cs typeface="Arial-Rounded" pitchFamily="34" charset="0"/>
            </a:endParaRP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Mĕ</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lần</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em</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λ</a:t>
              </a:r>
              <a:r>
                <a:rPr lang="en-US" sz="3600" b="1" dirty="0">
                  <a:solidFill>
                    <a:srgbClr val="7030A0"/>
                  </a:solidFill>
                  <a:latin typeface="HP001 4 hàng" pitchFamily="34" charset="0"/>
                  <a:ea typeface="Arial-Rounded" pitchFamily="34" charset="0"/>
                  <a:cs typeface="Arial-Rounded" pitchFamily="34" charset="0"/>
                </a:rPr>
                <a:t>Ż Ĵ, </a:t>
              </a:r>
              <a:r>
                <a:rPr lang="el-GR" sz="3600" b="1" dirty="0">
                  <a:solidFill>
                    <a:srgbClr val="7030A0"/>
                  </a:solidFill>
                  <a:latin typeface="HP001 4 hàng" pitchFamily="34" charset="0"/>
                  <a:ea typeface="Arial-Rounded" pitchFamily="34" charset="0"/>
                  <a:cs typeface="Arial-Rounded" pitchFamily="34" charset="0"/>
                </a:rPr>
                <a:t>Ε− </a:t>
              </a:r>
              <a:r>
                <a:rPr lang="en-US" sz="3600" b="1" dirty="0" err="1">
                  <a:solidFill>
                    <a:srgbClr val="7030A0"/>
                  </a:solidFill>
                  <a:latin typeface="HP001 4 hàng" pitchFamily="34" charset="0"/>
                  <a:ea typeface="Arial-Rounded" pitchFamily="34" charset="0"/>
                  <a:cs typeface="Arial-Rounded" pitchFamily="34" charset="0"/>
                </a:rPr>
                <a:t>ǟất</a:t>
              </a:r>
              <a:r>
                <a:rPr lang="en-US" sz="3600" b="1" dirty="0">
                  <a:solidFill>
                    <a:srgbClr val="7030A0"/>
                  </a:solidFill>
                  <a:latin typeface="HP001 4 hàng" pitchFamily="34" charset="0"/>
                  <a:ea typeface="Arial-Rounded" pitchFamily="34" charset="0"/>
                  <a:cs typeface="Arial-Rounded" pitchFamily="34" charset="0"/>
                </a:rPr>
                <a:t> lo </a:t>
              </a:r>
              <a:r>
                <a:rPr lang="en-US" sz="3600" b="1" dirty="0" err="1">
                  <a:solidFill>
                    <a:srgbClr val="7030A0"/>
                  </a:solidFill>
                  <a:latin typeface="HP001 4 hàng" pitchFamily="34" charset="0"/>
                  <a:ea typeface="Arial-Rounded" pitchFamily="34" charset="0"/>
                  <a:cs typeface="Arial-Rounded" pitchFamily="34" charset="0"/>
                </a:rPr>
                <a:t>lắng</a:t>
              </a:r>
              <a:r>
                <a:rPr lang="en-US" sz="3600" b="1" dirty="0">
                  <a:solidFill>
                    <a:srgbClr val="7030A0"/>
                  </a:solidFill>
                  <a:latin typeface="HP001 4 hàng" pitchFamily="34" charset="0"/>
                  <a:ea typeface="Arial-Rounded" pitchFamily="34" charset="0"/>
                  <a:cs typeface="Arial-Rounded" pitchFamily="34" charset="0"/>
                </a:rPr>
                <a:t>.</a:t>
              </a:r>
              <a:endParaRPr lang="en-US" sz="4900" b="1" dirty="0">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D130B2B-39B2-46E9-94F1-50312682E06F}"/>
              </a:ext>
            </a:extLst>
          </p:cNvPr>
          <p:cNvGrpSpPr/>
          <p:nvPr/>
        </p:nvGrpSpPr>
        <p:grpSpPr>
          <a:xfrm>
            <a:off x="-268878" y="1809750"/>
            <a:ext cx="9296400" cy="1076877"/>
            <a:chOff x="-235581" y="3703407"/>
            <a:chExt cx="9296400" cy="1076877"/>
          </a:xfrm>
        </p:grpSpPr>
        <p:pic>
          <p:nvPicPr>
            <p:cNvPr id="14" name="Picture 2">
              <a:extLst>
                <a:ext uri="{FF2B5EF4-FFF2-40B4-BE49-F238E27FC236}">
                  <a16:creationId xmlns:a16="http://schemas.microsoft.com/office/drawing/2014/main" id="{A877D615-94D9-4935-8BB8-62AE6B3949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DC1EC5AC-972B-46BF-BA61-11EA45355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CAD1B5DF-2246-4E70-AF22-DDAA99A7BE23}"/>
                </a:ext>
              </a:extLst>
            </p:cNvPr>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017C48-92B8-4CB5-A89C-AE47AB2385C7}"/>
                </a:ext>
              </a:extLst>
            </p:cNvPr>
            <p:cNvSpPr/>
            <p:nvPr/>
          </p:nvSpPr>
          <p:spPr>
            <a:xfrm>
              <a:off x="-235581"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Mĕ</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lần</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em</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λ</a:t>
              </a:r>
              <a:r>
                <a:rPr lang="en-US" sz="3600" b="1" dirty="0">
                  <a:solidFill>
                    <a:srgbClr val="7030A0"/>
                  </a:solidFill>
                  <a:latin typeface="HP001 4 hàng" pitchFamily="34" charset="0"/>
                  <a:ea typeface="Arial-Rounded" pitchFamily="34" charset="0"/>
                  <a:cs typeface="Arial-Rounded" pitchFamily="34" charset="0"/>
                </a:rPr>
                <a:t>Ż Ĵ, </a:t>
              </a:r>
              <a:r>
                <a:rPr lang="el-GR" sz="3600" b="1" dirty="0">
                  <a:solidFill>
                    <a:srgbClr val="7030A0"/>
                  </a:solidFill>
                  <a:latin typeface="HP001 4 hàng" pitchFamily="34" charset="0"/>
                  <a:ea typeface="Arial-Rounded" pitchFamily="34" charset="0"/>
                  <a:cs typeface="Arial-Rounded" pitchFamily="34" charset="0"/>
                </a:rPr>
                <a:t>Ε− </a:t>
              </a:r>
              <a:r>
                <a:rPr lang="en-US" sz="3600" b="1" dirty="0" err="1">
                  <a:solidFill>
                    <a:srgbClr val="7030A0"/>
                  </a:solidFill>
                  <a:latin typeface="HP001 4 hàng" pitchFamily="34" charset="0"/>
                  <a:ea typeface="Arial-Rounded" pitchFamily="34" charset="0"/>
                  <a:cs typeface="Arial-Rounded" pitchFamily="34" charset="0"/>
                </a:rPr>
                <a:t>ǟất</a:t>
              </a:r>
              <a:r>
                <a:rPr lang="en-US" sz="3600" b="1" dirty="0">
                  <a:solidFill>
                    <a:srgbClr val="7030A0"/>
                  </a:solidFill>
                  <a:latin typeface="HP001 4 hàng" pitchFamily="34" charset="0"/>
                  <a:ea typeface="Arial-Rounded" pitchFamily="34" charset="0"/>
                  <a:cs typeface="Arial-Rounded" pitchFamily="34" charset="0"/>
                </a:rPr>
                <a:t> lo </a:t>
              </a:r>
              <a:r>
                <a:rPr lang="en-US" sz="3600" b="1" dirty="0" err="1">
                  <a:solidFill>
                    <a:srgbClr val="7030A0"/>
                  </a:solidFill>
                  <a:latin typeface="HP001 4 hàng" pitchFamily="34" charset="0"/>
                  <a:ea typeface="Arial-Rounded" pitchFamily="34" charset="0"/>
                  <a:cs typeface="Arial-Rounded" pitchFamily="34" charset="0"/>
                </a:rPr>
                <a:t>lắng</a:t>
              </a:r>
              <a:r>
                <a:rPr lang="en-US" sz="3600" b="1" dirty="0">
                  <a:solidFill>
                    <a:srgbClr val="7030A0"/>
                  </a:solidFill>
                  <a:latin typeface="HP001 4 hàng" pitchFamily="34" charset="0"/>
                  <a:ea typeface="Arial-Rounded" pitchFamily="34" charset="0"/>
                  <a:cs typeface="Arial-Rounded" pitchFamily="34" charset="0"/>
                </a:rPr>
                <a:t>.</a:t>
              </a:r>
              <a:endParaRPr lang="en-US" sz="4900" b="1" dirty="0">
                <a:solidFill>
                  <a:srgbClr val="7030A0"/>
                </a:solidFill>
                <a:latin typeface="HP001 4 hàng" pitchFamily="34" charset="0"/>
                <a:ea typeface="Arial-Rounded" pitchFamily="34" charset="0"/>
                <a:cs typeface="Arial-Rounded" pitchFamily="34" charset="0"/>
              </a:endParaRPr>
            </a:p>
          </p:txBody>
        </p:sp>
      </p:grpSp>
      <p:sp>
        <p:nvSpPr>
          <p:cNvPr id="5" name="TextBox 4"/>
          <p:cNvSpPr txBox="1"/>
          <p:nvPr/>
        </p:nvSpPr>
        <p:spPr>
          <a:xfrm>
            <a:off x="666205" y="1038498"/>
            <a:ext cx="8361317" cy="507831"/>
          </a:xfrm>
          <a:prstGeom prst="rect">
            <a:avLst/>
          </a:prstGeom>
          <a:noFill/>
        </p:spPr>
        <p:txBody>
          <a:bodyPr wrap="square" rtlCol="0">
            <a:spAutoFit/>
          </a:bodyPr>
          <a:lstStyle/>
          <a:p>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27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27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26)   </a:t>
            </a:r>
          </a:p>
        </p:txBody>
      </p:sp>
      <p:cxnSp>
        <p:nvCxnSpPr>
          <p:cNvPr id="11" name="Straight Arrow Connector 10"/>
          <p:cNvCxnSpPr>
            <a:cxnSpLocks/>
          </p:cNvCxnSpPr>
          <p:nvPr/>
        </p:nvCxnSpPr>
        <p:spPr>
          <a:xfrm>
            <a:off x="225783" y="2433527"/>
            <a:ext cx="6124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0692" y="2113057"/>
            <a:ext cx="489857" cy="300082"/>
          </a:xfrm>
          <a:prstGeom prst="rect">
            <a:avLst/>
          </a:prstGeom>
          <a:noFill/>
        </p:spPr>
        <p:txBody>
          <a:bodyPr wrap="square" rtlCol="0">
            <a:spAutoFit/>
          </a:bodyPr>
          <a:lstStyle/>
          <a:p>
            <a:r>
              <a:rPr lang="en-US" sz="135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p>
        </p:txBody>
      </p:sp>
      <p:cxnSp>
        <p:nvCxnSpPr>
          <p:cNvPr id="4" name="Straight Connector 3">
            <a:extLst>
              <a:ext uri="{FF2B5EF4-FFF2-40B4-BE49-F238E27FC236}">
                <a16:creationId xmlns:a16="http://schemas.microsoft.com/office/drawing/2014/main" id="{F375AF16-8D26-4CA4-ABFD-C6AC307C5DFF}"/>
              </a:ext>
            </a:extLst>
          </p:cNvPr>
          <p:cNvCxnSpPr/>
          <p:nvPr/>
        </p:nvCxnSpPr>
        <p:spPr>
          <a:xfrm>
            <a:off x="914400" y="257175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E147A87-C12C-4800-91D2-FF2218D56516}"/>
              </a:ext>
            </a:extLst>
          </p:cNvPr>
          <p:cNvSpPr/>
          <p:nvPr/>
        </p:nvSpPr>
        <p:spPr>
          <a:xfrm>
            <a:off x="7940040" y="2378529"/>
            <a:ext cx="152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95720" y="1511942"/>
            <a:ext cx="8498031"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chăm sóc	      ốm	             ô tô điện	       công viên</a:t>
            </a:r>
          </a:p>
        </p:txBody>
      </p:sp>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983" y="971550"/>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3" y="1329543"/>
            <a:ext cx="6689436" cy="461653"/>
          </a:xfrm>
          <a:prstGeom prst="rect">
            <a:avLst/>
          </a:prstGeom>
          <a:noFill/>
        </p:spPr>
        <p:txBody>
          <a:bodyPr wrap="square" lIns="91428" tIns="45714" rIns="91428" bIns="45714" rtlCol="0">
            <a:spAutoFit/>
          </a:bodyPr>
          <a:lstStyle/>
          <a:p>
            <a:pPr algn="just"/>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đặt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nụ</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bàn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tay</a:t>
            </a:r>
            <a:r>
              <a:rPr lang="en-US" sz="2400" dirty="0">
                <a:latin typeface="Arial-Rounded" pitchFamily="34" charset="0"/>
                <a:ea typeface="Arial-Rounded" pitchFamily="34" charset="0"/>
                <a:cs typeface="Arial-Rounded" pitchFamily="34" charset="0"/>
              </a:rPr>
              <a:t> Nam.</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thấy thật ấm áp.</a:t>
            </a:r>
          </a:p>
        </p:txBody>
      </p:sp>
      <p:sp>
        <p:nvSpPr>
          <p:cNvPr id="11" name="TextBox 10"/>
          <p:cNvSpPr txBox="1"/>
          <p:nvPr/>
        </p:nvSpPr>
        <p:spPr>
          <a:xfrm>
            <a:off x="1116610" y="4455432"/>
            <a:ext cx="6918037" cy="523208"/>
          </a:xfrm>
          <a:prstGeom prst="rect">
            <a:avLst/>
          </a:prstGeom>
          <a:solidFill>
            <a:schemeClr val="bg1"/>
          </a:solidFill>
        </p:spPr>
        <p:txBody>
          <a:bodyPr wrap="square" lIns="91428" tIns="45714" rIns="91428" bIns="45714" rtlCol="0">
            <a:spAutoFit/>
          </a:bodyPr>
          <a:lstStyle/>
          <a:p>
            <a:pPr algn="ctr"/>
            <a:r>
              <a:rPr lang="en-US" sz="2800" b="1">
                <a:latin typeface="Times New Roman" panose="02020603050405020304" pitchFamily="18" charset="0"/>
                <a:ea typeface="Arial-Rounded" pitchFamily="34" charset="0"/>
                <a:cs typeface="Times New Roman" panose="02020603050405020304" pitchFamily="18"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02571" y="4365839"/>
            <a:ext cx="6918037" cy="523208"/>
          </a:xfrm>
          <a:prstGeom prst="rect">
            <a:avLst/>
          </a:prstGeom>
          <a:solidFill>
            <a:schemeClr val="bg1"/>
          </a:solidFill>
        </p:spPr>
        <p:txBody>
          <a:bodyPr wrap="square" lIns="91428" tIns="45714" rIns="91428" bIns="45714" rtlCol="0">
            <a:spAutoFit/>
          </a:bodyPr>
          <a:lstStyle/>
          <a:p>
            <a:pPr algn="ctr"/>
            <a:r>
              <a:rPr lang="en-US" sz="2800" b="1">
                <a:latin typeface="Times New Roman" panose="02020603050405020304" pitchFamily="18" charset="0"/>
                <a:ea typeface="Arial-Rounded" pitchFamily="34" charset="0"/>
                <a:cs typeface="Times New Roman" panose="02020603050405020304" pitchFamily="18"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93582" y="4446965"/>
            <a:ext cx="6918037" cy="523208"/>
          </a:xfrm>
          <a:prstGeom prst="rect">
            <a:avLst/>
          </a:prstGeom>
          <a:solidFill>
            <a:schemeClr val="bg1"/>
          </a:solidFill>
        </p:spPr>
        <p:txBody>
          <a:bodyPr wrap="square" lIns="91428" tIns="45714" rIns="91428" bIns="45714" rtlCol="0">
            <a:spAutoFit/>
          </a:bodyPr>
          <a:lstStyle/>
          <a:p>
            <a:pPr algn="ctr"/>
            <a:r>
              <a:rPr lang="en-US" sz="2800" b="1">
                <a:latin typeface="Times New Roman" panose="02020603050405020304" pitchFamily="18" charset="0"/>
                <a:ea typeface="Arial-Rounded" pitchFamily="34" charset="0"/>
                <a:cs typeface="Times New Roman" panose="02020603050405020304" pitchFamily="18" charset="0"/>
              </a:rPr>
              <a:t>Kết thúc câu có dấu gì?</a:t>
            </a:r>
          </a:p>
        </p:txBody>
      </p:sp>
      <p:sp>
        <p:nvSpPr>
          <p:cNvPr id="20" name="Oval 19"/>
          <p:cNvSpPr/>
          <p:nvPr/>
        </p:nvSpPr>
        <p:spPr>
          <a:xfrm>
            <a:off x="7075716" y="14824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94421" y="4416793"/>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Times New Roman" panose="02020603050405020304" pitchFamily="18" charset="0"/>
                <a:ea typeface="Arial-Rounded" pitchFamily="34" charset="0"/>
                <a:cs typeface="Times New Roman" panose="02020603050405020304" pitchFamily="18" charset="0"/>
              </a:rPr>
              <a:t>Em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hãy</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tìm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dễ</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lẫn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trong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bài</a:t>
            </a:r>
            <a:r>
              <a:rPr lang="en-US" sz="2800" b="1" dirty="0">
                <a:latin typeface="Times New Roman" panose="02020603050405020304" pitchFamily="18" charset="0"/>
                <a:ea typeface="Arial-Rounded" pitchFamily="34" charset="0"/>
                <a:cs typeface="Times New Roman" panose="02020603050405020304" pitchFamily="18" charset="0"/>
              </a:rPr>
              <a:t>.</a:t>
            </a:r>
          </a:p>
        </p:txBody>
      </p:sp>
      <p:cxnSp>
        <p:nvCxnSpPr>
          <p:cNvPr id="25" name="Straight Connector 24"/>
          <p:cNvCxnSpPr/>
          <p:nvPr/>
        </p:nvCxnSpPr>
        <p:spPr>
          <a:xfrm>
            <a:off x="6705600" y="1757770"/>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793670" y="20107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A2CAC3-3B98-4484-941C-816A4ADDBDF1}"/>
              </a:ext>
            </a:extLst>
          </p:cNvPr>
          <p:cNvSpPr/>
          <p:nvPr/>
        </p:nvSpPr>
        <p:spPr>
          <a:xfrm>
            <a:off x="1960416" y="1352550"/>
            <a:ext cx="1468583" cy="488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A1F4AFD-DC19-40B9-A2A7-C0ACA7CD5264}"/>
              </a:ext>
            </a:extLst>
          </p:cNvPr>
          <p:cNvSpPr/>
          <p:nvPr/>
        </p:nvSpPr>
        <p:spPr>
          <a:xfrm>
            <a:off x="5936137" y="1294017"/>
            <a:ext cx="533402" cy="488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P spid="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Mẹ · </a:t>
            </a:r>
            <a:r>
              <a:rPr lang="el-GR" sz="3500" b="1" dirty="0">
                <a:solidFill>
                  <a:srgbClr val="7030A0"/>
                </a:solidFill>
                <a:latin typeface="HP001 4 hàng" pitchFamily="34" charset="0"/>
              </a:rPr>
              <a:t>η</a:t>
            </a:r>
            <a:r>
              <a:rPr lang="vi-VN" sz="3500" b="1" dirty="0">
                <a:solidFill>
                  <a:srgbClr val="7030A0"/>
                </a:solidFill>
                <a:latin typeface="HP001 4 hàng" pitchFamily="34" charset="0"/>
              </a:rPr>
              <a:t>àng đặt wụ hŪ vào bàn Ǉay</a:t>
            </a:r>
            <a:endParaRPr lang="en-US" sz="3500" b="1" dirty="0">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Nam</a:t>
            </a:r>
            <a:r>
              <a:rPr lang="en-US" sz="3500" b="1">
                <a:solidFill>
                  <a:srgbClr val="7030A0"/>
                </a:solidFill>
                <a:latin typeface="HP001 4 hàng" pitchFamily="34" charset="0"/>
              </a:rPr>
              <a:t>.</a:t>
            </a:r>
            <a:r>
              <a:rPr lang="vi-VN" sz="3500" b="1">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áp</a:t>
            </a:r>
            <a:r>
              <a:rPr lang="en-US" sz="3500" b="1">
                <a:solidFill>
                  <a:srgbClr val="7030A0"/>
                </a:solidFill>
                <a:latin typeface="HP001 4 hàng" pitchFamily="34" charset="0"/>
              </a:rPr>
              <a:t>.</a:t>
            </a:r>
            <a:r>
              <a:rPr lang="vi-VN" sz="3500" b="1">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8298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n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l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l</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 ?</a:t>
            </a: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dirty="0">
                <a:solidFill>
                  <a:srgbClr val="FF0000"/>
                </a:solidFill>
                <a:latin typeface="Arial-Rounded" pitchFamily="34" charset="0"/>
                <a:ea typeface="Arial-Rounded" pitchFamily="34" charset="0"/>
                <a:cs typeface="Arial-Rounded" pitchFamily="34" charset="0"/>
              </a:rPr>
              <a:t>n</a:t>
            </a:r>
            <a:endParaRPr lang="en-US" sz="3600" b="1" i="1" dirty="0">
              <a:solidFill>
                <a:srgbClr val="FF0000"/>
              </a:solidFill>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649" y="142342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l</a:t>
            </a:r>
            <a:endParaRPr lang="en-US" sz="3600" b="1" i="1">
              <a:solidFill>
                <a:srgbClr val="FF0000"/>
              </a:solidFill>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747" y="143842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l</a:t>
            </a:r>
            <a:endParaRPr lang="en-US" sz="3600" b="1" i="1">
              <a:solidFill>
                <a:srgbClr val="FF0000"/>
              </a:solidFill>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2181" y="21161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c</a:t>
            </a:r>
            <a:endParaRPr lang="en-US" sz="3600" b="1" i="1">
              <a:solidFill>
                <a:srgbClr val="FF0000"/>
              </a:solidFill>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421" y="365223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k</a:t>
            </a:r>
            <a:endParaRPr lang="en-US" sz="3600" b="1" i="1">
              <a:solidFill>
                <a:srgbClr val="FF0000"/>
              </a:solidFill>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796" y="359819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k</a:t>
            </a:r>
            <a:endParaRPr lang="en-US" sz="3600" b="1" i="1">
              <a:solidFill>
                <a:srgbClr val="FF0000"/>
              </a:solidFill>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201" y="42726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454</Words>
  <Application>Microsoft Office PowerPoint</Application>
  <PresentationFormat>On-screen Show (16:9)</PresentationFormat>
  <Paragraphs>76</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Trung Lê</cp:lastModifiedBy>
  <cp:revision>137</cp:revision>
  <dcterms:created xsi:type="dcterms:W3CDTF">2020-12-08T15:48:47Z</dcterms:created>
  <dcterms:modified xsi:type="dcterms:W3CDTF">2023-04-17T03:15:00Z</dcterms:modified>
</cp:coreProperties>
</file>