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3"/>
  </p:notesMasterIdLst>
  <p:sldIdLst>
    <p:sldId id="305" r:id="rId3"/>
    <p:sldId id="257" r:id="rId4"/>
    <p:sldId id="258" r:id="rId5"/>
    <p:sldId id="259" r:id="rId6"/>
    <p:sldId id="260" r:id="rId7"/>
    <p:sldId id="261" r:id="rId8"/>
    <p:sldId id="293" r:id="rId9"/>
    <p:sldId id="263" r:id="rId10"/>
    <p:sldId id="262" r:id="rId11"/>
    <p:sldId id="268" r:id="rId12"/>
    <p:sldId id="294" r:id="rId13"/>
    <p:sldId id="295" r:id="rId14"/>
    <p:sldId id="279" r:id="rId15"/>
    <p:sldId id="274" r:id="rId16"/>
    <p:sldId id="275" r:id="rId17"/>
    <p:sldId id="276" r:id="rId18"/>
    <p:sldId id="277" r:id="rId19"/>
    <p:sldId id="280" r:id="rId20"/>
    <p:sldId id="287" r:id="rId21"/>
    <p:sldId id="296" r:id="rId22"/>
    <p:sldId id="297" r:id="rId23"/>
    <p:sldId id="288" r:id="rId24"/>
    <p:sldId id="291" r:id="rId25"/>
    <p:sldId id="298" r:id="rId26"/>
    <p:sldId id="300" r:id="rId27"/>
    <p:sldId id="299" r:id="rId28"/>
    <p:sldId id="301"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3" autoAdjust="0"/>
    <p:restoredTop sz="94660"/>
  </p:normalViewPr>
  <p:slideViewPr>
    <p:cSldViewPr snapToGrid="0">
      <p:cViewPr varScale="1">
        <p:scale>
          <a:sx n="77" d="100"/>
          <a:sy n="77" d="100"/>
        </p:scale>
        <p:origin x="43"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A3405-6890-4AEA-BD58-1DA01F99AAB5}" type="datetimeFigureOut">
              <a:rPr lang="en-US" smtClean="0"/>
              <a:t>3/22/2025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A5916-E940-4B10-9763-87B703646CBC}" type="slidenum">
              <a:rPr lang="en-US" smtClean="0"/>
              <a:t>‹#›</a:t>
            </a:fld>
            <a:endParaRPr lang="en-US"/>
          </a:p>
        </p:txBody>
      </p:sp>
    </p:spTree>
    <p:extLst>
      <p:ext uri="{BB962C8B-B14F-4D97-AF65-F5344CB8AC3E}">
        <p14:creationId xmlns:p14="http://schemas.microsoft.com/office/powerpoint/2010/main" val="21420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16143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9494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90039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0626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6130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07978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85736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42854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409571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19483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29862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659081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82556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8466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11001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1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54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69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35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8"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71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4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30297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5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86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89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001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5DCB-6B40-4FAD-B8E1-768A9FE6AA62}"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4DD612-70D2-43F6-936A-65428C064A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56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79570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3575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178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29950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510925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194666993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30207335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2025/3/22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73608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4"/>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855878"/>
            <a:fld id="{B98C5DCB-6B40-4FAD-B8E1-768A9FE6AA62}" type="datetimeFigureOut">
              <a:rPr lang="en-US" smtClean="0">
                <a:solidFill>
                  <a:prstClr val="black">
                    <a:tint val="75000"/>
                  </a:prstClr>
                </a:solidFill>
              </a:rPr>
              <a:pPr defTabSz="855878"/>
              <a:t>3/22/2025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8558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855878"/>
            <a:fld id="{044DD612-70D2-43F6-936A-65428C064A20}" type="slidenum">
              <a:rPr lang="en-US" smtClean="0">
                <a:solidFill>
                  <a:prstClr val="black">
                    <a:tint val="75000"/>
                  </a:prstClr>
                </a:solidFill>
              </a:rPr>
              <a:pPr defTabSz="855878"/>
              <a:t>‹#›</a:t>
            </a:fld>
            <a:endParaRPr lang="en-US">
              <a:solidFill>
                <a:prstClr val="black">
                  <a:tint val="75000"/>
                </a:prstClr>
              </a:solidFill>
            </a:endParaRPr>
          </a:p>
        </p:txBody>
      </p:sp>
    </p:spTree>
    <p:extLst>
      <p:ext uri="{BB962C8B-B14F-4D97-AF65-F5344CB8AC3E}">
        <p14:creationId xmlns:p14="http://schemas.microsoft.com/office/powerpoint/2010/main" val="6675709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FD2FE29-3749-4C6E-BBA0-E518B9058A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5103158"/>
            <a:ext cx="10972800" cy="1411943"/>
          </a:xfrm>
          <a:prstGeom prst="rect">
            <a:avLst/>
          </a:prstGeom>
        </p:spPr>
      </p:pic>
      <p:pic>
        <p:nvPicPr>
          <p:cNvPr id="10" name="图片 9">
            <a:extLst>
              <a:ext uri="{FF2B5EF4-FFF2-40B4-BE49-F238E27FC236}">
                <a16:creationId xmlns:a16="http://schemas.microsoft.com/office/drawing/2014/main" id="{E85D5314-396D-4DDE-A655-3A7A9A6806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264" y="4060684"/>
            <a:ext cx="2880360" cy="2735131"/>
          </a:xfrm>
          <a:prstGeom prst="rect">
            <a:avLst/>
          </a:prstGeom>
        </p:spPr>
      </p:pic>
      <p:pic>
        <p:nvPicPr>
          <p:cNvPr id="11"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66989" y="3818409"/>
            <a:ext cx="1615412" cy="2732159"/>
          </a:xfrm>
          <a:prstGeom prst="rect">
            <a:avLst/>
          </a:prstGeom>
        </p:spPr>
      </p:pic>
      <p:pic>
        <p:nvPicPr>
          <p:cNvPr id="14" name="图片 13">
            <a:extLst>
              <a:ext uri="{FF2B5EF4-FFF2-40B4-BE49-F238E27FC236}">
                <a16:creationId xmlns:a16="http://schemas.microsoft.com/office/drawing/2014/main" id="{B405EEE1-283B-4315-BDE4-6E658F27E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93931" y="1656063"/>
            <a:ext cx="912856" cy="782072"/>
          </a:xfrm>
          <a:prstGeom prst="rect">
            <a:avLst/>
          </a:prstGeom>
        </p:spPr>
      </p:pic>
      <p:pic>
        <p:nvPicPr>
          <p:cNvPr id="15" name="图片 14">
            <a:extLst>
              <a:ext uri="{FF2B5EF4-FFF2-40B4-BE49-F238E27FC236}">
                <a16:creationId xmlns:a16="http://schemas.microsoft.com/office/drawing/2014/main" id="{F5B21709-1A04-47AA-A38E-3ABF79B5E3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3307" y="1647938"/>
            <a:ext cx="988360" cy="775025"/>
          </a:xfrm>
          <a:prstGeom prst="rect">
            <a:avLst/>
          </a:prstGeom>
        </p:spPr>
      </p:pic>
      <p:pic>
        <p:nvPicPr>
          <p:cNvPr id="5" name="图片 4">
            <a:extLst>
              <a:ext uri="{FF2B5EF4-FFF2-40B4-BE49-F238E27FC236}">
                <a16:creationId xmlns:a16="http://schemas.microsoft.com/office/drawing/2014/main" id="{56B20337-6292-4FD7-8701-72948DAD90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1845" b="27936"/>
          <a:stretch/>
        </p:blipFill>
        <p:spPr>
          <a:xfrm>
            <a:off x="502445" y="55408"/>
            <a:ext cx="11388567" cy="4299560"/>
          </a:xfrm>
          <a:prstGeom prst="rect">
            <a:avLst/>
          </a:prstGeom>
        </p:spPr>
      </p:pic>
      <p:sp>
        <p:nvSpPr>
          <p:cNvPr id="8" name="矩形 7">
            <a:extLst>
              <a:ext uri="{FF2B5EF4-FFF2-40B4-BE49-F238E27FC236}">
                <a16:creationId xmlns:a16="http://schemas.microsoft.com/office/drawing/2014/main" id="{6AF603BE-9BD2-4C46-AA11-1A5F9BAE30DD}"/>
              </a:ext>
            </a:extLst>
          </p:cNvPr>
          <p:cNvSpPr/>
          <p:nvPr/>
        </p:nvSpPr>
        <p:spPr>
          <a:xfrm>
            <a:off x="1254733" y="2765812"/>
            <a:ext cx="9883987" cy="1061829"/>
          </a:xfrm>
          <a:prstGeom prst="rect">
            <a:avLst/>
          </a:prstGeom>
        </p:spPr>
        <p:txBody>
          <a:bodyPr wrap="square">
            <a:spAutoFit/>
            <a:scene3d>
              <a:camera prst="orthographicFront"/>
              <a:lightRig rig="threePt" dir="t"/>
            </a:scene3d>
            <a:sp3d contourW="12700"/>
          </a:bodyPr>
          <a:lstStyle/>
          <a:p>
            <a:pPr algn="ctr"/>
            <a:r>
              <a:rPr lang="en-US" altLang="zh-CN" sz="6300" dirty="0" err="1">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Chào</a:t>
            </a:r>
            <a:r>
              <a:rPr lang="en-US" altLang="zh-CN" sz="6300" dirty="0">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 </a:t>
            </a:r>
            <a:r>
              <a:rPr lang="en-US" altLang="zh-CN" sz="6300" dirty="0" err="1">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mừng</a:t>
            </a:r>
            <a:r>
              <a:rPr lang="en-US" altLang="zh-CN" sz="6300" dirty="0">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 </a:t>
            </a:r>
            <a:r>
              <a:rPr lang="en-US" altLang="zh-CN" sz="6300" dirty="0" err="1">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các</a:t>
            </a:r>
            <a:r>
              <a:rPr lang="en-US" altLang="zh-CN" sz="6300" dirty="0">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rPr>
              <a:t> con </a:t>
            </a:r>
            <a:endParaRPr lang="zh-CN" altLang="en-US" sz="6300" dirty="0">
              <a:ln w="15875">
                <a:solidFill>
                  <a:prstClr val="white"/>
                </a:solidFill>
              </a:ln>
              <a:solidFill>
                <a:srgbClr val="FF0000"/>
              </a:solidFill>
              <a:effectLst>
                <a:outerShdw blurRad="38100" dist="38100" dir="2700000" algn="tl">
                  <a:srgbClr val="000000">
                    <a:alpha val="43137"/>
                  </a:srgbClr>
                </a:outerShdw>
              </a:effectLst>
              <a:latin typeface="UTM Avo" panose="02040603050506020204" pitchFamily="18" charset="0"/>
              <a:ea typeface="inpin heiti" charset="-122"/>
            </a:endParaRPr>
          </a:p>
        </p:txBody>
      </p:sp>
      <p:pic>
        <p:nvPicPr>
          <p:cNvPr id="16" name="图片 15">
            <a:extLst>
              <a:ext uri="{FF2B5EF4-FFF2-40B4-BE49-F238E27FC236}">
                <a16:creationId xmlns:a16="http://schemas.microsoft.com/office/drawing/2014/main" id="{D3507CA4-F681-473D-9D2E-853FDCF9A4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98614" y="1903715"/>
            <a:ext cx="661596" cy="518792"/>
          </a:xfrm>
          <a:prstGeom prst="rect">
            <a:avLst/>
          </a:prstGeom>
        </p:spPr>
      </p:pic>
      <p:pic>
        <p:nvPicPr>
          <p:cNvPr id="18" name="图片 17">
            <a:extLst>
              <a:ext uri="{FF2B5EF4-FFF2-40B4-BE49-F238E27FC236}">
                <a16:creationId xmlns:a16="http://schemas.microsoft.com/office/drawing/2014/main" id="{674B44EE-8CEE-4AA8-A5E2-2EF033439DC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63757" y="551999"/>
            <a:ext cx="1331259" cy="1140532"/>
          </a:xfrm>
          <a:prstGeom prst="rect">
            <a:avLst/>
          </a:prstGeom>
        </p:spPr>
      </p:pic>
      <p:pic>
        <p:nvPicPr>
          <p:cNvPr id="19" name="图片 18">
            <a:extLst>
              <a:ext uri="{FF2B5EF4-FFF2-40B4-BE49-F238E27FC236}">
                <a16:creationId xmlns:a16="http://schemas.microsoft.com/office/drawing/2014/main" id="{5B9D7138-2FE9-4136-A7D6-118A0E306C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75196" y="1128690"/>
            <a:ext cx="988360" cy="775025"/>
          </a:xfrm>
          <a:prstGeom prst="rect">
            <a:avLst/>
          </a:prstGeom>
        </p:spPr>
      </p:pic>
      <p:pic>
        <p:nvPicPr>
          <p:cNvPr id="6" name="图片 5">
            <a:extLst>
              <a:ext uri="{FF2B5EF4-FFF2-40B4-BE49-F238E27FC236}">
                <a16:creationId xmlns:a16="http://schemas.microsoft.com/office/drawing/2014/main" id="{54D6A03C-DF0F-45C4-9E0E-F532B40001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41627" y="5034463"/>
            <a:ext cx="1618180" cy="1445917"/>
          </a:xfrm>
          <a:prstGeom prst="rect">
            <a:avLst/>
          </a:prstGeom>
        </p:spPr>
      </p:pic>
    </p:spTree>
    <p:extLst>
      <p:ext uri="{BB962C8B-B14F-4D97-AF65-F5344CB8AC3E}">
        <p14:creationId xmlns:p14="http://schemas.microsoft.com/office/powerpoint/2010/main" val="514168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80">
                                          <p:stCondLst>
                                            <p:cond delay="0"/>
                                          </p:stCondLst>
                                        </p:cTn>
                                        <p:tgtEl>
                                          <p:spTgt spid="16"/>
                                        </p:tgtEl>
                                      </p:cBhvr>
                                    </p:animEffect>
                                    <p:anim calcmode="lin" valueType="num">
                                      <p:cBhvr>
                                        <p:cTn id="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7" dur="26">
                                          <p:stCondLst>
                                            <p:cond delay="650"/>
                                          </p:stCondLst>
                                        </p:cTn>
                                        <p:tgtEl>
                                          <p:spTgt spid="16"/>
                                        </p:tgtEl>
                                      </p:cBhvr>
                                      <p:to x="100000" y="60000"/>
                                    </p:animScale>
                                    <p:animScale>
                                      <p:cBhvr>
                                        <p:cTn id="58" dur="166" decel="50000">
                                          <p:stCondLst>
                                            <p:cond delay="676"/>
                                          </p:stCondLst>
                                        </p:cTn>
                                        <p:tgtEl>
                                          <p:spTgt spid="16"/>
                                        </p:tgtEl>
                                      </p:cBhvr>
                                      <p:to x="100000" y="100000"/>
                                    </p:animScale>
                                    <p:animScale>
                                      <p:cBhvr>
                                        <p:cTn id="59" dur="26">
                                          <p:stCondLst>
                                            <p:cond delay="1312"/>
                                          </p:stCondLst>
                                        </p:cTn>
                                        <p:tgtEl>
                                          <p:spTgt spid="16"/>
                                        </p:tgtEl>
                                      </p:cBhvr>
                                      <p:to x="100000" y="80000"/>
                                    </p:animScale>
                                    <p:animScale>
                                      <p:cBhvr>
                                        <p:cTn id="60" dur="166" decel="50000">
                                          <p:stCondLst>
                                            <p:cond delay="1338"/>
                                          </p:stCondLst>
                                        </p:cTn>
                                        <p:tgtEl>
                                          <p:spTgt spid="16"/>
                                        </p:tgtEl>
                                      </p:cBhvr>
                                      <p:to x="100000" y="100000"/>
                                    </p:animScale>
                                    <p:animScale>
                                      <p:cBhvr>
                                        <p:cTn id="61" dur="26">
                                          <p:stCondLst>
                                            <p:cond delay="1642"/>
                                          </p:stCondLst>
                                        </p:cTn>
                                        <p:tgtEl>
                                          <p:spTgt spid="16"/>
                                        </p:tgtEl>
                                      </p:cBhvr>
                                      <p:to x="100000" y="90000"/>
                                    </p:animScale>
                                    <p:animScale>
                                      <p:cBhvr>
                                        <p:cTn id="62" dur="166" decel="50000">
                                          <p:stCondLst>
                                            <p:cond delay="1668"/>
                                          </p:stCondLst>
                                        </p:cTn>
                                        <p:tgtEl>
                                          <p:spTgt spid="16"/>
                                        </p:tgtEl>
                                      </p:cBhvr>
                                      <p:to x="100000" y="100000"/>
                                    </p:animScale>
                                    <p:animScale>
                                      <p:cBhvr>
                                        <p:cTn id="63" dur="26">
                                          <p:stCondLst>
                                            <p:cond delay="1808"/>
                                          </p:stCondLst>
                                        </p:cTn>
                                        <p:tgtEl>
                                          <p:spTgt spid="16"/>
                                        </p:tgtEl>
                                      </p:cBhvr>
                                      <p:to x="100000" y="95000"/>
                                    </p:animScale>
                                    <p:animScale>
                                      <p:cBhvr>
                                        <p:cTn id="64" dur="166" decel="50000">
                                          <p:stCondLst>
                                            <p:cond delay="1834"/>
                                          </p:stCondLst>
                                        </p:cTn>
                                        <p:tgtEl>
                                          <p:spTgt spid="16"/>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80">
                                          <p:stCondLst>
                                            <p:cond delay="0"/>
                                          </p:stCondLst>
                                        </p:cTn>
                                        <p:tgtEl>
                                          <p:spTgt spid="18"/>
                                        </p:tgtEl>
                                      </p:cBhvr>
                                    </p:animEffect>
                                    <p:anim calcmode="lin" valueType="num">
                                      <p:cBhvr>
                                        <p:cTn id="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3" dur="26">
                                          <p:stCondLst>
                                            <p:cond delay="650"/>
                                          </p:stCondLst>
                                        </p:cTn>
                                        <p:tgtEl>
                                          <p:spTgt spid="18"/>
                                        </p:tgtEl>
                                      </p:cBhvr>
                                      <p:to x="100000" y="60000"/>
                                    </p:animScale>
                                    <p:animScale>
                                      <p:cBhvr>
                                        <p:cTn id="74" dur="166" decel="50000">
                                          <p:stCondLst>
                                            <p:cond delay="67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80">
                                          <p:stCondLst>
                                            <p:cond delay="0"/>
                                          </p:stCondLst>
                                        </p:cTn>
                                        <p:tgtEl>
                                          <p:spTgt spid="19"/>
                                        </p:tgtEl>
                                      </p:cBhvr>
                                    </p:animEffect>
                                    <p:anim calcmode="lin" valueType="num">
                                      <p:cBhvr>
                                        <p:cTn id="8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9" dur="26">
                                          <p:stCondLst>
                                            <p:cond delay="650"/>
                                          </p:stCondLst>
                                        </p:cTn>
                                        <p:tgtEl>
                                          <p:spTgt spid="19"/>
                                        </p:tgtEl>
                                      </p:cBhvr>
                                      <p:to x="100000" y="60000"/>
                                    </p:animScale>
                                    <p:animScale>
                                      <p:cBhvr>
                                        <p:cTn id="90" dur="166" decel="50000">
                                          <p:stCondLst>
                                            <p:cond delay="676"/>
                                          </p:stCondLst>
                                        </p:cTn>
                                        <p:tgtEl>
                                          <p:spTgt spid="19"/>
                                        </p:tgtEl>
                                      </p:cBhvr>
                                      <p:to x="100000" y="100000"/>
                                    </p:animScale>
                                    <p:animScale>
                                      <p:cBhvr>
                                        <p:cTn id="91" dur="26">
                                          <p:stCondLst>
                                            <p:cond delay="1312"/>
                                          </p:stCondLst>
                                        </p:cTn>
                                        <p:tgtEl>
                                          <p:spTgt spid="19"/>
                                        </p:tgtEl>
                                      </p:cBhvr>
                                      <p:to x="100000" y="80000"/>
                                    </p:animScale>
                                    <p:animScale>
                                      <p:cBhvr>
                                        <p:cTn id="92" dur="166" decel="50000">
                                          <p:stCondLst>
                                            <p:cond delay="1338"/>
                                          </p:stCondLst>
                                        </p:cTn>
                                        <p:tgtEl>
                                          <p:spTgt spid="19"/>
                                        </p:tgtEl>
                                      </p:cBhvr>
                                      <p:to x="100000" y="100000"/>
                                    </p:animScale>
                                    <p:animScale>
                                      <p:cBhvr>
                                        <p:cTn id="93" dur="26">
                                          <p:stCondLst>
                                            <p:cond delay="1642"/>
                                          </p:stCondLst>
                                        </p:cTn>
                                        <p:tgtEl>
                                          <p:spTgt spid="19"/>
                                        </p:tgtEl>
                                      </p:cBhvr>
                                      <p:to x="100000" y="90000"/>
                                    </p:animScale>
                                    <p:animScale>
                                      <p:cBhvr>
                                        <p:cTn id="94" dur="166" decel="50000">
                                          <p:stCondLst>
                                            <p:cond delay="1668"/>
                                          </p:stCondLst>
                                        </p:cTn>
                                        <p:tgtEl>
                                          <p:spTgt spid="19"/>
                                        </p:tgtEl>
                                      </p:cBhvr>
                                      <p:to x="100000" y="100000"/>
                                    </p:animScale>
                                    <p:animScale>
                                      <p:cBhvr>
                                        <p:cTn id="95" dur="26">
                                          <p:stCondLst>
                                            <p:cond delay="1808"/>
                                          </p:stCondLst>
                                        </p:cTn>
                                        <p:tgtEl>
                                          <p:spTgt spid="19"/>
                                        </p:tgtEl>
                                      </p:cBhvr>
                                      <p:to x="100000" y="95000"/>
                                    </p:animScale>
                                    <p:animScale>
                                      <p:cBhvr>
                                        <p:cTn id="96" dur="166" decel="50000">
                                          <p:stCondLst>
                                            <p:cond delay="1834"/>
                                          </p:stCondLst>
                                        </p:cTn>
                                        <p:tgtEl>
                                          <p:spTgt spid="19"/>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16"/>
                                        </p:tgtEl>
                                      </p:cBhvr>
                                    </p:animEffect>
                                    <p:animScale>
                                      <p:cBhvr>
                                        <p:cTn id="101" dur="250" autoRev="1" fill="hold"/>
                                        <p:tgtEl>
                                          <p:spTgt spid="16"/>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18"/>
                                        </p:tgtEl>
                                      </p:cBhvr>
                                    </p:animEffect>
                                    <p:animScale>
                                      <p:cBhvr>
                                        <p:cTn id="104" dur="250" autoRev="1" fill="hold"/>
                                        <p:tgtEl>
                                          <p:spTgt spid="18"/>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19"/>
                                        </p:tgtEl>
                                      </p:cBhvr>
                                    </p:animEffect>
                                    <p:animScale>
                                      <p:cBhvr>
                                        <p:cTn id="10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9081" y="2038153"/>
            <a:ext cx="11702919" cy="273911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6450" y="2038154"/>
            <a:ext cx="11445550" cy="2585323"/>
          </a:xfrm>
          <a:prstGeom prst="rect">
            <a:avLst/>
          </a:prstGeom>
          <a:noFill/>
        </p:spPr>
        <p:txBody>
          <a:bodyPr wrap="square" rtlCol="0">
            <a:spAutoFit/>
          </a:bodyPr>
          <a:lstStyle/>
          <a:p>
            <a:r>
              <a:rPr lang="vi-VN" sz="5400" dirty="0">
                <a:solidFill>
                  <a:prstClr val="black"/>
                </a:solidFill>
                <a:latin typeface="UTM Avo" panose="02040603050506020204" pitchFamily="18" charset="0"/>
                <a:cs typeface="Times New Roman" panose="02020603050405020304" pitchFamily="18" charset="0"/>
              </a:rPr>
              <a:t>Nhưng suốt chiều dài đất nước cũng có nhiều bãi biển còn hoang sơ</a:t>
            </a:r>
            <a:r>
              <a:rPr lang="vi-VN" sz="5000" dirty="0" smtClean="0">
                <a:solidFill>
                  <a:schemeClr val="tx2">
                    <a:lumMod val="75000"/>
                  </a:schemeClr>
                </a:solidFill>
                <a:latin typeface="UTM Avo" panose="02040603050506020204" pitchFamily="18" charset="0"/>
                <a:cs typeface="Times New Roman" pitchFamily="18" charset="0"/>
              </a:rPr>
              <a:t>.</a:t>
            </a:r>
            <a:r>
              <a:rPr lang="en-US" sz="5000" dirty="0" smtClean="0">
                <a:solidFill>
                  <a:schemeClr val="tx2">
                    <a:lumMod val="75000"/>
                  </a:schemeClr>
                </a:solidFill>
                <a:latin typeface="UTM Avo" panose="02040603050506020204" pitchFamily="18" charset="0"/>
                <a:cs typeface="Times New Roman" pitchFamily="18" charset="0"/>
              </a:rPr>
              <a:t> </a:t>
            </a:r>
            <a:endParaRPr lang="en-US" sz="5000" dirty="0">
              <a:solidFill>
                <a:schemeClr val="tx2">
                  <a:lumMod val="75000"/>
                </a:schemeClr>
              </a:solidFill>
              <a:latin typeface="UTM Avo" panose="02040603050506020204" pitchFamily="18" charset="0"/>
              <a:cs typeface="Times New Roman" pitchFamily="18" charset="0"/>
            </a:endParaRPr>
          </a:p>
        </p:txBody>
      </p:sp>
      <p:grpSp>
        <p:nvGrpSpPr>
          <p:cNvPr id="11" name="Group 10"/>
          <p:cNvGrpSpPr/>
          <p:nvPr/>
        </p:nvGrpSpPr>
        <p:grpSpPr>
          <a:xfrm>
            <a:off x="4120121" y="3851211"/>
            <a:ext cx="228600" cy="605701"/>
            <a:chOff x="2632075" y="4250308"/>
            <a:chExt cx="228600" cy="605701"/>
          </a:xfrm>
        </p:grpSpPr>
        <p:cxnSp>
          <p:nvCxnSpPr>
            <p:cNvPr id="7" name="Straight Connector 6"/>
            <p:cNvCxnSpPr/>
            <p:nvPr/>
          </p:nvCxnSpPr>
          <p:spPr>
            <a:xfrm flipH="1">
              <a:off x="2708275" y="4322609"/>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32075" y="4250308"/>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11258398" y="2293413"/>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9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02947" y="61121"/>
            <a:ext cx="5943600" cy="584775"/>
          </a:xfrm>
          <a:prstGeom prst="rect">
            <a:avLst/>
          </a:prstGeom>
          <a:noFill/>
        </p:spPr>
        <p:txBody>
          <a:bodyPr wrap="square" rtlCol="0">
            <a:spAutoFit/>
          </a:bodyPr>
          <a:lstStyle/>
          <a:p>
            <a:r>
              <a:rPr lang="vi-VN" sz="3200" b="1" dirty="0" smtClean="0">
                <a:solidFill>
                  <a:srgbClr val="002060"/>
                </a:solidFill>
                <a:latin typeface="UTM Avo" panose="02040603050506020204" pitchFamily="18" charset="0"/>
                <a:cs typeface="Times New Roman" panose="02020603050405020304" pitchFamily="18" charset="0"/>
              </a:rPr>
              <a:t>Ruộng bậc thang ở Sa Pa</a:t>
            </a:r>
            <a:endParaRPr lang="en-US" sz="3200" b="1" dirty="0">
              <a:solidFill>
                <a:srgbClr val="002060"/>
              </a:solidFill>
              <a:latin typeface="UTM Avo" panose="02040603050506020204" pitchFamily="18" charset="0"/>
              <a:cs typeface="Times New Roman" panose="02020603050405020304" pitchFamily="18" charset="0"/>
            </a:endParaRPr>
          </a:p>
        </p:txBody>
      </p:sp>
      <p:sp>
        <p:nvSpPr>
          <p:cNvPr id="67" name="Rectangle 66"/>
          <p:cNvSpPr/>
          <p:nvPr/>
        </p:nvSpPr>
        <p:spPr>
          <a:xfrm>
            <a:off x="609870" y="2934059"/>
            <a:ext cx="11445281" cy="2554545"/>
          </a:xfrm>
          <a:prstGeom prst="rect">
            <a:avLst/>
          </a:prstGeom>
        </p:spPr>
        <p:txBody>
          <a:bodyPr wrap="square">
            <a:spAutoFit/>
          </a:bodyPr>
          <a:lstStyle/>
          <a:p>
            <a:pPr lvl="0"/>
            <a:r>
              <a:rPr lang="vi-VN" sz="3200" dirty="0" smtClean="0">
                <a:solidFill>
                  <a:prstClr val="black"/>
                </a:solidFill>
                <a:latin typeface="UTM Avo" panose="02040603050506020204" pitchFamily="18" charset="0"/>
                <a:cs typeface="Times New Roman" panose="02020603050405020304" pitchFamily="18" charset="0"/>
              </a:rPr>
              <a:t>   </a:t>
            </a:r>
            <a:r>
              <a:rPr lang="vi-VN" sz="3200" dirty="0" smtClean="0">
                <a:solidFill>
                  <a:srgbClr val="00B0F0"/>
                </a:solidFill>
                <a:latin typeface="UTM Avo" panose="02040603050506020204" pitchFamily="18" charset="0"/>
                <a:cs typeface="Times New Roman" panose="02020603050405020304" pitchFamily="18" charset="0"/>
              </a:rPr>
              <a:t>Đi </a:t>
            </a:r>
            <a:r>
              <a:rPr lang="vi-VN" sz="3200" dirty="0">
                <a:solidFill>
                  <a:srgbClr val="00B0F0"/>
                </a:solidFill>
                <a:latin typeface="UTM Avo" panose="02040603050506020204" pitchFamily="18" charset="0"/>
                <a:cs typeface="Times New Roman" panose="02020603050405020304" pitchFamily="18" charset="0"/>
              </a:rPr>
              <a:t>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a:t>
            </a:r>
            <a:r>
              <a:rPr lang="vi-VN" sz="3200" dirty="0" smtClean="0">
                <a:solidFill>
                  <a:srgbClr val="00B0F0"/>
                </a:solidFill>
                <a:latin typeface="UTM Avo" panose="02040603050506020204" pitchFamily="18" charset="0"/>
                <a:cs typeface="Times New Roman" panose="02020603050405020304" pitchFamily="18" charset="0"/>
              </a:rPr>
              <a:t>.</a:t>
            </a:r>
            <a:endParaRPr lang="vi-VN" sz="3200" dirty="0">
              <a:solidFill>
                <a:srgbClr val="00B0F0"/>
              </a:solidFill>
              <a:latin typeface="UTM Avo" panose="02040603050506020204" pitchFamily="18" charset="0"/>
              <a:cs typeface="Times New Roman" panose="02020603050405020304" pitchFamily="18" charset="0"/>
            </a:endParaRPr>
          </a:p>
        </p:txBody>
      </p:sp>
      <p:sp>
        <p:nvSpPr>
          <p:cNvPr id="89" name="Lưu đồ: Đường kết nối 8">
            <a:extLst>
              <a:ext uri="{FF2B5EF4-FFF2-40B4-BE49-F238E27FC236}">
                <a16:creationId xmlns:a16="http://schemas.microsoft.com/office/drawing/2014/main" id="{555EE137-C69F-4662-AAD3-DDAD8F49D164}"/>
              </a:ext>
            </a:extLst>
          </p:cNvPr>
          <p:cNvSpPr/>
          <p:nvPr/>
        </p:nvSpPr>
        <p:spPr>
          <a:xfrm>
            <a:off x="488240" y="2961018"/>
            <a:ext cx="380107" cy="414823"/>
          </a:xfrm>
          <a:prstGeom prst="flowChartConnector">
            <a:avLst/>
          </a:prstGeom>
          <a:solidFill>
            <a:srgbClr val="FFFF00"/>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2</a:t>
            </a:r>
          </a:p>
        </p:txBody>
      </p:sp>
      <p:sp>
        <p:nvSpPr>
          <p:cNvPr id="32" name="Lưu đồ: Đường kết nối 8">
            <a:extLst>
              <a:ext uri="{FF2B5EF4-FFF2-40B4-BE49-F238E27FC236}">
                <a16:creationId xmlns:a16="http://schemas.microsoft.com/office/drawing/2014/main" id="{8413907D-CFF9-4D66-A54E-611A841D513B}"/>
              </a:ext>
            </a:extLst>
          </p:cNvPr>
          <p:cNvSpPr/>
          <p:nvPr/>
        </p:nvSpPr>
        <p:spPr>
          <a:xfrm>
            <a:off x="609870" y="737021"/>
            <a:ext cx="380107" cy="350800"/>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160" b="1" dirty="0">
                <a:solidFill>
                  <a:srgbClr val="FF0000"/>
                </a:solidFill>
                <a:latin typeface="UTM Avo" panose="02040603050506020204" pitchFamily="18" charset="0"/>
                <a:cs typeface="Times New Roman" panose="02020603050405020304" pitchFamily="18" charset="0"/>
              </a:rPr>
              <a:t>1</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78294" y="817968"/>
            <a:ext cx="11124929" cy="2062103"/>
          </a:xfrm>
          <a:prstGeom prst="rect">
            <a:avLst/>
          </a:prstGeom>
        </p:spPr>
        <p:txBody>
          <a:bodyPr wrap="square">
            <a:spAutoFit/>
          </a:bodyPr>
          <a:lstStyle/>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a:t>
            </a:r>
            <a:r>
              <a:rPr lang="vi-VN" sz="3200" dirty="0" smtClean="0">
                <a:solidFill>
                  <a:srgbClr val="FF0000"/>
                </a:solidFill>
                <a:latin typeface="UTM Avo" panose="02040603050506020204" pitchFamily="18" charset="0"/>
                <a:cs typeface="Times New Roman" panose="02020603050405020304" pitchFamily="18" charset="0"/>
              </a:rPr>
              <a:t>Biển </a:t>
            </a:r>
            <a:r>
              <a:rPr lang="vi-VN" sz="3200" dirty="0">
                <a:solidFill>
                  <a:srgbClr val="FF0000"/>
                </a:solidFill>
                <a:latin typeface="UTM Avo" panose="02040603050506020204" pitchFamily="18" charset="0"/>
                <a:cs typeface="Times New Roman" panose="02020603050405020304" pitchFamily="18" charset="0"/>
              </a:rPr>
              <a:t>nước ta nơi đâu cũng đẹp. Thanh Hóa, Đà Nẵng, Khánh Hòa,… có những bãi biển nổi tiếng, được du khách yêu thích. Nhưng suốt chiều dài đất nước cũng có nhiều bãi biển còn hoang sơ.</a:t>
            </a:r>
          </a:p>
        </p:txBody>
      </p:sp>
      <p:sp>
        <p:nvSpPr>
          <p:cNvPr id="7" name="Lưu đồ: Đường kết nối 8">
            <a:extLst>
              <a:ext uri="{FF2B5EF4-FFF2-40B4-BE49-F238E27FC236}">
                <a16:creationId xmlns:a16="http://schemas.microsoft.com/office/drawing/2014/main" id="{555EE137-C69F-4662-AAD3-DDAD8F49D164}"/>
              </a:ext>
            </a:extLst>
          </p:cNvPr>
          <p:cNvSpPr/>
          <p:nvPr/>
        </p:nvSpPr>
        <p:spPr>
          <a:xfrm>
            <a:off x="419816" y="5542592"/>
            <a:ext cx="380107" cy="414823"/>
          </a:xfrm>
          <a:prstGeom prst="flowChartConnector">
            <a:avLst/>
          </a:prstGeom>
          <a:solidFill>
            <a:srgbClr val="FFFF00"/>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3</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8240" y="5515563"/>
            <a:ext cx="11100380" cy="1077218"/>
          </a:xfrm>
          <a:prstGeom prst="rect">
            <a:avLst/>
          </a:prstGeom>
        </p:spPr>
        <p:txBody>
          <a:bodyPr wrap="square">
            <a:spAutoFit/>
          </a:bodyPr>
          <a:lstStyle/>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là món quà kì diệu mà thiên nhiên đã ban tặng cho nước ta. </a:t>
            </a:r>
            <a:r>
              <a:rPr lang="vi-VN" sz="3200" dirty="0" smtClean="0">
                <a:solidFill>
                  <a:prstClr val="black"/>
                </a:solidFill>
                <a:latin typeface="UTM Avo" panose="02040603050506020204" pitchFamily="18" charset="0"/>
                <a:cs typeface="Times New Roman" panose="02020603050405020304" pitchFamily="18" charset="0"/>
              </a:rPr>
              <a:t>  </a:t>
            </a:r>
            <a:endParaRPr lang="en-US" sz="32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09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95723" y="176541"/>
            <a:ext cx="5943600" cy="584775"/>
          </a:xfrm>
          <a:prstGeom prst="rect">
            <a:avLst/>
          </a:prstGeom>
          <a:noFill/>
        </p:spPr>
        <p:txBody>
          <a:bodyPr wrap="square" rtlCol="0">
            <a:spAutoFit/>
          </a:bodyPr>
          <a:lstStyle/>
          <a:p>
            <a:r>
              <a:rPr lang="vi-VN" sz="3200" b="1" dirty="0" smtClean="0">
                <a:solidFill>
                  <a:srgbClr val="002060"/>
                </a:solidFill>
                <a:latin typeface="UTM Avo" panose="02040603050506020204" pitchFamily="18" charset="0"/>
                <a:cs typeface="Times New Roman" panose="02020603050405020304" pitchFamily="18" charset="0"/>
              </a:rPr>
              <a:t>Du lịch biển Việt Nam</a:t>
            </a:r>
            <a:endParaRPr lang="en-US" sz="3200" b="1" dirty="0">
              <a:solidFill>
                <a:srgbClr val="002060"/>
              </a:solidFill>
              <a:latin typeface="UTM Avo" panose="02040603050506020204" pitchFamily="18" charset="0"/>
              <a:cs typeface="Times New Roman" panose="02020603050405020304" pitchFamily="18" charset="0"/>
            </a:endParaRPr>
          </a:p>
        </p:txBody>
      </p:sp>
      <p:sp>
        <p:nvSpPr>
          <p:cNvPr id="32" name="TextBox 31"/>
          <p:cNvSpPr txBox="1"/>
          <p:nvPr/>
        </p:nvSpPr>
        <p:spPr>
          <a:xfrm>
            <a:off x="317660" y="915965"/>
            <a:ext cx="11525086" cy="5560497"/>
          </a:xfrm>
          <a:prstGeom prst="rect">
            <a:avLst/>
          </a:prstGeom>
          <a:noFill/>
        </p:spPr>
        <p:txBody>
          <a:bodyPr wrap="square" rtlCol="0">
            <a:spAutoFit/>
          </a:bodyPr>
          <a:lstStyle/>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nước ta nơi đâu cũng đẹp. </a:t>
            </a:r>
            <a:r>
              <a:rPr lang="vi-VN" sz="3200" dirty="0" smtClean="0">
                <a:solidFill>
                  <a:prstClr val="black"/>
                </a:solidFill>
                <a:latin typeface="UTM Avo" panose="02040603050506020204" pitchFamily="18" charset="0"/>
                <a:cs typeface="Times New Roman" panose="02020603050405020304" pitchFamily="18" charset="0"/>
              </a:rPr>
              <a:t>Thanh </a:t>
            </a:r>
            <a:r>
              <a:rPr lang="vi-VN" sz="3200" dirty="0">
                <a:solidFill>
                  <a:prstClr val="black"/>
                </a:solidFill>
                <a:latin typeface="UTM Avo" panose="02040603050506020204" pitchFamily="18" charset="0"/>
                <a:cs typeface="Times New Roman" panose="02020603050405020304" pitchFamily="18" charset="0"/>
              </a:rPr>
              <a:t>Hóa, Đà Nẵng, Khánh Hòa,… có những bãi biển nổi tiếng, được du khách yêu thích</a:t>
            </a:r>
            <a:r>
              <a:rPr lang="vi-VN" sz="3200" dirty="0" smtClean="0">
                <a:solidFill>
                  <a:prstClr val="black"/>
                </a:solidFill>
                <a:latin typeface="UTM Avo" panose="02040603050506020204" pitchFamily="18" charset="0"/>
                <a:cs typeface="Times New Roman" panose="02020603050405020304" pitchFamily="18" charset="0"/>
              </a:rPr>
              <a:t>. Nhưng </a:t>
            </a:r>
            <a:r>
              <a:rPr lang="vi-VN" sz="3200" dirty="0">
                <a:solidFill>
                  <a:prstClr val="black"/>
                </a:solidFill>
                <a:latin typeface="UTM Avo" panose="02040603050506020204" pitchFamily="18" charset="0"/>
                <a:cs typeface="Times New Roman" panose="02020603050405020304" pitchFamily="18" charset="0"/>
              </a:rPr>
              <a:t>suốt chiều dài đất nước cũng có nhiều bãi biển còn hoang sơ</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Đi </a:t>
            </a:r>
            <a:r>
              <a:rPr lang="vi-VN" sz="3200" dirty="0">
                <a:solidFill>
                  <a:prstClr val="black"/>
                </a:solidFill>
                <a:latin typeface="UTM Avo" panose="02040603050506020204" pitchFamily="18" charset="0"/>
                <a:cs typeface="Times New Roman" panose="02020603050405020304" pitchFamily="18" charset="0"/>
              </a:rPr>
              <a:t>biển, bạn sẽ được thỏa sức bơi lội, nô đùa trên sóng, nhặt vỏ sò, xây lâu đài cát</a:t>
            </a:r>
            <a:r>
              <a:rPr lang="vi-VN" sz="3200" dirty="0" smtClean="0">
                <a:solidFill>
                  <a:prstClr val="black"/>
                </a:solidFill>
                <a:latin typeface="UTM Avo" panose="02040603050506020204" pitchFamily="18" charset="0"/>
                <a:cs typeface="Times New Roman" panose="02020603050405020304" pitchFamily="18" charset="0"/>
              </a:rPr>
              <a:t>. Nếu </a:t>
            </a:r>
            <a:r>
              <a:rPr lang="vi-VN" sz="3200" dirty="0">
                <a:solidFill>
                  <a:prstClr val="black"/>
                </a:solidFill>
                <a:latin typeface="UTM Avo" panose="02040603050506020204" pitchFamily="18" charset="0"/>
                <a:cs typeface="Times New Roman" panose="02020603050405020304" pitchFamily="18" charset="0"/>
              </a:rPr>
              <a:t>đến Mũi Né, bạn sẽ được ngắm nhìn những đồi cát mênh mông. </a:t>
            </a:r>
            <a:r>
              <a:rPr lang="vi-VN" sz="3200" dirty="0" smtClean="0">
                <a:solidFill>
                  <a:prstClr val="black"/>
                </a:solidFill>
                <a:latin typeface="UTM Avo" panose="02040603050506020204" pitchFamily="18" charset="0"/>
                <a:cs typeface="Times New Roman" panose="02020603050405020304" pitchFamily="18" charset="0"/>
              </a:rPr>
              <a:t>Cát </a:t>
            </a:r>
            <a:r>
              <a:rPr lang="vi-VN" sz="3200" dirty="0">
                <a:solidFill>
                  <a:prstClr val="black"/>
                </a:solidFill>
                <a:latin typeface="UTM Avo" panose="02040603050506020204" pitchFamily="18" charset="0"/>
                <a:cs typeface="Times New Roman" panose="02020603050405020304" pitchFamily="18" charset="0"/>
              </a:rPr>
              <a:t>bay làm cho hình dạng các đồi cát luôn thay đổi. </a:t>
            </a:r>
            <a:r>
              <a:rPr lang="vi-VN" sz="3200" dirty="0" smtClean="0">
                <a:solidFill>
                  <a:prstClr val="black"/>
                </a:solidFill>
                <a:latin typeface="UTM Avo" panose="02040603050506020204" pitchFamily="18" charset="0"/>
                <a:cs typeface="Times New Roman" panose="02020603050405020304" pitchFamily="18" charset="0"/>
              </a:rPr>
              <a:t>Trượt </a:t>
            </a:r>
            <a:r>
              <a:rPr lang="vi-VN" sz="3200" dirty="0">
                <a:solidFill>
                  <a:prstClr val="black"/>
                </a:solidFill>
                <a:latin typeface="UTM Avo" panose="02040603050506020204" pitchFamily="18" charset="0"/>
                <a:cs typeface="Times New Roman" panose="02020603050405020304" pitchFamily="18" charset="0"/>
              </a:rPr>
              <a:t>cát ở đây rất thú vị</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a:solidFill>
                  <a:prstClr val="black"/>
                </a:solidFill>
                <a:latin typeface="UTM Avo" panose="02040603050506020204" pitchFamily="18" charset="0"/>
                <a:cs typeface="Times New Roman" panose="02020603050405020304" pitchFamily="18" charset="0"/>
              </a:rPr>
              <a:t> </a:t>
            </a: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là món quà kì diệu mà thiên nhiên đã ban tặng cho nước ta. </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5353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udent in classroom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004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80513" y="2363113"/>
            <a:ext cx="4035311" cy="1421928"/>
          </a:xfrm>
          <a:prstGeom prst="rect">
            <a:avLst/>
          </a:prstGeom>
          <a:noFill/>
        </p:spPr>
        <p:txBody>
          <a:bodyPr wrap="square" rtlCol="0">
            <a:spAutoFit/>
          </a:bodyPr>
          <a:lstStyle/>
          <a:p>
            <a:r>
              <a:rPr lang="en-US" sz="8640" b="1" dirty="0">
                <a:solidFill>
                  <a:srgbClr val="FF0000"/>
                </a:solidFill>
                <a:latin typeface="UTM Avo" panose="02040603050506020204" pitchFamily="18" charset="0"/>
                <a:cs typeface="Times New Roman" panose="02020603050405020304" pitchFamily="18" charset="0"/>
              </a:rPr>
              <a:t>TIẾT 2</a:t>
            </a:r>
          </a:p>
        </p:txBody>
      </p:sp>
    </p:spTree>
    <p:extLst>
      <p:ext uri="{BB962C8B-B14F-4D97-AF65-F5344CB8AC3E}">
        <p14:creationId xmlns:p14="http://schemas.microsoft.com/office/powerpoint/2010/main" val="103579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sp>
        <p:nvSpPr>
          <p:cNvPr id="110" name="文本框 109"/>
          <p:cNvSpPr txBox="1"/>
          <p:nvPr/>
        </p:nvSpPr>
        <p:spPr>
          <a:xfrm>
            <a:off x="243711" y="2818241"/>
            <a:ext cx="4784539" cy="1898084"/>
          </a:xfrm>
          <a:prstGeom prst="rect">
            <a:avLst/>
          </a:prstGeom>
          <a:noFill/>
        </p:spPr>
        <p:txBody>
          <a:bodyPr wrap="square" rtlCol="0">
            <a:spAutoFit/>
          </a:bodyPr>
          <a:lstStyle/>
          <a:p>
            <a:pPr algn="ctr" defTabSz="914377"/>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Trả</a:t>
            </a:r>
            <a:r>
              <a:rPr lang="en-US" altLang="zh-CN"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lời</a:t>
            </a:r>
            <a:r>
              <a:rPr lang="en-US" altLang="zh-CN"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p>
          <a:p>
            <a:pPr algn="ctr" defTabSz="914377"/>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câu</a:t>
            </a:r>
            <a:r>
              <a:rPr lang="en-US" altLang="zh-CN"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hỏi</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en-US" altLang="zh-CN" sz="7200" dirty="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1660815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0" y="0"/>
            <a:ext cx="1153452" cy="1136614"/>
          </a:xfrm>
          <a:prstGeom prst="rect">
            <a:avLst/>
          </a:prstGeom>
        </p:spPr>
      </p:pic>
      <p:sp>
        <p:nvSpPr>
          <p:cNvPr id="4" name="TextBox 3"/>
          <p:cNvSpPr txBox="1"/>
          <p:nvPr/>
        </p:nvSpPr>
        <p:spPr>
          <a:xfrm>
            <a:off x="1380260" y="536449"/>
            <a:ext cx="11094768" cy="1200329"/>
          </a:xfrm>
          <a:prstGeom prst="rect">
            <a:avLst/>
          </a:prstGeom>
          <a:noFill/>
        </p:spPr>
        <p:txBody>
          <a:bodyPr wrap="square" rtlCol="0">
            <a:spAutoFit/>
          </a:bodyPr>
          <a:lstStyle/>
          <a:p>
            <a:pPr lvl="0"/>
            <a:r>
              <a:rPr lang="en-US" sz="3600" dirty="0" smtClean="0">
                <a:solidFill>
                  <a:schemeClr val="accent6">
                    <a:lumMod val="75000"/>
                  </a:schemeClr>
                </a:solidFill>
                <a:latin typeface="UTM Avo" panose="02040603050506020204" pitchFamily="18" charset="0"/>
                <a:cs typeface="Times New Roman" panose="02020603050405020304" pitchFamily="18" charset="0"/>
              </a:rPr>
              <a:t>a</a:t>
            </a:r>
            <a:r>
              <a:rPr lang="en-US" sz="3600" dirty="0" smtClean="0">
                <a:solidFill>
                  <a:schemeClr val="accent6">
                    <a:lumMod val="75000"/>
                  </a:schemeClr>
                </a:solidFill>
                <a:latin typeface="UTM Avo" panose="02040603050506020204" pitchFamily="18" charset="0"/>
                <a:cs typeface="Times New Roman" panose="02020603050405020304" pitchFamily="18" charset="0"/>
              </a:rPr>
              <a:t>.</a:t>
            </a:r>
            <a:r>
              <a:rPr lang="vi-VN" sz="3600" dirty="0" smtClean="0">
                <a:solidFill>
                  <a:schemeClr val="accent6">
                    <a:lumMod val="75000"/>
                  </a:schemeClr>
                </a:solidFill>
                <a:latin typeface="UTM Avo" panose="02040603050506020204" pitchFamily="18" charset="0"/>
                <a:cs typeface="Times New Roman" panose="02020603050405020304" pitchFamily="18" charset="0"/>
              </a:rPr>
              <a:t> Trong bài đọc, những bãi biển nổi tiếng của nước ta có ở đâu?</a:t>
            </a:r>
            <a:endParaRPr lang="en-US" sz="3600" dirty="0">
              <a:solidFill>
                <a:schemeClr val="accent6">
                  <a:lumMod val="75000"/>
                </a:schemeClr>
              </a:solidFill>
              <a:latin typeface="UTM Avo" panose="02040603050506020204" pitchFamily="18" charset="0"/>
              <a:cs typeface="Times New Roman" panose="02020603050405020304" pitchFamily="18" charset="0"/>
            </a:endParaRPr>
          </a:p>
        </p:txBody>
      </p:sp>
      <p:sp>
        <p:nvSpPr>
          <p:cNvPr id="5" name="TextBox 4"/>
          <p:cNvSpPr txBox="1"/>
          <p:nvPr/>
        </p:nvSpPr>
        <p:spPr>
          <a:xfrm>
            <a:off x="1314946" y="1736778"/>
            <a:ext cx="10366310" cy="1200329"/>
          </a:xfrm>
          <a:prstGeom prst="rect">
            <a:avLst/>
          </a:prstGeom>
          <a:noFill/>
        </p:spPr>
        <p:txBody>
          <a:bodyPr wrap="square" rtlCol="0">
            <a:spAutoFit/>
          </a:bodyPr>
          <a:lstStyle/>
          <a:p>
            <a:pPr lvl="0"/>
            <a:r>
              <a:rPr lang="vi-VN" sz="3600" dirty="0">
                <a:solidFill>
                  <a:srgbClr val="FF0000"/>
                </a:solidFill>
                <a:latin typeface="UTM Avo" panose="02040603050506020204" pitchFamily="18" charset="0"/>
                <a:cs typeface="Times New Roman" panose="02020603050405020304" pitchFamily="18" charset="0"/>
              </a:rPr>
              <a:t>Những bãi biển nổi tiếng của nước ta có ở </a:t>
            </a:r>
            <a:endParaRPr lang="vi-VN" sz="3600" dirty="0" smtClean="0">
              <a:solidFill>
                <a:srgbClr val="FF0000"/>
              </a:solidFill>
              <a:latin typeface="UTM Avo" panose="02040603050506020204" pitchFamily="18" charset="0"/>
              <a:cs typeface="Times New Roman" panose="02020603050405020304" pitchFamily="18" charset="0"/>
            </a:endParaRPr>
          </a:p>
          <a:p>
            <a:pPr lvl="0"/>
            <a:r>
              <a:rPr lang="vi-VN" sz="3600" dirty="0" smtClean="0">
                <a:solidFill>
                  <a:srgbClr val="FF0000"/>
                </a:solidFill>
                <a:latin typeface="UTM Avo" panose="02040603050506020204" pitchFamily="18" charset="0"/>
                <a:cs typeface="Times New Roman" panose="02020603050405020304" pitchFamily="18" charset="0"/>
              </a:rPr>
              <a:t>Thanh </a:t>
            </a:r>
            <a:r>
              <a:rPr lang="vi-VN" sz="3600" dirty="0">
                <a:solidFill>
                  <a:srgbClr val="FF0000"/>
                </a:solidFill>
                <a:latin typeface="UTM Avo" panose="02040603050506020204" pitchFamily="18" charset="0"/>
                <a:cs typeface="Times New Roman" panose="02020603050405020304" pitchFamily="18" charset="0"/>
              </a:rPr>
              <a:t>Hóa, Đà Nẵng, Khánh </a:t>
            </a:r>
            <a:r>
              <a:rPr lang="vi-VN" sz="3600" dirty="0" smtClean="0">
                <a:solidFill>
                  <a:srgbClr val="FF0000"/>
                </a:solidFill>
                <a:latin typeface="UTM Avo" panose="02040603050506020204" pitchFamily="18" charset="0"/>
                <a:cs typeface="Times New Roman" panose="02020603050405020304" pitchFamily="18" charset="0"/>
              </a:rPr>
              <a:t>Hòa...</a:t>
            </a:r>
            <a:endParaRPr lang="en-US" sz="3600" dirty="0">
              <a:solidFill>
                <a:srgbClr val="FF0000"/>
              </a:solidFill>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249633" y="3069771"/>
            <a:ext cx="9816474" cy="3788229"/>
          </a:xfrm>
          <a:prstGeom prst="rect">
            <a:avLst/>
          </a:prstGeom>
        </p:spPr>
      </p:pic>
    </p:spTree>
    <p:extLst>
      <p:ext uri="{BB962C8B-B14F-4D97-AF65-F5344CB8AC3E}">
        <p14:creationId xmlns:p14="http://schemas.microsoft.com/office/powerpoint/2010/main" val="178327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884" y="223841"/>
            <a:ext cx="11241116" cy="707886"/>
          </a:xfrm>
          <a:prstGeom prst="rect">
            <a:avLst/>
          </a:prstGeom>
          <a:noFill/>
        </p:spPr>
        <p:txBody>
          <a:bodyPr wrap="square" rtlCol="0">
            <a:spAutoFit/>
          </a:bodyPr>
          <a:lstStyle/>
          <a:p>
            <a:r>
              <a:rPr lang="en-US" sz="4000" dirty="0" smtClean="0">
                <a:solidFill>
                  <a:schemeClr val="accent6">
                    <a:lumMod val="75000"/>
                  </a:schemeClr>
                </a:solidFill>
                <a:latin typeface="UTM Avo" panose="02040603050506020204" pitchFamily="18" charset="0"/>
                <a:cs typeface="Times New Roman" panose="02020603050405020304" pitchFamily="18" charset="0"/>
              </a:rPr>
              <a:t>b</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Chúng</a:t>
            </a:r>
            <a:r>
              <a:rPr lang="en-US" sz="4000" dirty="0">
                <a:solidFill>
                  <a:schemeClr val="accent6">
                    <a:lumMod val="75000"/>
                  </a:schemeClr>
                </a:solidFill>
                <a:latin typeface="UTM Avo" panose="02040603050506020204" pitchFamily="18" charset="0"/>
                <a:cs typeface="Times New Roman" panose="02020603050405020304" pitchFamily="18" charset="0"/>
              </a:rPr>
              <a:t> ta </a:t>
            </a:r>
            <a:r>
              <a:rPr lang="en-US" sz="4000" dirty="0" err="1">
                <a:solidFill>
                  <a:schemeClr val="accent6">
                    <a:lumMod val="75000"/>
                  </a:schemeClr>
                </a:solidFill>
                <a:latin typeface="UTM Avo" panose="02040603050506020204" pitchFamily="18" charset="0"/>
                <a:cs typeface="Times New Roman" panose="02020603050405020304" pitchFamily="18" charset="0"/>
              </a:rPr>
              <a:t>có</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thể</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làm</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gì</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khi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đi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smtClean="0">
                <a:solidFill>
                  <a:schemeClr val="accent6">
                    <a:lumMod val="75000"/>
                  </a:schemeClr>
                </a:solidFill>
                <a:latin typeface="UTM Avo" panose="02040603050506020204" pitchFamily="18" charset="0"/>
                <a:cs typeface="Times New Roman" panose="02020603050405020304" pitchFamily="18" charset="0"/>
              </a:rPr>
              <a:t>biển</a:t>
            </a:r>
            <a:r>
              <a:rPr lang="en-US" sz="4000" dirty="0" smtClean="0">
                <a:solidFill>
                  <a:schemeClr val="accent6">
                    <a:lumMod val="75000"/>
                  </a:schemeClr>
                </a:solidFill>
                <a:latin typeface="UTM Avo" panose="02040603050506020204" pitchFamily="18" charset="0"/>
                <a:cs typeface="Times New Roman" panose="02020603050405020304" pitchFamily="18" charset="0"/>
              </a:rPr>
              <a:t>?</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sp>
        <p:nvSpPr>
          <p:cNvPr id="4" name="TextBox 3"/>
          <p:cNvSpPr txBox="1"/>
          <p:nvPr/>
        </p:nvSpPr>
        <p:spPr>
          <a:xfrm>
            <a:off x="606933" y="1155568"/>
            <a:ext cx="11456235" cy="1323439"/>
          </a:xfrm>
          <a:prstGeom prst="rect">
            <a:avLst/>
          </a:prstGeom>
          <a:noFill/>
        </p:spPr>
        <p:txBody>
          <a:bodyPr wrap="square" rtlCol="0">
            <a:spAutoFit/>
          </a:bodyPr>
          <a:lstStyle/>
          <a:p>
            <a:pPr lvl="0"/>
            <a:r>
              <a:rPr lang="en-US" sz="4000" dirty="0" smtClean="0">
                <a:solidFill>
                  <a:srgbClr val="FF0000"/>
                </a:solidFill>
                <a:latin typeface="UTM Avo" panose="02040603050506020204" pitchFamily="18" charset="0"/>
                <a:cs typeface="Times New Roman" panose="02020603050405020304" pitchFamily="18" charset="0"/>
              </a:rPr>
              <a:t> </a:t>
            </a:r>
            <a:r>
              <a:rPr lang="vi-VN" sz="4000" dirty="0">
                <a:solidFill>
                  <a:srgbClr val="FF0000"/>
                </a:solidFill>
                <a:latin typeface="UTM Avo" panose="02040603050506020204" pitchFamily="18" charset="0"/>
                <a:cs typeface="Times New Roman" panose="02020603050405020304" pitchFamily="18" charset="0"/>
              </a:rPr>
              <a:t>Đi biển, chúng ta có thể bơi lội, nô đùa trên sóng, nhặt vỏ sò, xây lâu </a:t>
            </a:r>
            <a:r>
              <a:rPr lang="vi-VN" sz="4000" dirty="0" smtClean="0">
                <a:solidFill>
                  <a:srgbClr val="FF0000"/>
                </a:solidFill>
                <a:latin typeface="UTM Avo" panose="02040603050506020204" pitchFamily="18" charset="0"/>
                <a:cs typeface="Times New Roman" panose="02020603050405020304" pitchFamily="18" charset="0"/>
              </a:rPr>
              <a:t>đài cát.</a:t>
            </a:r>
            <a:endParaRPr lang="en-US" sz="4000" dirty="0">
              <a:solidFill>
                <a:srgbClr val="FF0000"/>
              </a:solidFill>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866" cy="1028700"/>
          </a:xfrm>
          <a:prstGeom prst="rect">
            <a:avLst/>
          </a:prstGeom>
        </p:spPr>
      </p:pic>
      <p:pic>
        <p:nvPicPr>
          <p:cNvPr id="6" name="Picture 5"/>
          <p:cNvPicPr>
            <a:picLocks noChangeAspect="1"/>
          </p:cNvPicPr>
          <p:nvPr/>
        </p:nvPicPr>
        <p:blipFill>
          <a:blip r:embed="rId3"/>
          <a:stretch>
            <a:fillRect/>
          </a:stretch>
        </p:blipFill>
        <p:spPr>
          <a:xfrm>
            <a:off x="1249633" y="3069771"/>
            <a:ext cx="9816474" cy="3788229"/>
          </a:xfrm>
          <a:prstGeom prst="rect">
            <a:avLst/>
          </a:prstGeom>
        </p:spPr>
      </p:pic>
    </p:spTree>
    <p:extLst>
      <p:ext uri="{BB962C8B-B14F-4D97-AF65-F5344CB8AC3E}">
        <p14:creationId xmlns:p14="http://schemas.microsoft.com/office/powerpoint/2010/main" val="183393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2552" y="335258"/>
            <a:ext cx="10486635" cy="1323439"/>
          </a:xfrm>
          <a:prstGeom prst="rect">
            <a:avLst/>
          </a:prstGeom>
        </p:spPr>
        <p:txBody>
          <a:bodyPr wrap="square">
            <a:spAutoFit/>
          </a:bodyPr>
          <a:lstStyle/>
          <a:p>
            <a:pPr lvl="0"/>
            <a:r>
              <a:rPr lang="en-US" sz="4000" dirty="0">
                <a:solidFill>
                  <a:schemeClr val="accent6">
                    <a:lumMod val="75000"/>
                  </a:schemeClr>
                </a:solidFill>
                <a:latin typeface="UTM Avo" panose="02040603050506020204" pitchFamily="18" charset="0"/>
                <a:cs typeface="Times New Roman" panose="02020603050405020304" pitchFamily="18" charset="0"/>
              </a:rPr>
              <a:t>c. </a:t>
            </a:r>
            <a:r>
              <a:rPr lang="en-US" sz="4000" dirty="0" err="1">
                <a:solidFill>
                  <a:schemeClr val="accent6">
                    <a:lumMod val="75000"/>
                  </a:schemeClr>
                </a:solidFill>
                <a:latin typeface="UTM Avo" panose="02040603050506020204" pitchFamily="18" charset="0"/>
                <a:cs typeface="Times New Roman" panose="02020603050405020304" pitchFamily="18" charset="0"/>
              </a:rPr>
              <a:t>Vì</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sao</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hình</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dạng</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của</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những</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đồi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cát</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luôn</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thay</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đổi</a:t>
            </a:r>
            <a:r>
              <a:rPr lang="en-US" sz="4000" dirty="0">
                <a:solidFill>
                  <a:schemeClr val="accent6">
                    <a:lumMod val="75000"/>
                  </a:schemeClr>
                </a:solidFill>
                <a:latin typeface="UTM Avo" panose="02040603050506020204" pitchFamily="18" charset="0"/>
                <a:cs typeface="Times New Roman" panose="02020603050405020304" pitchFamily="18" charset="0"/>
              </a:rPr>
              <a:t>? </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sp>
        <p:nvSpPr>
          <p:cNvPr id="5" name="TextBox 4"/>
          <p:cNvSpPr txBox="1"/>
          <p:nvPr/>
        </p:nvSpPr>
        <p:spPr>
          <a:xfrm>
            <a:off x="395169" y="1658697"/>
            <a:ext cx="11592967" cy="1323439"/>
          </a:xfrm>
          <a:prstGeom prst="rect">
            <a:avLst/>
          </a:prstGeom>
          <a:noFill/>
        </p:spPr>
        <p:txBody>
          <a:bodyPr wrap="square" rtlCol="0">
            <a:spAutoFit/>
          </a:bodyPr>
          <a:lstStyle/>
          <a:p>
            <a:pPr lvl="0"/>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Hình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dạng</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của</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những</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đồi</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cát</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luôn</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thay</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đổi</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vì</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cát</a:t>
            </a:r>
            <a:r>
              <a:rPr lang="en-US" sz="4000" dirty="0">
                <a:solidFill>
                  <a:srgbClr val="FF0000"/>
                </a:solidFill>
                <a:latin typeface="UTM Avo" panose="02040603050506020204" pitchFamily="18" charset="0"/>
                <a:cs typeface="Times New Roman" panose="02020603050405020304" pitchFamily="18" charset="0"/>
              </a:rPr>
              <a:t> bay. </a:t>
            </a:r>
            <a:endParaRPr lang="en-US" sz="4000" dirty="0">
              <a:solidFill>
                <a:srgbClr val="FF0000"/>
              </a:solidFill>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09" y="180424"/>
            <a:ext cx="1309688" cy="1135568"/>
          </a:xfrm>
          <a:prstGeom prst="rect">
            <a:avLst/>
          </a:prstGeom>
        </p:spPr>
      </p:pic>
      <p:pic>
        <p:nvPicPr>
          <p:cNvPr id="2" name="Picture 1"/>
          <p:cNvPicPr>
            <a:picLocks noChangeAspect="1"/>
          </p:cNvPicPr>
          <p:nvPr/>
        </p:nvPicPr>
        <p:blipFill>
          <a:blip r:embed="rId3"/>
          <a:stretch>
            <a:fillRect/>
          </a:stretch>
        </p:blipFill>
        <p:spPr>
          <a:xfrm>
            <a:off x="2043403" y="3110239"/>
            <a:ext cx="8528179" cy="3747762"/>
          </a:xfrm>
          <a:prstGeom prst="rect">
            <a:avLst/>
          </a:prstGeom>
        </p:spPr>
      </p:pic>
    </p:spTree>
    <p:extLst>
      <p:ext uri="{BB962C8B-B14F-4D97-AF65-F5344CB8AC3E}">
        <p14:creationId xmlns:p14="http://schemas.microsoft.com/office/powerpoint/2010/main" val="100934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udent in classroom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004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80513" y="2363113"/>
            <a:ext cx="4035311" cy="1421928"/>
          </a:xfrm>
          <a:prstGeom prst="rect">
            <a:avLst/>
          </a:prstGeom>
          <a:noFill/>
        </p:spPr>
        <p:txBody>
          <a:bodyPr wrap="square" rtlCol="0">
            <a:spAutoFit/>
          </a:bodyPr>
          <a:lstStyle/>
          <a:p>
            <a:r>
              <a:rPr lang="en-US" sz="8640" b="1" dirty="0">
                <a:solidFill>
                  <a:srgbClr val="FF0000"/>
                </a:solidFill>
                <a:latin typeface="UTM Avo" panose="02040603050506020204" pitchFamily="18" charset="0"/>
                <a:cs typeface="Times New Roman" panose="02020603050405020304" pitchFamily="18" charset="0"/>
              </a:rPr>
              <a:t>TIẾT 3</a:t>
            </a:r>
          </a:p>
        </p:txBody>
      </p:sp>
    </p:spTree>
    <p:extLst>
      <p:ext uri="{BB962C8B-B14F-4D97-AF65-F5344CB8AC3E}">
        <p14:creationId xmlns:p14="http://schemas.microsoft.com/office/powerpoint/2010/main" val="195902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43711" y="2818241"/>
            <a:ext cx="4784539" cy="995209"/>
          </a:xfrm>
          <a:prstGeom prst="rect">
            <a:avLst/>
          </a:prstGeom>
          <a:noFill/>
        </p:spPr>
        <p:txBody>
          <a:bodyPr wrap="square" rtlCol="0">
            <a:spAutoFit/>
          </a:bodyPr>
          <a:lstStyle/>
          <a:p>
            <a:pPr algn="ctr" defTabSz="914377"/>
            <a:r>
              <a:rPr lang="vi-VN" altLang="zh-CN" sz="5867" b="1" dirty="0" smtClean="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Viết vở</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vi-VN"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4</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35317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33333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grpSp>
      <p:sp>
        <p:nvSpPr>
          <p:cNvPr id="110" name="文本框 109"/>
          <p:cNvSpPr txBox="1"/>
          <p:nvPr/>
        </p:nvSpPr>
        <p:spPr>
          <a:xfrm>
            <a:off x="731437" y="2649577"/>
            <a:ext cx="3800912" cy="995209"/>
          </a:xfrm>
          <a:prstGeom prst="rect">
            <a:avLst/>
          </a:prstGeom>
          <a:noFill/>
        </p:spPr>
        <p:txBody>
          <a:bodyPr wrap="square" rtlCol="0">
            <a:spAutoFit/>
          </a:bodyPr>
          <a:lstStyle/>
          <a:p>
            <a:pPr algn="ctr" defTabSz="914377"/>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Khởi</a:t>
            </a:r>
            <a:r>
              <a:rPr lang="en-US" altLang="zh-CN"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động</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1927087" y="1265275"/>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en-US"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1</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942978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506" y="335258"/>
            <a:ext cx="11288681" cy="1323439"/>
          </a:xfrm>
          <a:prstGeom prst="rect">
            <a:avLst/>
          </a:prstGeom>
        </p:spPr>
        <p:txBody>
          <a:bodyPr wrap="square">
            <a:spAutoFit/>
          </a:bodyPr>
          <a:lstStyle/>
          <a:p>
            <a:pPr lvl="0"/>
            <a:r>
              <a:rPr lang="vi-VN" sz="4000" dirty="0" smtClean="0">
                <a:solidFill>
                  <a:schemeClr val="accent6">
                    <a:lumMod val="75000"/>
                  </a:schemeClr>
                </a:solidFill>
                <a:latin typeface="UTM Avo" panose="02040603050506020204" pitchFamily="18" charset="0"/>
                <a:cs typeface="Times New Roman" panose="02020603050405020304" pitchFamily="18" charset="0"/>
              </a:rPr>
              <a:t>  </a:t>
            </a:r>
            <a:r>
              <a:rPr lang="en-US" sz="4000" dirty="0" err="1" smtClean="0">
                <a:solidFill>
                  <a:schemeClr val="accent6">
                    <a:lumMod val="75000"/>
                  </a:schemeClr>
                </a:solidFill>
                <a:latin typeface="UTM Avo" panose="02040603050506020204" pitchFamily="18" charset="0"/>
                <a:cs typeface="Times New Roman" panose="02020603050405020304" pitchFamily="18" charset="0"/>
              </a:rPr>
              <a:t>Viết</a:t>
            </a:r>
            <a:r>
              <a:rPr lang="en-US" sz="4000" dirty="0" smtClean="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vào</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vở</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câu</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trả</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lời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cho</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câu</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hỏi</a:t>
            </a:r>
            <a:r>
              <a:rPr lang="en-US" sz="4000" dirty="0">
                <a:solidFill>
                  <a:schemeClr val="accent6">
                    <a:lumMod val="75000"/>
                  </a:schemeClr>
                </a:solidFill>
                <a:latin typeface="UTM Avo" panose="02040603050506020204" pitchFamily="18" charset="0"/>
                <a:cs typeface="Times New Roman" panose="02020603050405020304" pitchFamily="18" charset="0"/>
              </a:rPr>
              <a:t> b </a:t>
            </a:r>
            <a:r>
              <a:rPr lang="en-US" sz="4000" dirty="0" err="1">
                <a:solidFill>
                  <a:schemeClr val="accent6">
                    <a:lumMod val="75000"/>
                  </a:schemeClr>
                </a:solidFill>
                <a:latin typeface="UTM Avo" panose="02040603050506020204" pitchFamily="18" charset="0"/>
                <a:cs typeface="Times New Roman" panose="02020603050405020304" pitchFamily="18" charset="0"/>
              </a:rPr>
              <a:t>và</a:t>
            </a:r>
            <a:r>
              <a:rPr lang="en-US" sz="4000" dirty="0">
                <a:solidFill>
                  <a:schemeClr val="accent6">
                    <a:lumMod val="75000"/>
                  </a:schemeClr>
                </a:solidFill>
                <a:latin typeface="UTM Avo" panose="02040603050506020204" pitchFamily="18" charset="0"/>
                <a:cs typeface="Times New Roman" panose="02020603050405020304" pitchFamily="18" charset="0"/>
              </a:rPr>
              <a:t> c ở </a:t>
            </a:r>
            <a:r>
              <a:rPr lang="en-US" sz="4000" dirty="0" err="1" smtClean="0">
                <a:solidFill>
                  <a:schemeClr val="accent6">
                    <a:lumMod val="75000"/>
                  </a:schemeClr>
                </a:solidFill>
                <a:latin typeface="UTM Avo" panose="02040603050506020204" pitchFamily="18" charset="0"/>
                <a:cs typeface="Times New Roman" panose="02020603050405020304" pitchFamily="18" charset="0"/>
              </a:rPr>
              <a:t>mục</a:t>
            </a:r>
            <a:r>
              <a:rPr lang="vi-VN" sz="4000" dirty="0">
                <a:solidFill>
                  <a:schemeClr val="accent6">
                    <a:lumMod val="75000"/>
                  </a:schemeClr>
                </a:solidFill>
                <a:latin typeface="UTM Avo" panose="02040603050506020204" pitchFamily="18" charset="0"/>
                <a:cs typeface="Times New Roman" panose="02020603050405020304" pitchFamily="18" charset="0"/>
              </a:rPr>
              <a:t> </a:t>
            </a:r>
            <a:r>
              <a:rPr lang="vi-VN" sz="4000" dirty="0" smtClean="0">
                <a:solidFill>
                  <a:schemeClr val="accent6">
                    <a:lumMod val="75000"/>
                  </a:schemeClr>
                </a:solidFill>
                <a:latin typeface="UTM Avo" panose="02040603050506020204" pitchFamily="18" charset="0"/>
                <a:cs typeface="Times New Roman" panose="02020603050405020304" pitchFamily="18" charset="0"/>
              </a:rPr>
              <a:t>3.</a:t>
            </a:r>
            <a:r>
              <a:rPr lang="en-US" sz="4000" dirty="0">
                <a:solidFill>
                  <a:schemeClr val="accent6">
                    <a:lumMod val="75000"/>
                  </a:schemeClr>
                </a:solidFill>
                <a:latin typeface="UTM Avo" panose="02040603050506020204" pitchFamily="18" charset="0"/>
                <a:cs typeface="Times New Roman" panose="02020603050405020304" pitchFamily="18" charset="0"/>
              </a:rPr>
              <a:t> </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sp>
        <p:nvSpPr>
          <p:cNvPr id="5" name="TextBox 4"/>
          <p:cNvSpPr txBox="1"/>
          <p:nvPr/>
        </p:nvSpPr>
        <p:spPr>
          <a:xfrm>
            <a:off x="-180136" y="1835979"/>
            <a:ext cx="12372136" cy="769441"/>
          </a:xfrm>
          <a:prstGeom prst="rect">
            <a:avLst/>
          </a:prstGeom>
          <a:noFill/>
        </p:spPr>
        <p:txBody>
          <a:bodyPr wrap="square" rtlCol="0">
            <a:spAutoFit/>
          </a:bodyPr>
          <a:lstStyle/>
          <a:p>
            <a:pPr lvl="0"/>
            <a:r>
              <a:rPr lang="en-US" sz="4000" dirty="0">
                <a:solidFill>
                  <a:srgbClr val="FF0000"/>
                </a:solidFill>
                <a:latin typeface="UTM Avo" panose="02040603050506020204" pitchFamily="18" charset="0"/>
                <a:cs typeface="Times New Roman" panose="02020603050405020304" pitchFamily="18" charset="0"/>
              </a:rPr>
              <a:t>   </a:t>
            </a:r>
            <a:r>
              <a:rPr lang="en-US" sz="4000" dirty="0">
                <a:solidFill>
                  <a:srgbClr val="FF0000"/>
                </a:solidFill>
                <a:latin typeface="UTM Avo" panose="02040603050506020204" pitchFamily="18" charset="0"/>
                <a:cs typeface="Times New Roman" panose="02020603050405020304" pitchFamily="18" charset="0"/>
              </a:rPr>
              <a:t>- </a:t>
            </a:r>
            <a:r>
              <a:rPr lang="en-US" sz="4400" dirty="0" err="1">
                <a:solidFill>
                  <a:srgbClr val="FF0000"/>
                </a:solidFill>
                <a:latin typeface="UTM Avo" panose="02040603050506020204" pitchFamily="18" charset="0"/>
                <a:cs typeface="Times New Roman" panose="02020603050405020304" pitchFamily="18" charset="0"/>
              </a:rPr>
              <a:t>Đi</a:t>
            </a:r>
            <a:r>
              <a:rPr lang="en-US" sz="4400" dirty="0">
                <a:solidFill>
                  <a:srgbClr val="FF0000"/>
                </a:solidFill>
                <a:latin typeface="UTM Avo" panose="02040603050506020204" pitchFamily="18" charset="0"/>
                <a:cs typeface="Times New Roman" panose="02020603050405020304" pitchFamily="18" charset="0"/>
              </a:rPr>
              <a:t> </a:t>
            </a:r>
            <a:r>
              <a:rPr lang="en-US" sz="4400" dirty="0" err="1">
                <a:solidFill>
                  <a:srgbClr val="FF0000"/>
                </a:solidFill>
                <a:latin typeface="UTM Avo" panose="02040603050506020204" pitchFamily="18" charset="0"/>
                <a:cs typeface="Times New Roman" panose="02020603050405020304" pitchFamily="18" charset="0"/>
              </a:rPr>
              <a:t>biển</a:t>
            </a:r>
            <a:r>
              <a:rPr lang="en-US" sz="4400" dirty="0">
                <a:solidFill>
                  <a:srgbClr val="FF0000"/>
                </a:solidFill>
                <a:latin typeface="UTM Avo" panose="02040603050506020204" pitchFamily="18" charset="0"/>
                <a:cs typeface="Times New Roman" panose="02020603050405020304" pitchFamily="18" charset="0"/>
              </a:rPr>
              <a:t>, </a:t>
            </a:r>
            <a:r>
              <a:rPr lang="en-US" sz="4400" dirty="0" err="1">
                <a:solidFill>
                  <a:srgbClr val="FF0000"/>
                </a:solidFill>
                <a:latin typeface="UTM Avo" panose="02040603050506020204" pitchFamily="18" charset="0"/>
                <a:cs typeface="Times New Roman" panose="02020603050405020304" pitchFamily="18" charset="0"/>
              </a:rPr>
              <a:t>chúng</a:t>
            </a:r>
            <a:r>
              <a:rPr lang="en-US" sz="4400" dirty="0">
                <a:solidFill>
                  <a:srgbClr val="FF0000"/>
                </a:solidFill>
                <a:latin typeface="UTM Avo" panose="02040603050506020204" pitchFamily="18" charset="0"/>
                <a:cs typeface="Times New Roman" panose="02020603050405020304" pitchFamily="18" charset="0"/>
              </a:rPr>
              <a:t> ta </a:t>
            </a:r>
            <a:r>
              <a:rPr lang="en-US" sz="4400" dirty="0" err="1">
                <a:solidFill>
                  <a:srgbClr val="FF0000"/>
                </a:solidFill>
                <a:latin typeface="UTM Avo" panose="02040603050506020204" pitchFamily="18" charset="0"/>
                <a:cs typeface="Times New Roman" panose="02020603050405020304" pitchFamily="18" charset="0"/>
              </a:rPr>
              <a:t>có</a:t>
            </a:r>
            <a:r>
              <a:rPr lang="en-US" sz="4400" dirty="0">
                <a:solidFill>
                  <a:srgbClr val="FF0000"/>
                </a:solidFill>
                <a:latin typeface="UTM Avo" panose="02040603050506020204" pitchFamily="18" charset="0"/>
                <a:cs typeface="Times New Roman" panose="02020603050405020304" pitchFamily="18" charset="0"/>
              </a:rPr>
              <a:t> </a:t>
            </a:r>
            <a:r>
              <a:rPr lang="en-US" sz="4400" dirty="0" err="1">
                <a:solidFill>
                  <a:srgbClr val="FF0000"/>
                </a:solidFill>
                <a:latin typeface="UTM Avo" panose="02040603050506020204" pitchFamily="18" charset="0"/>
                <a:cs typeface="Times New Roman" panose="02020603050405020304" pitchFamily="18" charset="0"/>
              </a:rPr>
              <a:t>thể</a:t>
            </a:r>
            <a:r>
              <a:rPr lang="en-US" sz="4400" dirty="0">
                <a:solidFill>
                  <a:srgbClr val="FF0000"/>
                </a:solidFill>
                <a:latin typeface="UTM Avo" panose="02040603050506020204" pitchFamily="18" charset="0"/>
                <a:cs typeface="Times New Roman" panose="02020603050405020304" pitchFamily="18" charset="0"/>
              </a:rPr>
              <a:t> </a:t>
            </a:r>
            <a:r>
              <a:rPr lang="en-US" sz="4400" dirty="0" smtClean="0">
                <a:solidFill>
                  <a:srgbClr val="FF0000"/>
                </a:solidFill>
                <a:latin typeface="UTM Avo" panose="02040603050506020204" pitchFamily="18" charset="0"/>
                <a:cs typeface="Times New Roman" panose="02020603050405020304" pitchFamily="18" charset="0"/>
              </a:rPr>
              <a:t>(…</a:t>
            </a:r>
            <a:r>
              <a:rPr lang="vi-VN" sz="4400" dirty="0" smtClean="0">
                <a:solidFill>
                  <a:srgbClr val="FF0000"/>
                </a:solidFill>
                <a:latin typeface="UTM Avo" panose="02040603050506020204" pitchFamily="18" charset="0"/>
                <a:cs typeface="Times New Roman" panose="02020603050405020304" pitchFamily="18" charset="0"/>
              </a:rPr>
              <a:t>.....................</a:t>
            </a:r>
            <a:r>
              <a:rPr lang="en-US" sz="4400" dirty="0" smtClean="0">
                <a:solidFill>
                  <a:srgbClr val="FF0000"/>
                </a:solidFill>
                <a:latin typeface="UTM Avo" panose="02040603050506020204" pitchFamily="18" charset="0"/>
                <a:cs typeface="Times New Roman" panose="02020603050405020304" pitchFamily="18" charset="0"/>
              </a:rPr>
              <a:t>)</a:t>
            </a:r>
            <a:endParaRPr lang="en-US" sz="4400" dirty="0">
              <a:solidFill>
                <a:srgbClr val="FF0000"/>
              </a:solidFill>
              <a:latin typeface="UTM Avo" panose="02040603050506020204" pitchFamily="18" charset="0"/>
              <a:cs typeface="Times New Roman" panose="02020603050405020304" pitchFamily="18" charset="0"/>
            </a:endParaRPr>
          </a:p>
        </p:txBody>
      </p:sp>
      <p:sp>
        <p:nvSpPr>
          <p:cNvPr id="7" name="TextBox 6"/>
          <p:cNvSpPr txBox="1"/>
          <p:nvPr/>
        </p:nvSpPr>
        <p:spPr>
          <a:xfrm>
            <a:off x="279919" y="3625181"/>
            <a:ext cx="11151574" cy="1323439"/>
          </a:xfrm>
          <a:prstGeom prst="rect">
            <a:avLst/>
          </a:prstGeom>
          <a:noFill/>
        </p:spPr>
        <p:txBody>
          <a:bodyPr wrap="square" rtlCol="0">
            <a:spAutoFit/>
          </a:bodyPr>
          <a:lstStyle/>
          <a:p>
            <a:r>
              <a:rPr lang="en-US" sz="4000" dirty="0" smtClean="0">
                <a:solidFill>
                  <a:srgbClr val="FF0000"/>
                </a:solidFill>
                <a:latin typeface="UTM Avo" panose="02040603050506020204" pitchFamily="18" charset="0"/>
                <a:cs typeface="Times New Roman" panose="02020603050405020304" pitchFamily="18" charset="0"/>
              </a:rPr>
              <a:t>-</a:t>
            </a:r>
            <a:r>
              <a:rPr lang="vi-VN" sz="4000" dirty="0" smtClean="0">
                <a:solidFill>
                  <a:srgbClr val="FF0000"/>
                </a:solidFill>
                <a:latin typeface="UTM Avo" panose="02040603050506020204" pitchFamily="18" charset="0"/>
                <a:cs typeface="Times New Roman" panose="02020603050405020304" pitchFamily="18" charset="0"/>
              </a:rPr>
              <a:t> Hình dạng những đồi cát luôn thay đổi vì </a:t>
            </a:r>
            <a:r>
              <a:rPr lang="en-US" sz="4000" dirty="0" smtClean="0">
                <a:solidFill>
                  <a:srgbClr val="FF0000"/>
                </a:solidFill>
                <a:latin typeface="UTM Avo" panose="02040603050506020204" pitchFamily="18" charset="0"/>
                <a:cs typeface="Times New Roman" panose="02020603050405020304" pitchFamily="18" charset="0"/>
              </a:rPr>
              <a:t>(…</a:t>
            </a:r>
            <a:r>
              <a:rPr lang="vi-VN" sz="4000" dirty="0" smtClean="0">
                <a:solidFill>
                  <a:srgbClr val="FF0000"/>
                </a:solidFill>
                <a:latin typeface="UTM Avo" panose="02040603050506020204" pitchFamily="18" charset="0"/>
                <a:cs typeface="Times New Roman" panose="02020603050405020304" pitchFamily="18" charset="0"/>
              </a:rPr>
              <a:t>.....................</a:t>
            </a:r>
            <a:r>
              <a:rPr lang="en-US" sz="4000" dirty="0" smtClean="0">
                <a:solidFill>
                  <a:srgbClr val="FF0000"/>
                </a:solidFill>
                <a:latin typeface="UTM Avo" panose="02040603050506020204" pitchFamily="18" charset="0"/>
                <a:cs typeface="Times New Roman" panose="02020603050405020304" pitchFamily="18" charset="0"/>
              </a:rPr>
              <a:t>)</a:t>
            </a:r>
            <a:endParaRPr lang="en-US" sz="4000" dirty="0">
              <a:solidFill>
                <a:srgbClr val="FF0000"/>
              </a:solidFill>
              <a:latin typeface="UTM Avo" panose="02040603050506020204" pitchFamily="18" charset="0"/>
              <a:cs typeface="Times New Roman" panose="02020603050405020304" pitchFamily="18" charset="0"/>
            </a:endParaRPr>
          </a:p>
        </p:txBody>
      </p:sp>
      <p:sp>
        <p:nvSpPr>
          <p:cNvPr id="10" name="TextBox 9"/>
          <p:cNvSpPr txBox="1"/>
          <p:nvPr/>
        </p:nvSpPr>
        <p:spPr>
          <a:xfrm>
            <a:off x="279919" y="1835979"/>
            <a:ext cx="11644604" cy="1323439"/>
          </a:xfrm>
          <a:prstGeom prst="rect">
            <a:avLst/>
          </a:prstGeom>
          <a:noFill/>
        </p:spPr>
        <p:txBody>
          <a:bodyPr wrap="square" rtlCol="0">
            <a:spAutoFit/>
          </a:bodyPr>
          <a:lstStyle/>
          <a:p>
            <a:pPr lvl="0"/>
            <a:r>
              <a:rPr lang="vi-VN" sz="4000" dirty="0" smtClean="0">
                <a:solidFill>
                  <a:srgbClr val="00B0F0"/>
                </a:solidFill>
                <a:latin typeface="UTM Avo" panose="02040603050506020204" pitchFamily="18" charset="0"/>
                <a:cs typeface="Times New Roman" panose="02020603050405020304" pitchFamily="18" charset="0"/>
              </a:rPr>
              <a:t>-</a:t>
            </a:r>
            <a:r>
              <a:rPr lang="vi-VN" sz="4000" dirty="0" smtClean="0">
                <a:solidFill>
                  <a:srgbClr val="FF0000"/>
                </a:solidFill>
                <a:latin typeface="UTM Avo" panose="02040603050506020204" pitchFamily="18" charset="0"/>
                <a:cs typeface="Times New Roman" panose="02020603050405020304" pitchFamily="18" charset="0"/>
              </a:rPr>
              <a:t> </a:t>
            </a:r>
            <a:r>
              <a:rPr lang="vi-VN" sz="4000" dirty="0" smtClean="0">
                <a:solidFill>
                  <a:srgbClr val="00B0F0"/>
                </a:solidFill>
                <a:latin typeface="UTM Avo" panose="02040603050506020204" pitchFamily="18" charset="0"/>
                <a:cs typeface="Times New Roman" panose="02020603050405020304" pitchFamily="18" charset="0"/>
              </a:rPr>
              <a:t>Đi biển, chúng ta có thể </a:t>
            </a:r>
            <a:r>
              <a:rPr lang="vi-VN" sz="4000" dirty="0" smtClean="0">
                <a:solidFill>
                  <a:srgbClr val="00B0F0"/>
                </a:solidFill>
                <a:latin typeface="UTM Avo" panose="02040603050506020204" pitchFamily="18" charset="0"/>
                <a:cs typeface="Times New Roman" panose="02020603050405020304" pitchFamily="18" charset="0"/>
              </a:rPr>
              <a:t>bơi lội, nô đùa trên sóng, nhặt vỏ sò, xây lâu đài cát.</a:t>
            </a:r>
            <a:endParaRPr lang="en-US" sz="4400" dirty="0">
              <a:solidFill>
                <a:srgbClr val="00B0F0"/>
              </a:solidFill>
              <a:latin typeface="UTM Avo" panose="02040603050506020204" pitchFamily="18" charset="0"/>
              <a:cs typeface="Times New Roman" panose="02020603050405020304" pitchFamily="18" charset="0"/>
            </a:endParaRPr>
          </a:p>
        </p:txBody>
      </p:sp>
      <p:sp>
        <p:nvSpPr>
          <p:cNvPr id="12" name="TextBox 11"/>
          <p:cNvSpPr txBox="1"/>
          <p:nvPr/>
        </p:nvSpPr>
        <p:spPr>
          <a:xfrm>
            <a:off x="279919" y="3625181"/>
            <a:ext cx="11151574" cy="1323439"/>
          </a:xfrm>
          <a:prstGeom prst="rect">
            <a:avLst/>
          </a:prstGeom>
          <a:noFill/>
        </p:spPr>
        <p:txBody>
          <a:bodyPr wrap="square" rtlCol="0">
            <a:spAutoFit/>
          </a:bodyPr>
          <a:lstStyle/>
          <a:p>
            <a:r>
              <a:rPr lang="en-US" sz="4000" dirty="0" smtClean="0">
                <a:solidFill>
                  <a:srgbClr val="00B0F0"/>
                </a:solidFill>
                <a:latin typeface="UTM Avo" panose="02040603050506020204" pitchFamily="18" charset="0"/>
                <a:cs typeface="Times New Roman" panose="02020603050405020304" pitchFamily="18" charset="0"/>
              </a:rPr>
              <a:t>-</a:t>
            </a:r>
            <a:r>
              <a:rPr lang="vi-VN" sz="4000" dirty="0" smtClean="0">
                <a:solidFill>
                  <a:srgbClr val="FF0000"/>
                </a:solidFill>
                <a:latin typeface="UTM Avo" panose="02040603050506020204" pitchFamily="18" charset="0"/>
                <a:cs typeface="Times New Roman" panose="02020603050405020304" pitchFamily="18" charset="0"/>
              </a:rPr>
              <a:t> </a:t>
            </a:r>
            <a:r>
              <a:rPr lang="vi-VN" sz="4000" dirty="0" smtClean="0">
                <a:solidFill>
                  <a:srgbClr val="00B0F0"/>
                </a:solidFill>
                <a:latin typeface="UTM Avo" panose="02040603050506020204" pitchFamily="18" charset="0"/>
                <a:cs typeface="Times New Roman" panose="02020603050405020304" pitchFamily="18" charset="0"/>
              </a:rPr>
              <a:t>Hình dạng những đồi cát luôn thay đổi vì cát bay.</a:t>
            </a:r>
            <a:endParaRPr lang="en-US" sz="4000" dirty="0">
              <a:solidFill>
                <a:srgbClr val="00B0F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115613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43711" y="2818241"/>
            <a:ext cx="4784539" cy="923330"/>
          </a:xfrm>
          <a:prstGeom prst="rect">
            <a:avLst/>
          </a:prstGeom>
          <a:noFill/>
        </p:spPr>
        <p:txBody>
          <a:bodyPr wrap="square" rtlCol="0">
            <a:spAutoFit/>
          </a:bodyPr>
          <a:lstStyle/>
          <a:p>
            <a:pPr algn="ctr" defTabSz="914377"/>
            <a:r>
              <a:rPr lang="vi-VN" altLang="zh-CN" sz="5400" b="1" dirty="0" smtClean="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Chọn từ ngữ</a:t>
            </a:r>
            <a:endParaRPr lang="zh-CN" altLang="en-US" sz="5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vi-VN"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5</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335526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7.40741E-7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9837" y="169061"/>
            <a:ext cx="11961846" cy="1323439"/>
          </a:xfrm>
          <a:prstGeom prst="rect">
            <a:avLst/>
          </a:prstGeom>
          <a:noFill/>
        </p:spPr>
        <p:txBody>
          <a:bodyPr wrap="square" rtlCol="0">
            <a:spAutoFit/>
          </a:bodyPr>
          <a:lstStyle/>
          <a:p>
            <a:r>
              <a:rPr lang="en-US" sz="4000" dirty="0" err="1">
                <a:latin typeface="UTM Avo" panose="02040603050506020204" pitchFamily="18" charset="0"/>
                <a:cs typeface="Times New Roman" panose="02020603050405020304" pitchFamily="18" charset="0"/>
              </a:rPr>
              <a:t>Chọn</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từ</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ngữ</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để</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hoàn</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thiện</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câu</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và</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viết</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câu</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vào</a:t>
            </a:r>
            <a:r>
              <a:rPr lang="en-US" sz="4000" dirty="0">
                <a:latin typeface="UTM Avo" panose="02040603050506020204" pitchFamily="18" charset="0"/>
                <a:cs typeface="Times New Roman" panose="02020603050405020304" pitchFamily="18" charset="0"/>
              </a:rPr>
              <a:t> </a:t>
            </a:r>
            <a:r>
              <a:rPr lang="en-US" sz="4000" dirty="0" err="1" smtClean="0">
                <a:latin typeface="UTM Avo" panose="02040603050506020204" pitchFamily="18" charset="0"/>
                <a:cs typeface="Times New Roman" panose="02020603050405020304" pitchFamily="18" charset="0"/>
              </a:rPr>
              <a:t>vở</a:t>
            </a:r>
            <a:endParaRPr lang="en-US" sz="4000" dirty="0">
              <a:latin typeface="UTM Avo" panose="02040603050506020204" pitchFamily="18" charset="0"/>
              <a:cs typeface="Times New Roman" panose="02020603050405020304" pitchFamily="18" charset="0"/>
            </a:endParaRPr>
          </a:p>
        </p:txBody>
      </p:sp>
      <p:sp>
        <p:nvSpPr>
          <p:cNvPr id="4" name="TextBox 3"/>
          <p:cNvSpPr txBox="1"/>
          <p:nvPr/>
        </p:nvSpPr>
        <p:spPr>
          <a:xfrm>
            <a:off x="719724" y="1542035"/>
            <a:ext cx="10874245" cy="584775"/>
          </a:xfrm>
          <a:prstGeom prst="rect">
            <a:avLst/>
          </a:prstGeom>
          <a:noFill/>
        </p:spPr>
        <p:txBody>
          <a:bodyPr wrap="square" rtlCol="0">
            <a:spAutoFit/>
          </a:bodyPr>
          <a:lstStyle/>
          <a:p>
            <a:r>
              <a:rPr lang="en-US" sz="3200" b="1" dirty="0" err="1">
                <a:solidFill>
                  <a:schemeClr val="accent1">
                    <a:lumMod val="75000"/>
                  </a:schemeClr>
                </a:solidFill>
                <a:latin typeface="UTM Avo" panose="02040603050506020204" pitchFamily="18" charset="0"/>
                <a:cs typeface="Times New Roman" panose="02020603050405020304" pitchFamily="18" charset="0"/>
              </a:rPr>
              <a:t>nổi</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tiếng</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thay</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đổi</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mênh</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mông</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đồi</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cát</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a:solidFill>
                  <a:schemeClr val="accent1">
                    <a:lumMod val="75000"/>
                  </a:schemeClr>
                </a:solidFill>
                <a:latin typeface="UTM Avo" panose="02040603050506020204" pitchFamily="18" charset="0"/>
                <a:cs typeface="Times New Roman" panose="02020603050405020304" pitchFamily="18" charset="0"/>
              </a:rPr>
              <a:t>chiều</a:t>
            </a:r>
            <a:r>
              <a:rPr lang="en-US" sz="3200" b="1" dirty="0">
                <a:solidFill>
                  <a:schemeClr val="accent1">
                    <a:lumMod val="75000"/>
                  </a:schemeClr>
                </a:solidFill>
                <a:latin typeface="UTM Avo" panose="02040603050506020204" pitchFamily="18" charset="0"/>
                <a:cs typeface="Times New Roman" panose="02020603050405020304" pitchFamily="18" charset="0"/>
              </a:rPr>
              <a:t> </a:t>
            </a:r>
            <a:r>
              <a:rPr lang="en-US" sz="3200" b="1" dirty="0" err="1" smtClean="0">
                <a:solidFill>
                  <a:schemeClr val="accent1">
                    <a:lumMod val="75000"/>
                  </a:schemeClr>
                </a:solidFill>
                <a:latin typeface="UTM Avo" panose="02040603050506020204" pitchFamily="18" charset="0"/>
                <a:cs typeface="Times New Roman" panose="02020603050405020304" pitchFamily="18" charset="0"/>
              </a:rPr>
              <a:t>dài</a:t>
            </a:r>
            <a:endParaRPr lang="en-US" sz="3200" b="1" dirty="0">
              <a:solidFill>
                <a:schemeClr val="accent1">
                  <a:lumMod val="75000"/>
                </a:schemeClr>
              </a:solidFill>
              <a:latin typeface="UTM Avo" panose="02040603050506020204" pitchFamily="18" charset="0"/>
              <a:cs typeface="Times New Roman" panose="02020603050405020304" pitchFamily="18" charset="0"/>
            </a:endParaRPr>
          </a:p>
        </p:txBody>
      </p:sp>
      <p:sp>
        <p:nvSpPr>
          <p:cNvPr id="6" name="TextBox 5"/>
          <p:cNvSpPr txBox="1"/>
          <p:nvPr/>
        </p:nvSpPr>
        <p:spPr>
          <a:xfrm>
            <a:off x="261244" y="2248290"/>
            <a:ext cx="11556745" cy="1631216"/>
          </a:xfrm>
          <a:prstGeom prst="rect">
            <a:avLst/>
          </a:prstGeom>
          <a:noFill/>
        </p:spPr>
        <p:txBody>
          <a:bodyPr wrap="square" rtlCol="0">
            <a:spAutoFit/>
          </a:bodyPr>
          <a:lstStyle/>
          <a:p>
            <a:r>
              <a:rPr lang="vi-VN" sz="4800" dirty="0">
                <a:solidFill>
                  <a:srgbClr val="FF0000"/>
                </a:solidFill>
                <a:latin typeface="UTM Avo" panose="02040603050506020204" pitchFamily="18" charset="0"/>
                <a:cs typeface="Times New Roman" panose="02020603050405020304" pitchFamily="18" charset="0"/>
              </a:rPr>
              <a:t>a.</a:t>
            </a:r>
            <a:r>
              <a:rPr lang="vi-VN" sz="5000" dirty="0">
                <a:solidFill>
                  <a:srgbClr val="FF0000"/>
                </a:solidFill>
                <a:latin typeface="UTM Avo" panose="02040603050506020204" pitchFamily="18" charset="0"/>
                <a:cs typeface="Times New Roman" panose="02020603050405020304" pitchFamily="18" charset="0"/>
              </a:rPr>
              <a:t> </a:t>
            </a:r>
            <a:r>
              <a:rPr lang="vi-VN" sz="4800" dirty="0">
                <a:solidFill>
                  <a:srgbClr val="FF0000"/>
                </a:solidFill>
                <a:latin typeface="UTM Avo" panose="02040603050506020204" pitchFamily="18" charset="0"/>
                <a:cs typeface="Times New Roman" panose="02020603050405020304" pitchFamily="18" charset="0"/>
              </a:rPr>
              <a:t>Dọc bờ biển nước ta có nhiều khu du lịch đẹp </a:t>
            </a:r>
            <a:r>
              <a:rPr lang="vi-VN" sz="4800" dirty="0" smtClean="0">
                <a:solidFill>
                  <a:srgbClr val="FF0000"/>
                </a:solidFill>
                <a:latin typeface="UTM Avo" panose="02040603050506020204" pitchFamily="18" charset="0"/>
                <a:cs typeface="Times New Roman" panose="02020603050405020304" pitchFamily="18" charset="0"/>
              </a:rPr>
              <a:t>(…)</a:t>
            </a:r>
            <a:endParaRPr lang="en-US" sz="4800" dirty="0">
              <a:solidFill>
                <a:srgbClr val="FF0000"/>
              </a:solidFill>
              <a:latin typeface="UTM Avo" panose="02040603050506020204" pitchFamily="18" charset="0"/>
              <a:cs typeface="Times New Roman" panose="02020603050405020304" pitchFamily="18" charset="0"/>
            </a:endParaRPr>
          </a:p>
        </p:txBody>
      </p:sp>
      <p:sp>
        <p:nvSpPr>
          <p:cNvPr id="15" name="TextBox 14"/>
          <p:cNvSpPr txBox="1"/>
          <p:nvPr/>
        </p:nvSpPr>
        <p:spPr>
          <a:xfrm>
            <a:off x="3880216" y="3044858"/>
            <a:ext cx="2949792" cy="830997"/>
          </a:xfrm>
          <a:prstGeom prst="rect">
            <a:avLst/>
          </a:prstGeom>
          <a:solidFill>
            <a:srgbClr val="FFC000"/>
          </a:solidFill>
        </p:spPr>
        <p:txBody>
          <a:bodyPr wrap="square" rtlCol="0">
            <a:spAutoFit/>
          </a:bodyPr>
          <a:lstStyle/>
          <a:p>
            <a:r>
              <a:rPr lang="vi-VN" sz="4800" dirty="0">
                <a:latin typeface="UTM Avo" panose="02040603050506020204" pitchFamily="18" charset="0"/>
                <a:cs typeface="Times New Roman" panose="02020603050405020304" pitchFamily="18" charset="0"/>
              </a:rPr>
              <a:t>n</a:t>
            </a:r>
            <a:r>
              <a:rPr lang="vi-VN" sz="4800" dirty="0" smtClean="0">
                <a:latin typeface="UTM Avo" panose="02040603050506020204" pitchFamily="18" charset="0"/>
                <a:cs typeface="Times New Roman" panose="02020603050405020304" pitchFamily="18" charset="0"/>
              </a:rPr>
              <a:t>ổi tiếng.</a:t>
            </a:r>
            <a:endParaRPr lang="en-US" sz="4800" dirty="0">
              <a:solidFill>
                <a:srgbClr val="FF0000"/>
              </a:solidFill>
              <a:latin typeface="UTM Avo" panose="02040603050506020204" pitchFamily="18" charset="0"/>
              <a:cs typeface="Times New Roman" panose="02020603050405020304" pitchFamily="18" charset="0"/>
            </a:endParaRPr>
          </a:p>
        </p:txBody>
      </p:sp>
      <p:sp>
        <p:nvSpPr>
          <p:cNvPr id="20" name="TextBox 19"/>
          <p:cNvSpPr txBox="1"/>
          <p:nvPr/>
        </p:nvSpPr>
        <p:spPr>
          <a:xfrm>
            <a:off x="261243" y="4267176"/>
            <a:ext cx="11556745" cy="1569660"/>
          </a:xfrm>
          <a:prstGeom prst="rect">
            <a:avLst/>
          </a:prstGeom>
          <a:noFill/>
        </p:spPr>
        <p:txBody>
          <a:bodyPr wrap="square" rtlCol="0">
            <a:spAutoFit/>
          </a:bodyPr>
          <a:lstStyle/>
          <a:p>
            <a:r>
              <a:rPr lang="vi-VN" sz="4800" dirty="0">
                <a:solidFill>
                  <a:srgbClr val="FF0000"/>
                </a:solidFill>
                <a:latin typeface="UTM Avo" panose="02040603050506020204" pitchFamily="18" charset="0"/>
                <a:cs typeface="Times New Roman" panose="02020603050405020304" pitchFamily="18" charset="0"/>
              </a:rPr>
              <a:t>b. Miền Nam nước ta có những cánh đồng lúa rộng (…). </a:t>
            </a:r>
            <a:endParaRPr lang="en-US" sz="4800" dirty="0">
              <a:solidFill>
                <a:srgbClr val="FF0000"/>
              </a:solidFill>
              <a:latin typeface="UTM Avo" panose="02040603050506020204" pitchFamily="18" charset="0"/>
              <a:cs typeface="Times New Roman" panose="02020603050405020304" pitchFamily="18" charset="0"/>
            </a:endParaRPr>
          </a:p>
        </p:txBody>
      </p:sp>
      <p:sp>
        <p:nvSpPr>
          <p:cNvPr id="22" name="TextBox 21"/>
          <p:cNvSpPr txBox="1"/>
          <p:nvPr/>
        </p:nvSpPr>
        <p:spPr>
          <a:xfrm>
            <a:off x="4667097" y="5052006"/>
            <a:ext cx="4029034" cy="830997"/>
          </a:xfrm>
          <a:prstGeom prst="rect">
            <a:avLst/>
          </a:prstGeom>
          <a:solidFill>
            <a:srgbClr val="FFC000"/>
          </a:solidFill>
        </p:spPr>
        <p:txBody>
          <a:bodyPr wrap="square" rtlCol="0">
            <a:spAutoFit/>
          </a:bodyPr>
          <a:lstStyle/>
          <a:p>
            <a:r>
              <a:rPr lang="vi-VN" sz="4800" dirty="0" smtClean="0">
                <a:latin typeface="UTM Avo" panose="02040603050506020204" pitchFamily="18" charset="0"/>
                <a:cs typeface="Times New Roman" panose="02020603050405020304" pitchFamily="18" charset="0"/>
              </a:rPr>
              <a:t>mênh mông.</a:t>
            </a:r>
            <a:endParaRPr lang="en-US" sz="48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33176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43711" y="2818241"/>
            <a:ext cx="4784539" cy="995209"/>
          </a:xfrm>
          <a:prstGeom prst="rect">
            <a:avLst/>
          </a:prstGeom>
          <a:noFill/>
        </p:spPr>
        <p:txBody>
          <a:bodyPr wrap="square" rtlCol="0">
            <a:spAutoFit/>
          </a:bodyPr>
          <a:lstStyle/>
          <a:p>
            <a:pPr algn="ctr" defTabSz="914377"/>
            <a:r>
              <a:rPr lang="vi-VN" altLang="zh-CN" sz="5867" b="1" dirty="0" smtClean="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Nói</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vi-VN"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6</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98463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33333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92662"/>
            <a:ext cx="11800114" cy="1323439"/>
          </a:xfrm>
          <a:prstGeom prst="rect">
            <a:avLst/>
          </a:prstGeom>
        </p:spPr>
        <p:txBody>
          <a:bodyPr wrap="square">
            <a:spAutoFit/>
          </a:bodyPr>
          <a:lstStyle/>
          <a:p>
            <a:pPr lvl="0"/>
            <a:r>
              <a:rPr lang="en-US" sz="4000" dirty="0" err="1">
                <a:solidFill>
                  <a:schemeClr val="accent6">
                    <a:lumMod val="75000"/>
                  </a:schemeClr>
                </a:solidFill>
                <a:latin typeface="UTM Avo" panose="02040603050506020204" pitchFamily="18" charset="0"/>
                <a:cs typeface="Times New Roman" panose="02020603050405020304" pitchFamily="18" charset="0"/>
              </a:rPr>
              <a:t>Quan</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sát</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tranh</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và</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nói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về</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những</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điều</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em</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thích</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khi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en-US" sz="4000" dirty="0" err="1">
                <a:solidFill>
                  <a:schemeClr val="accent6">
                    <a:lumMod val="75000"/>
                  </a:schemeClr>
                </a:solidFill>
                <a:latin typeface="UTM Avo" panose="02040603050506020204" pitchFamily="18" charset="0"/>
                <a:cs typeface="Times New Roman" panose="02020603050405020304" pitchFamily="18" charset="0"/>
              </a:rPr>
              <a:t>đi</a:t>
            </a:r>
            <a:r>
              <a:rPr lang="en-US" sz="4000" dirty="0">
                <a:solidFill>
                  <a:schemeClr val="accent6">
                    <a:lumMod val="75000"/>
                  </a:schemeClr>
                </a:solidFill>
                <a:latin typeface="UTM Avo" panose="02040603050506020204" pitchFamily="18" charset="0"/>
                <a:cs typeface="Times New Roman" panose="02020603050405020304" pitchFamily="18" charset="0"/>
              </a:rPr>
              <a:t> </a:t>
            </a:r>
            <a:r>
              <a:rPr lang="vi-VN" sz="4000" dirty="0" smtClean="0">
                <a:solidFill>
                  <a:schemeClr val="accent6">
                    <a:lumMod val="75000"/>
                  </a:schemeClr>
                </a:solidFill>
                <a:latin typeface="UTM Avo" panose="02040603050506020204" pitchFamily="18" charset="0"/>
                <a:cs typeface="Times New Roman" panose="02020603050405020304" pitchFamily="18" charset="0"/>
              </a:rPr>
              <a:t>biển.</a:t>
            </a:r>
            <a:r>
              <a:rPr lang="en-US" sz="4000" dirty="0">
                <a:solidFill>
                  <a:schemeClr val="accent6">
                    <a:lumMod val="75000"/>
                  </a:schemeClr>
                </a:solidFill>
                <a:latin typeface="UTM Avo" panose="02040603050506020204" pitchFamily="18" charset="0"/>
                <a:cs typeface="Times New Roman" panose="02020603050405020304" pitchFamily="18" charset="0"/>
              </a:rPr>
              <a:t> </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68759" y="1334279"/>
            <a:ext cx="8169863" cy="5523722"/>
          </a:xfrm>
          <a:prstGeom prst="rect">
            <a:avLst/>
          </a:prstGeom>
        </p:spPr>
      </p:pic>
    </p:spTree>
    <p:extLst>
      <p:ext uri="{BB962C8B-B14F-4D97-AF65-F5344CB8AC3E}">
        <p14:creationId xmlns:p14="http://schemas.microsoft.com/office/powerpoint/2010/main" val="235084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43711" y="2818241"/>
            <a:ext cx="4784539" cy="995209"/>
          </a:xfrm>
          <a:prstGeom prst="rect">
            <a:avLst/>
          </a:prstGeom>
          <a:noFill/>
        </p:spPr>
        <p:txBody>
          <a:bodyPr wrap="square" rtlCol="0">
            <a:spAutoFit/>
          </a:bodyPr>
          <a:lstStyle/>
          <a:p>
            <a:pPr algn="ctr" defTabSz="914377"/>
            <a:r>
              <a:rPr lang="vi-VN" altLang="zh-CN" sz="5867" b="1" dirty="0" smtClean="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Nghe viết</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vi-VN"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7</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188988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33333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645"/>
            <a:ext cx="12275976" cy="6932645"/>
          </a:xfrm>
          <a:prstGeom prst="rect">
            <a:avLst/>
          </a:prstGeom>
        </p:spPr>
      </p:pic>
    </p:spTree>
    <p:extLst>
      <p:ext uri="{BB962C8B-B14F-4D97-AF65-F5344CB8AC3E}">
        <p14:creationId xmlns:p14="http://schemas.microsoft.com/office/powerpoint/2010/main" val="198191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43711" y="2818241"/>
            <a:ext cx="4784539" cy="995209"/>
          </a:xfrm>
          <a:prstGeom prst="rect">
            <a:avLst/>
          </a:prstGeom>
          <a:noFill/>
        </p:spPr>
        <p:txBody>
          <a:bodyPr wrap="square" rtlCol="0">
            <a:spAutoFit/>
          </a:bodyPr>
          <a:lstStyle/>
          <a:p>
            <a:pPr algn="ctr" defTabSz="914377"/>
            <a:r>
              <a:rPr lang="vi-VN" altLang="zh-CN" sz="5867" b="1" dirty="0" smtClean="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Nghe viết</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vi-VN"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8</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168988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33333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111" y="356603"/>
            <a:ext cx="11717889" cy="1938992"/>
          </a:xfrm>
          <a:prstGeom prst="rect">
            <a:avLst/>
          </a:prstGeom>
        </p:spPr>
        <p:txBody>
          <a:bodyPr wrap="square">
            <a:spAutoFit/>
          </a:bodyPr>
          <a:lstStyle/>
          <a:p>
            <a:pPr lvl="0"/>
            <a:r>
              <a:rPr lang="vi-VN" sz="4000" dirty="0">
                <a:solidFill>
                  <a:schemeClr val="accent6">
                    <a:lumMod val="75000"/>
                  </a:schemeClr>
                </a:solidFill>
                <a:latin typeface="UTM Avo" panose="02040603050506020204" pitchFamily="18" charset="0"/>
                <a:cs typeface="Times New Roman" panose="02020603050405020304" pitchFamily="18" charset="0"/>
              </a:rPr>
              <a:t>  Tìm trong hoặc ngoài bài đọc Du lịch biển Việt Nam từ ngữ có tiếng chứa vần anh, ach, ươt, </a:t>
            </a:r>
            <a:r>
              <a:rPr lang="vi-VN" sz="4000" dirty="0" smtClean="0">
                <a:solidFill>
                  <a:schemeClr val="accent6">
                    <a:lumMod val="75000"/>
                  </a:schemeClr>
                </a:solidFill>
                <a:latin typeface="UTM Avo" panose="02040603050506020204" pitchFamily="18" charset="0"/>
                <a:cs typeface="Times New Roman" panose="02020603050405020304" pitchFamily="18" charset="0"/>
              </a:rPr>
              <a:t>ươp.</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sp>
        <p:nvSpPr>
          <p:cNvPr id="5" name="TextBox 4"/>
          <p:cNvSpPr txBox="1"/>
          <p:nvPr/>
        </p:nvSpPr>
        <p:spPr>
          <a:xfrm>
            <a:off x="-98985" y="2452191"/>
            <a:ext cx="2226365" cy="707886"/>
          </a:xfrm>
          <a:prstGeom prst="rect">
            <a:avLst/>
          </a:prstGeom>
          <a:noFill/>
        </p:spPr>
        <p:txBody>
          <a:bodyPr wrap="square" rtlCol="0">
            <a:spAutoFit/>
          </a:bodyPr>
          <a:lstStyle/>
          <a:p>
            <a:pPr lvl="0"/>
            <a:r>
              <a:rPr lang="en-US" sz="4000" dirty="0">
                <a:solidFill>
                  <a:srgbClr val="FF0000"/>
                </a:solidFill>
                <a:latin typeface="UTM Avo" panose="02040603050506020204" pitchFamily="18" charset="0"/>
                <a:cs typeface="Times New Roman" panose="02020603050405020304" pitchFamily="18" charset="0"/>
              </a:rPr>
              <a:t>   </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anh</a:t>
            </a:r>
            <a:r>
              <a:rPr lang="en-US" sz="4000" dirty="0" smtClean="0">
                <a:solidFill>
                  <a:srgbClr val="FF0000"/>
                </a:solidFill>
                <a:latin typeface="UTM Avo" panose="02040603050506020204" pitchFamily="18" charset="0"/>
                <a:cs typeface="Times New Roman" panose="02020603050405020304" pitchFamily="18" charset="0"/>
              </a:rPr>
              <a:t>:</a:t>
            </a:r>
            <a:endParaRPr lang="en-US" sz="4400" dirty="0">
              <a:solidFill>
                <a:srgbClr val="FF0000"/>
              </a:solidFill>
              <a:latin typeface="UTM Avo" panose="02040603050506020204" pitchFamily="18" charset="0"/>
              <a:cs typeface="Times New Roman" panose="02020603050405020304" pitchFamily="18" charset="0"/>
            </a:endParaRPr>
          </a:p>
        </p:txBody>
      </p:sp>
      <p:sp>
        <p:nvSpPr>
          <p:cNvPr id="7" name="TextBox 6"/>
          <p:cNvSpPr txBox="1"/>
          <p:nvPr/>
        </p:nvSpPr>
        <p:spPr>
          <a:xfrm>
            <a:off x="297088" y="4083406"/>
            <a:ext cx="1587144" cy="707886"/>
          </a:xfrm>
          <a:prstGeom prst="rect">
            <a:avLst/>
          </a:prstGeom>
          <a:noFill/>
        </p:spPr>
        <p:txBody>
          <a:bodyPr wrap="square" rtlCol="0">
            <a:spAutoFit/>
          </a:bodyPr>
          <a:lstStyle/>
          <a:p>
            <a:r>
              <a:rPr lang="en-US" sz="4000" dirty="0" smtClean="0">
                <a:solidFill>
                  <a:srgbClr val="00B050"/>
                </a:solidFill>
                <a:latin typeface="UTM Avo" panose="02040603050506020204" pitchFamily="18" charset="0"/>
                <a:cs typeface="Times New Roman" panose="02020603050405020304" pitchFamily="18" charset="0"/>
              </a:rPr>
              <a:t>-</a:t>
            </a:r>
            <a:r>
              <a:rPr lang="vi-VN" sz="4000" dirty="0" smtClean="0">
                <a:solidFill>
                  <a:srgbClr val="00B050"/>
                </a:solidFill>
                <a:latin typeface="UTM Avo" panose="02040603050506020204" pitchFamily="18" charset="0"/>
                <a:cs typeface="Times New Roman" panose="02020603050405020304" pitchFamily="18" charset="0"/>
              </a:rPr>
              <a:t> </a:t>
            </a:r>
            <a:r>
              <a:rPr lang="vi-VN" sz="4000" dirty="0">
                <a:solidFill>
                  <a:srgbClr val="00B050"/>
                </a:solidFill>
                <a:latin typeface="UTM Avo" panose="02040603050506020204" pitchFamily="18" charset="0"/>
                <a:cs typeface="Times New Roman" panose="02020603050405020304" pitchFamily="18" charset="0"/>
              </a:rPr>
              <a:t>ươt</a:t>
            </a:r>
            <a:r>
              <a:rPr lang="vi-VN" sz="4000" dirty="0" smtClean="0">
                <a:solidFill>
                  <a:srgbClr val="00B050"/>
                </a:solidFill>
                <a:latin typeface="UTM Avo" panose="02040603050506020204" pitchFamily="18" charset="0"/>
                <a:cs typeface="Times New Roman" panose="02020603050405020304" pitchFamily="18" charset="0"/>
              </a:rPr>
              <a:t>:</a:t>
            </a:r>
            <a:endParaRPr lang="en-US" sz="4000" dirty="0">
              <a:solidFill>
                <a:srgbClr val="00B050"/>
              </a:solidFill>
              <a:latin typeface="UTM Avo" panose="02040603050506020204" pitchFamily="18" charset="0"/>
              <a:cs typeface="Times New Roman" panose="02020603050405020304" pitchFamily="18" charset="0"/>
            </a:endParaRPr>
          </a:p>
        </p:txBody>
      </p:sp>
      <p:sp>
        <p:nvSpPr>
          <p:cNvPr id="12" name="TextBox 11"/>
          <p:cNvSpPr txBox="1"/>
          <p:nvPr/>
        </p:nvSpPr>
        <p:spPr>
          <a:xfrm>
            <a:off x="297088" y="3251507"/>
            <a:ext cx="1708994" cy="707886"/>
          </a:xfrm>
          <a:prstGeom prst="rect">
            <a:avLst/>
          </a:prstGeom>
          <a:noFill/>
        </p:spPr>
        <p:txBody>
          <a:bodyPr wrap="square" rtlCol="0">
            <a:spAutoFit/>
          </a:bodyPr>
          <a:lstStyle/>
          <a:p>
            <a:r>
              <a:rPr lang="en-US" sz="4000" dirty="0" smtClean="0">
                <a:solidFill>
                  <a:srgbClr val="00B0F0"/>
                </a:solidFill>
                <a:latin typeface="UTM Avo" panose="02040603050506020204" pitchFamily="18" charset="0"/>
                <a:cs typeface="Times New Roman" panose="02020603050405020304" pitchFamily="18" charset="0"/>
              </a:rPr>
              <a:t>-</a:t>
            </a:r>
            <a:r>
              <a:rPr lang="vi-VN" sz="4000" dirty="0">
                <a:solidFill>
                  <a:srgbClr val="00B0F0"/>
                </a:solidFill>
                <a:latin typeface="UTM Avo" panose="02040603050506020204" pitchFamily="18" charset="0"/>
                <a:cs typeface="Times New Roman" panose="02020603050405020304" pitchFamily="18" charset="0"/>
              </a:rPr>
              <a:t> </a:t>
            </a:r>
            <a:r>
              <a:rPr lang="en-US" sz="4000" dirty="0" smtClean="0">
                <a:solidFill>
                  <a:srgbClr val="00B0F0"/>
                </a:solidFill>
                <a:latin typeface="UTM Avo" panose="02040603050506020204" pitchFamily="18" charset="0"/>
                <a:cs typeface="Times New Roman" panose="02020603050405020304" pitchFamily="18" charset="0"/>
              </a:rPr>
              <a:t>ach:</a:t>
            </a:r>
            <a:endParaRPr lang="en-US" sz="4000" dirty="0">
              <a:solidFill>
                <a:srgbClr val="00B0F0"/>
              </a:solidFill>
              <a:latin typeface="UTM Avo" panose="02040603050506020204" pitchFamily="18" charset="0"/>
              <a:cs typeface="Times New Roman" panose="02020603050405020304" pitchFamily="18" charset="0"/>
            </a:endParaRPr>
          </a:p>
        </p:txBody>
      </p:sp>
      <p:sp>
        <p:nvSpPr>
          <p:cNvPr id="8" name="TextBox 7"/>
          <p:cNvSpPr txBox="1"/>
          <p:nvPr/>
        </p:nvSpPr>
        <p:spPr>
          <a:xfrm>
            <a:off x="1499798" y="2452191"/>
            <a:ext cx="10767399" cy="707886"/>
          </a:xfrm>
          <a:prstGeom prst="rect">
            <a:avLst/>
          </a:prstGeom>
          <a:noFill/>
        </p:spPr>
        <p:txBody>
          <a:bodyPr wrap="square" rtlCol="0">
            <a:spAutoFit/>
          </a:bodyPr>
          <a:lstStyle/>
          <a:p>
            <a:pPr lvl="0"/>
            <a:r>
              <a:rPr lang="en-US" sz="4000" dirty="0">
                <a:solidFill>
                  <a:srgbClr val="FF0000"/>
                </a:solidFill>
                <a:latin typeface="UTM Avo" panose="02040603050506020204" pitchFamily="18" charset="0"/>
                <a:cs typeface="Times New Roman" panose="02020603050405020304" pitchFamily="18" charset="0"/>
              </a:rPr>
              <a:t>   </a:t>
            </a:r>
            <a:r>
              <a:rPr lang="en-US" sz="4000" dirty="0" err="1" smtClean="0">
                <a:solidFill>
                  <a:srgbClr val="FF0000"/>
                </a:solidFill>
                <a:latin typeface="UTM Avo" panose="02040603050506020204" pitchFamily="18" charset="0"/>
                <a:cs typeface="Times New Roman" panose="02020603050405020304" pitchFamily="18" charset="0"/>
              </a:rPr>
              <a:t>thanh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khánh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canh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cánh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a:solidFill>
                  <a:srgbClr val="FF0000"/>
                </a:solidFill>
                <a:latin typeface="UTM Avo" panose="02040603050506020204" pitchFamily="18" charset="0"/>
                <a:cs typeface="Times New Roman" panose="02020603050405020304" pitchFamily="18" charset="0"/>
              </a:rPr>
              <a:t>sánh</a:t>
            </a:r>
            <a:r>
              <a:rPr lang="en-US" sz="4000" dirty="0">
                <a:solidFill>
                  <a:srgbClr val="FF0000"/>
                </a:solidFill>
                <a:latin typeface="UTM Avo" panose="02040603050506020204" pitchFamily="18" charset="0"/>
                <a:cs typeface="Times New Roman" panose="02020603050405020304" pitchFamily="18" charset="0"/>
              </a:rPr>
              <a:t>, </a:t>
            </a:r>
            <a:r>
              <a:rPr lang="en-US" sz="4000" dirty="0" err="1" smtClean="0">
                <a:solidFill>
                  <a:srgbClr val="FF0000"/>
                </a:solidFill>
                <a:latin typeface="UTM Avo" panose="02040603050506020204" pitchFamily="18" charset="0"/>
                <a:cs typeface="Times New Roman" panose="02020603050405020304" pitchFamily="18" charset="0"/>
              </a:rPr>
              <a:t>lánh</a:t>
            </a:r>
            <a:r>
              <a:rPr lang="vi-VN" sz="4000" dirty="0" smtClean="0">
                <a:solidFill>
                  <a:srgbClr val="FF0000"/>
                </a:solidFill>
                <a:latin typeface="UTM Avo" panose="02040603050506020204" pitchFamily="18" charset="0"/>
                <a:cs typeface="Times New Roman" panose="02020603050405020304" pitchFamily="18" charset="0"/>
              </a:rPr>
              <a:t>...</a:t>
            </a:r>
            <a:endParaRPr lang="en-US" sz="4400" dirty="0">
              <a:solidFill>
                <a:srgbClr val="FF0000"/>
              </a:solidFill>
              <a:latin typeface="UTM Avo" panose="02040603050506020204" pitchFamily="18" charset="0"/>
              <a:cs typeface="Times New Roman" panose="02020603050405020304" pitchFamily="18" charset="0"/>
            </a:endParaRPr>
          </a:p>
        </p:txBody>
      </p:sp>
      <p:sp>
        <p:nvSpPr>
          <p:cNvPr id="9" name="TextBox 8"/>
          <p:cNvSpPr txBox="1"/>
          <p:nvPr/>
        </p:nvSpPr>
        <p:spPr>
          <a:xfrm>
            <a:off x="1894115" y="3251507"/>
            <a:ext cx="10185918" cy="707886"/>
          </a:xfrm>
          <a:prstGeom prst="rect">
            <a:avLst/>
          </a:prstGeom>
          <a:noFill/>
        </p:spPr>
        <p:txBody>
          <a:bodyPr wrap="square" rtlCol="0">
            <a:spAutoFit/>
          </a:bodyPr>
          <a:lstStyle/>
          <a:p>
            <a:r>
              <a:rPr lang="en-US" sz="4000" dirty="0" err="1" smtClean="0">
                <a:solidFill>
                  <a:srgbClr val="00B0F0"/>
                </a:solidFill>
                <a:latin typeface="UTM Avo" panose="02040603050506020204" pitchFamily="18" charset="0"/>
                <a:cs typeface="Times New Roman" panose="02020603050405020304" pitchFamily="18" charset="0"/>
              </a:rPr>
              <a:t>khách</a:t>
            </a:r>
            <a:r>
              <a:rPr lang="en-US" sz="4000" dirty="0">
                <a:solidFill>
                  <a:srgbClr val="00B0F0"/>
                </a:solidFill>
                <a:latin typeface="UTM Avo" panose="02040603050506020204" pitchFamily="18" charset="0"/>
                <a:cs typeface="Times New Roman" panose="02020603050405020304" pitchFamily="18" charset="0"/>
              </a:rPr>
              <a:t>, </a:t>
            </a:r>
            <a:r>
              <a:rPr lang="en-US" sz="4000" dirty="0" err="1">
                <a:solidFill>
                  <a:srgbClr val="00B0F0"/>
                </a:solidFill>
                <a:latin typeface="UTM Avo" panose="02040603050506020204" pitchFamily="18" charset="0"/>
                <a:cs typeface="Times New Roman" panose="02020603050405020304" pitchFamily="18" charset="0"/>
              </a:rPr>
              <a:t>mách</a:t>
            </a:r>
            <a:r>
              <a:rPr lang="en-US" sz="4000" dirty="0">
                <a:solidFill>
                  <a:srgbClr val="00B0F0"/>
                </a:solidFill>
                <a:latin typeface="UTM Avo" panose="02040603050506020204" pitchFamily="18" charset="0"/>
                <a:cs typeface="Times New Roman" panose="02020603050405020304" pitchFamily="18" charset="0"/>
              </a:rPr>
              <a:t>, </a:t>
            </a:r>
            <a:r>
              <a:rPr lang="en-US" sz="4000" dirty="0" err="1">
                <a:solidFill>
                  <a:srgbClr val="00B0F0"/>
                </a:solidFill>
                <a:latin typeface="UTM Avo" panose="02040603050506020204" pitchFamily="18" charset="0"/>
                <a:cs typeface="Times New Roman" panose="02020603050405020304" pitchFamily="18" charset="0"/>
              </a:rPr>
              <a:t>cách</a:t>
            </a:r>
            <a:r>
              <a:rPr lang="en-US" sz="4000" dirty="0">
                <a:solidFill>
                  <a:srgbClr val="00B0F0"/>
                </a:solidFill>
                <a:latin typeface="UTM Avo" panose="02040603050506020204" pitchFamily="18" charset="0"/>
                <a:cs typeface="Times New Roman" panose="02020603050405020304" pitchFamily="18" charset="0"/>
              </a:rPr>
              <a:t>, </a:t>
            </a:r>
            <a:r>
              <a:rPr lang="en-US" sz="4000" dirty="0" err="1">
                <a:solidFill>
                  <a:srgbClr val="00B0F0"/>
                </a:solidFill>
                <a:latin typeface="UTM Avo" panose="02040603050506020204" pitchFamily="18" charset="0"/>
                <a:cs typeface="Times New Roman" panose="02020603050405020304" pitchFamily="18" charset="0"/>
              </a:rPr>
              <a:t>lách</a:t>
            </a:r>
            <a:r>
              <a:rPr lang="en-US" sz="4000" dirty="0">
                <a:solidFill>
                  <a:srgbClr val="00B0F0"/>
                </a:solidFill>
                <a:latin typeface="UTM Avo" panose="02040603050506020204" pitchFamily="18" charset="0"/>
                <a:cs typeface="Times New Roman" panose="02020603050405020304" pitchFamily="18" charset="0"/>
              </a:rPr>
              <a:t>, </a:t>
            </a:r>
            <a:r>
              <a:rPr lang="en-US" sz="4000" dirty="0" err="1">
                <a:solidFill>
                  <a:srgbClr val="00B0F0"/>
                </a:solidFill>
                <a:latin typeface="UTM Avo" panose="02040603050506020204" pitchFamily="18" charset="0"/>
                <a:cs typeface="Times New Roman" panose="02020603050405020304" pitchFamily="18" charset="0"/>
              </a:rPr>
              <a:t>mạch</a:t>
            </a:r>
            <a:r>
              <a:rPr lang="en-US" sz="4000" dirty="0">
                <a:solidFill>
                  <a:srgbClr val="00B0F0"/>
                </a:solidFill>
                <a:latin typeface="UTM Avo" panose="02040603050506020204" pitchFamily="18" charset="0"/>
                <a:cs typeface="Times New Roman" panose="02020603050405020304" pitchFamily="18" charset="0"/>
              </a:rPr>
              <a:t>, </a:t>
            </a:r>
            <a:r>
              <a:rPr lang="en-US" sz="4000" dirty="0" err="1" smtClean="0">
                <a:solidFill>
                  <a:srgbClr val="00B0F0"/>
                </a:solidFill>
                <a:latin typeface="UTM Avo" panose="02040603050506020204" pitchFamily="18" charset="0"/>
                <a:cs typeface="Times New Roman" panose="02020603050405020304" pitchFamily="18" charset="0"/>
              </a:rPr>
              <a:t>sạch</a:t>
            </a:r>
            <a:r>
              <a:rPr lang="vi-VN" sz="4000" dirty="0" smtClean="0">
                <a:solidFill>
                  <a:srgbClr val="00B0F0"/>
                </a:solidFill>
                <a:latin typeface="UTM Avo" panose="02040603050506020204" pitchFamily="18" charset="0"/>
                <a:cs typeface="Times New Roman" panose="02020603050405020304" pitchFamily="18" charset="0"/>
              </a:rPr>
              <a:t>...</a:t>
            </a:r>
            <a:endParaRPr lang="en-US" sz="4000" dirty="0">
              <a:solidFill>
                <a:srgbClr val="00B0F0"/>
              </a:solidFill>
              <a:latin typeface="UTM Avo" panose="02040603050506020204" pitchFamily="18" charset="0"/>
              <a:cs typeface="Times New Roman" panose="02020603050405020304" pitchFamily="18" charset="0"/>
            </a:endParaRPr>
          </a:p>
        </p:txBody>
      </p:sp>
      <p:sp>
        <p:nvSpPr>
          <p:cNvPr id="11" name="TextBox 10"/>
          <p:cNvSpPr txBox="1"/>
          <p:nvPr/>
        </p:nvSpPr>
        <p:spPr>
          <a:xfrm>
            <a:off x="1884232" y="4083406"/>
            <a:ext cx="6420953" cy="707886"/>
          </a:xfrm>
          <a:prstGeom prst="rect">
            <a:avLst/>
          </a:prstGeom>
          <a:noFill/>
        </p:spPr>
        <p:txBody>
          <a:bodyPr wrap="square" rtlCol="0">
            <a:spAutoFit/>
          </a:bodyPr>
          <a:lstStyle/>
          <a:p>
            <a:r>
              <a:rPr lang="vi-VN" sz="4000" dirty="0" smtClean="0">
                <a:solidFill>
                  <a:srgbClr val="00B050"/>
                </a:solidFill>
                <a:latin typeface="UTM Avo" panose="02040603050506020204" pitchFamily="18" charset="0"/>
                <a:cs typeface="Times New Roman" panose="02020603050405020304" pitchFamily="18" charset="0"/>
              </a:rPr>
              <a:t>lướt</a:t>
            </a:r>
            <a:r>
              <a:rPr lang="vi-VN" sz="4000" dirty="0">
                <a:solidFill>
                  <a:srgbClr val="00B050"/>
                </a:solidFill>
                <a:latin typeface="UTM Avo" panose="02040603050506020204" pitchFamily="18" charset="0"/>
                <a:cs typeface="Times New Roman" panose="02020603050405020304" pitchFamily="18" charset="0"/>
              </a:rPr>
              <a:t>, trượt, </a:t>
            </a:r>
            <a:r>
              <a:rPr lang="vi-VN" sz="4000" dirty="0" smtClean="0">
                <a:solidFill>
                  <a:srgbClr val="00B050"/>
                </a:solidFill>
                <a:latin typeface="UTM Avo" panose="02040603050506020204" pitchFamily="18" charset="0"/>
                <a:cs typeface="Times New Roman" panose="02020603050405020304" pitchFamily="18" charset="0"/>
              </a:rPr>
              <a:t>mượt...</a:t>
            </a:r>
            <a:endParaRPr lang="en-US" sz="4000" dirty="0">
              <a:solidFill>
                <a:srgbClr val="00B050"/>
              </a:solidFill>
              <a:latin typeface="UTM Avo" panose="02040603050506020204" pitchFamily="18" charset="0"/>
              <a:cs typeface="Times New Roman" panose="02020603050405020304" pitchFamily="18" charset="0"/>
            </a:endParaRPr>
          </a:p>
        </p:txBody>
      </p:sp>
      <p:sp>
        <p:nvSpPr>
          <p:cNvPr id="14" name="TextBox 13"/>
          <p:cNvSpPr txBox="1"/>
          <p:nvPr/>
        </p:nvSpPr>
        <p:spPr>
          <a:xfrm>
            <a:off x="1894115" y="4915305"/>
            <a:ext cx="6420953" cy="707886"/>
          </a:xfrm>
          <a:prstGeom prst="rect">
            <a:avLst/>
          </a:prstGeom>
          <a:noFill/>
        </p:spPr>
        <p:txBody>
          <a:bodyPr wrap="square" rtlCol="0">
            <a:spAutoFit/>
          </a:bodyPr>
          <a:lstStyle/>
          <a:p>
            <a:r>
              <a:rPr lang="vi-VN" sz="4000" dirty="0">
                <a:solidFill>
                  <a:srgbClr val="7030A0"/>
                </a:solidFill>
                <a:latin typeface="UTM Avo" panose="02040603050506020204" pitchFamily="18" charset="0"/>
                <a:cs typeface="Times New Roman" panose="02020603050405020304" pitchFamily="18" charset="0"/>
              </a:rPr>
              <a:t>c</a:t>
            </a:r>
            <a:r>
              <a:rPr lang="vi-VN" sz="4000" dirty="0" smtClean="0">
                <a:solidFill>
                  <a:srgbClr val="7030A0"/>
                </a:solidFill>
                <a:latin typeface="UTM Avo" panose="02040603050506020204" pitchFamily="18" charset="0"/>
                <a:cs typeface="Times New Roman" panose="02020603050405020304" pitchFamily="18" charset="0"/>
              </a:rPr>
              <a:t>ướp, mướp...</a:t>
            </a:r>
            <a:endParaRPr lang="en-US" sz="4000" dirty="0">
              <a:solidFill>
                <a:srgbClr val="7030A0"/>
              </a:solidFill>
              <a:latin typeface="UTM Avo" panose="02040603050506020204" pitchFamily="18" charset="0"/>
              <a:cs typeface="Times New Roman" panose="02020603050405020304" pitchFamily="18" charset="0"/>
            </a:endParaRPr>
          </a:p>
        </p:txBody>
      </p:sp>
      <p:sp>
        <p:nvSpPr>
          <p:cNvPr id="15" name="TextBox 14"/>
          <p:cNvSpPr txBox="1"/>
          <p:nvPr/>
        </p:nvSpPr>
        <p:spPr>
          <a:xfrm>
            <a:off x="375037" y="4915305"/>
            <a:ext cx="1752343" cy="707886"/>
          </a:xfrm>
          <a:prstGeom prst="rect">
            <a:avLst/>
          </a:prstGeom>
          <a:noFill/>
        </p:spPr>
        <p:txBody>
          <a:bodyPr wrap="square" rtlCol="0">
            <a:spAutoFit/>
          </a:bodyPr>
          <a:lstStyle/>
          <a:p>
            <a:r>
              <a:rPr lang="vi-VN" sz="4000" dirty="0" smtClean="0">
                <a:solidFill>
                  <a:srgbClr val="7030A0"/>
                </a:solidFill>
                <a:latin typeface="UTM Avo" panose="02040603050506020204" pitchFamily="18" charset="0"/>
                <a:cs typeface="Times New Roman" panose="02020603050405020304" pitchFamily="18" charset="0"/>
              </a:rPr>
              <a:t>- ươp:</a:t>
            </a:r>
            <a:endParaRPr lang="en-US" sz="4000" dirty="0">
              <a:solidFill>
                <a:srgbClr val="7030A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6112904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8" grpId="0"/>
      <p:bldP spid="9" grpId="0"/>
      <p:bldP spid="1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759" y="162236"/>
            <a:ext cx="11800114" cy="707886"/>
          </a:xfrm>
          <a:prstGeom prst="rect">
            <a:avLst/>
          </a:prstGeom>
        </p:spPr>
        <p:txBody>
          <a:bodyPr wrap="square">
            <a:spAutoFit/>
          </a:bodyPr>
          <a:lstStyle/>
          <a:p>
            <a:pPr lvl="0"/>
            <a:r>
              <a:rPr lang="vi-VN" sz="4000" dirty="0">
                <a:solidFill>
                  <a:schemeClr val="accent6">
                    <a:lumMod val="75000"/>
                  </a:schemeClr>
                </a:solidFill>
                <a:latin typeface="UTM Avo" panose="02040603050506020204" pitchFamily="18" charset="0"/>
                <a:cs typeface="Times New Roman" panose="02020603050405020304" pitchFamily="18" charset="0"/>
              </a:rPr>
              <a:t>Đặt tên cho bức tranh dưới </a:t>
            </a:r>
            <a:r>
              <a:rPr lang="vi-VN" sz="4000" dirty="0" smtClean="0">
                <a:solidFill>
                  <a:schemeClr val="accent6">
                    <a:lumMod val="75000"/>
                  </a:schemeClr>
                </a:solidFill>
                <a:latin typeface="UTM Avo" panose="02040603050506020204" pitchFamily="18" charset="0"/>
                <a:cs typeface="Times New Roman" panose="02020603050405020304" pitchFamily="18" charset="0"/>
              </a:rPr>
              <a:t>đây</a:t>
            </a:r>
            <a:endParaRPr lang="en-US" sz="4000" dirty="0">
              <a:solidFill>
                <a:schemeClr val="accent6">
                  <a:lumMod val="75000"/>
                </a:schemeClr>
              </a:solidFill>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70122"/>
            <a:ext cx="12192000" cy="5987878"/>
          </a:xfrm>
          <a:prstGeom prst="rect">
            <a:avLst/>
          </a:prstGeom>
        </p:spPr>
      </p:pic>
    </p:spTree>
    <p:extLst>
      <p:ext uri="{BB962C8B-B14F-4D97-AF65-F5344CB8AC3E}">
        <p14:creationId xmlns:p14="http://schemas.microsoft.com/office/powerpoint/2010/main" val="1340060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281" y="6147001"/>
            <a:ext cx="12340281" cy="646331"/>
          </a:xfrm>
          <a:prstGeom prst="rect">
            <a:avLst/>
          </a:prstGeom>
          <a:noFill/>
        </p:spPr>
        <p:txBody>
          <a:bodyPr wrap="square" rtlCol="0">
            <a:spAutoFit/>
          </a:bodyPr>
          <a:lstStyle/>
          <a:p>
            <a:r>
              <a:rPr lang="vi-VN" sz="3600" dirty="0" smtClean="0">
                <a:latin typeface="UTM Avo" panose="02040603050506020204" pitchFamily="18" charset="0"/>
                <a:cs typeface="Times New Roman" panose="02020603050405020304" pitchFamily="18" charset="0"/>
              </a:rPr>
              <a:t>Quan sát tranh và cho biết em thấy gì trong tranh</a:t>
            </a:r>
            <a:r>
              <a:rPr lang="en-US" sz="3600" dirty="0" smtClean="0">
                <a:latin typeface="UTM Avo" panose="02040603050506020204" pitchFamily="18" charset="0"/>
                <a:cs typeface="Times New Roman" panose="02020603050405020304" pitchFamily="18" charset="0"/>
              </a:rPr>
              <a:t>?</a:t>
            </a:r>
            <a:endParaRPr lang="en-US" sz="3600" dirty="0">
              <a:latin typeface="UTM Avo" panose="02040603050506020204" pitchFamily="18" charset="0"/>
              <a:cs typeface="Times New Roman" panose="02020603050405020304" pitchFamily="18" charset="0"/>
            </a:endParaRPr>
          </a:p>
        </p:txBody>
      </p:sp>
      <p:pic>
        <p:nvPicPr>
          <p:cNvPr id="1026" name="Picture 2" descr="https://img.loigiaihay.com/picture/2022/1021/2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8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5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arish Thank You GIFs - Get the best GIF on GIPHY">
            <a:extLst>
              <a:ext uri="{FF2B5EF4-FFF2-40B4-BE49-F238E27FC236}">
                <a16:creationId xmlns:a16="http://schemas.microsoft.com/office/drawing/2014/main" id="{FB7331A7-7740-4802-878B-346DB63D34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134"/>
            <a:ext cx="12192000" cy="68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9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94" y="704055"/>
            <a:ext cx="2661644" cy="891500"/>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53065"/>
            <a:ext cx="12331428" cy="10693183"/>
          </a:xfrm>
          <a:prstGeom prst="rect">
            <a:avLst/>
          </a:prstGeom>
        </p:spPr>
      </p:pic>
      <p:sp>
        <p:nvSpPr>
          <p:cNvPr id="26" name="任意多边形 25"/>
          <p:cNvSpPr/>
          <p:nvPr/>
        </p:nvSpPr>
        <p:spPr>
          <a:xfrm>
            <a:off x="1980437" y="1609576"/>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grpSp>
        <p:nvGrpSpPr>
          <p:cNvPr id="99" name="组合 98"/>
          <p:cNvGrpSpPr/>
          <p:nvPr/>
        </p:nvGrpSpPr>
        <p:grpSpPr>
          <a:xfrm>
            <a:off x="4982560" y="3201619"/>
            <a:ext cx="2222778" cy="1206181"/>
            <a:chOff x="3295926" y="1810676"/>
            <a:chExt cx="1667083" cy="904634"/>
          </a:xfrm>
        </p:grpSpPr>
        <p:sp>
          <p:nvSpPr>
            <p:cNvPr id="94" name="矩形 93"/>
            <p:cNvSpPr/>
            <p:nvPr/>
          </p:nvSpPr>
          <p:spPr>
            <a:xfrm>
              <a:off x="3295926" y="1815065"/>
              <a:ext cx="1658146" cy="900245"/>
            </a:xfrm>
            <a:prstGeom prst="rect">
              <a:avLst/>
            </a:prstGeom>
          </p:spPr>
          <p:txBody>
            <a:bodyPr wrap="none">
              <a:spAutoFit/>
            </a:bodyPr>
            <a:lstStyle/>
            <a:p>
              <a:pPr defTabSz="914377"/>
              <a:r>
                <a:rPr lang="en-US" altLang="zh-CN" sz="7200" b="1" dirty="0" err="1">
                  <a:ln w="107950">
                    <a:solidFill>
                      <a:prstClr val="white"/>
                    </a:solidFill>
                  </a:ln>
                  <a:solidFill>
                    <a:prstClr val="white"/>
                  </a:solidFill>
                  <a:effectLst>
                    <a:outerShdw blurRad="63500" sx="102000" sy="102000" algn="ctr" rotWithShape="0">
                      <a:prstClr val="black">
                        <a:alpha val="40000"/>
                      </a:prst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Bài</a:t>
              </a:r>
              <a:r>
                <a:rPr lang="en-US" altLang="zh-CN" sz="7200" b="1" dirty="0">
                  <a:ln w="107950">
                    <a:solidFill>
                      <a:prstClr val="white"/>
                    </a:solidFill>
                  </a:ln>
                  <a:solidFill>
                    <a:prstClr val="white"/>
                  </a:solidFill>
                  <a:effectLst>
                    <a:outerShdw blurRad="63500" sx="102000" sy="102000" algn="ctr" rotWithShape="0">
                      <a:prstClr val="black">
                        <a:alpha val="40000"/>
                      </a:prst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vi-VN" altLang="zh-CN" sz="7200" b="1" dirty="0" smtClean="0">
                  <a:ln w="107950">
                    <a:solidFill>
                      <a:prstClr val="white"/>
                    </a:solidFill>
                  </a:ln>
                  <a:solidFill>
                    <a:prstClr val="white"/>
                  </a:solidFill>
                  <a:effectLst>
                    <a:outerShdw blurRad="63500" sx="102000" sy="102000" algn="ctr" rotWithShape="0">
                      <a:prstClr val="black">
                        <a:alpha val="40000"/>
                      </a:prst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6</a:t>
              </a:r>
              <a:endParaRPr lang="zh-CN" altLang="en-US" sz="6400" b="1" dirty="0">
                <a:ln w="107950">
                  <a:solidFill>
                    <a:prstClr val="white"/>
                  </a:solidFill>
                </a:ln>
                <a:solidFill>
                  <a:prstClr val="white"/>
                </a:solidFill>
                <a:effectLst>
                  <a:outerShdw blurRad="63500" sx="102000" sy="102000" algn="ctr" rotWithShape="0">
                    <a:prstClr val="black">
                      <a:alpha val="40000"/>
                    </a:prst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97" name="矩形 96"/>
            <p:cNvSpPr/>
            <p:nvPr/>
          </p:nvSpPr>
          <p:spPr>
            <a:xfrm>
              <a:off x="3304863" y="1810676"/>
              <a:ext cx="1658146" cy="900245"/>
            </a:xfrm>
            <a:prstGeom prst="rect">
              <a:avLst/>
            </a:prstGeom>
          </p:spPr>
          <p:txBody>
            <a:bodyPr wrap="none">
              <a:spAutoFit/>
            </a:bodyPr>
            <a:lstStyle/>
            <a:p>
              <a:pPr defTabSz="914377"/>
              <a:r>
                <a:rPr lang="en-US" altLang="zh-CN" sz="7200" b="1" dirty="0" err="1">
                  <a:ln>
                    <a:solidFill>
                      <a:srgbClr val="ED7D31">
                        <a:lumMod val="75000"/>
                      </a:srgbClr>
                    </a:solidFill>
                  </a:ln>
                  <a:noFill/>
                  <a:latin typeface="Times New Roman" panose="02020603050405020304" pitchFamily="18" charset="0"/>
                  <a:ea typeface="Arial-Rounded" panose="020B0500000000000000" pitchFamily="34" charset="-93"/>
                  <a:cs typeface="Times New Roman" panose="02020603050405020304" pitchFamily="18" charset="0"/>
                  <a:sym typeface="+mn-lt"/>
                </a:rPr>
                <a:t>Bài</a:t>
              </a:r>
              <a:r>
                <a:rPr lang="en-US" altLang="zh-CN" sz="7200" b="1" dirty="0">
                  <a:ln>
                    <a:solidFill>
                      <a:srgbClr val="ED7D31">
                        <a:lumMod val="75000"/>
                      </a:srgbClr>
                    </a:solidFill>
                  </a:ln>
                  <a:no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vi-VN" altLang="zh-CN" sz="7200" b="1" dirty="0" smtClean="0">
                  <a:ln>
                    <a:solidFill>
                      <a:srgbClr val="ED7D31">
                        <a:lumMod val="75000"/>
                      </a:srgbClr>
                    </a:solidFill>
                  </a:ln>
                  <a:noFill/>
                  <a:latin typeface="Times New Roman" panose="02020603050405020304" pitchFamily="18" charset="0"/>
                  <a:ea typeface="Arial-Rounded" panose="020B0500000000000000" pitchFamily="34" charset="-93"/>
                  <a:cs typeface="Times New Roman" panose="02020603050405020304" pitchFamily="18" charset="0"/>
                  <a:sym typeface="+mn-lt"/>
                </a:rPr>
                <a:t>6</a:t>
              </a:r>
              <a:endParaRPr lang="zh-CN" altLang="en-US" sz="6400" b="1" dirty="0">
                <a:ln>
                  <a:solidFill>
                    <a:srgbClr val="ED7D31">
                      <a:lumMod val="75000"/>
                    </a:srgbClr>
                  </a:solidFill>
                </a:ln>
                <a:no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98" name="矩形 97"/>
            <p:cNvSpPr/>
            <p:nvPr/>
          </p:nvSpPr>
          <p:spPr>
            <a:xfrm>
              <a:off x="3304863" y="1814225"/>
              <a:ext cx="1658146" cy="900245"/>
            </a:xfrm>
            <a:prstGeom prst="rect">
              <a:avLst/>
            </a:prstGeom>
          </p:spPr>
          <p:txBody>
            <a:bodyPr wrap="none">
              <a:spAutoFit/>
            </a:bodyPr>
            <a:lstStyle/>
            <a:p>
              <a:pPr defTabSz="914377"/>
              <a:r>
                <a:rPr lang="en-US" altLang="zh-CN" sz="72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Bài</a:t>
              </a:r>
              <a:r>
                <a:rPr lang="en-US" altLang="zh-CN" sz="72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vi-VN" altLang="zh-CN" sz="72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6</a:t>
              </a:r>
              <a:endParaRPr lang="zh-CN" altLang="en-US" sz="64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9407611" y="4800725"/>
            <a:ext cx="2784389" cy="1620820"/>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a:fillRect/>
          </a:stretch>
        </p:blipFill>
        <p:spPr>
          <a:xfrm>
            <a:off x="9670239" y="3330309"/>
            <a:ext cx="2176557" cy="3377231"/>
          </a:xfrm>
          <a:prstGeom prst="rect">
            <a:avLst/>
          </a:prstGeom>
        </p:spPr>
      </p:pic>
      <p:sp>
        <p:nvSpPr>
          <p:cNvPr id="92" name="任意多边形 91"/>
          <p:cNvSpPr/>
          <p:nvPr/>
        </p:nvSpPr>
        <p:spPr>
          <a:xfrm>
            <a:off x="-6577" y="6168693"/>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sp>
        <p:nvSpPr>
          <p:cNvPr id="111" name="任意多边形 110"/>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sp>
        <p:nvSpPr>
          <p:cNvPr id="112" name="任意多边形 111"/>
          <p:cNvSpPr/>
          <p:nvPr/>
        </p:nvSpPr>
        <p:spPr>
          <a:xfrm>
            <a:off x="-6577" y="6487466"/>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sp>
        <p:nvSpPr>
          <p:cNvPr id="28" name="矩形 97"/>
          <p:cNvSpPr/>
          <p:nvPr/>
        </p:nvSpPr>
        <p:spPr>
          <a:xfrm>
            <a:off x="3113349" y="3155306"/>
            <a:ext cx="6072412" cy="1806733"/>
          </a:xfrm>
          <a:prstGeom prst="rect">
            <a:avLst/>
          </a:prstGeom>
        </p:spPr>
        <p:txBody>
          <a:bodyPr spcFirstLastPara="1" wrap="none" numCol="1">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ltLang="zh-CN" sz="4800"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Chủ</a:t>
            </a:r>
            <a:r>
              <a:rPr lang="en-GB" altLang="zh-CN" sz="48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GB" altLang="zh-CN" sz="4800"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đề</a:t>
            </a:r>
            <a:r>
              <a:rPr lang="en-GB" altLang="zh-CN" sz="48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vi-VN" altLang="zh-CN" sz="48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8</a:t>
            </a:r>
            <a:r>
              <a:rPr lang="en-GB" altLang="zh-CN" sz="48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vi-VN" altLang="zh-CN" sz="48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Đất nước và con người</a:t>
            </a:r>
            <a:endParaRPr lang="zh-CN" altLang="en-US" sz="48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97"/>
          <p:cNvSpPr/>
          <p:nvPr/>
        </p:nvSpPr>
        <p:spPr>
          <a:xfrm>
            <a:off x="2266836" y="4544116"/>
            <a:ext cx="7451912" cy="1015663"/>
          </a:xfrm>
          <a:prstGeom prst="rect">
            <a:avLst/>
          </a:prstGeom>
        </p:spPr>
        <p:txBody>
          <a:bodyPr wrap="none">
            <a:spAutoFit/>
          </a:bodyPr>
          <a:lstStyle/>
          <a:p>
            <a:pPr defTabSz="914377"/>
            <a:r>
              <a:rPr lang="vi-VN" altLang="zh-CN" sz="6000" b="1" dirty="0" smtClean="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Du lịch biển Việt Nam</a:t>
            </a:r>
            <a:endParaRPr lang="zh-CN" altLang="en-US" sz="54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92238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500"/>
                            </p:stCondLst>
                            <p:childTnLst>
                              <p:par>
                                <p:cTn id="37" presetID="8" presetClass="emph" presetSubtype="0" fill="hold" nodeType="afterEffect">
                                  <p:stCondLst>
                                    <p:cond delay="0"/>
                                  </p:stCondLst>
                                  <p:childTnLst>
                                    <p:animRot by="21600000">
                                      <p:cBhvr>
                                        <p:cTn id="38" dur="100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250" fill="hold"/>
                                        <p:tgtEl>
                                          <p:spTgt spid="2"/>
                                        </p:tgtEl>
                                        <p:attrNameLst>
                                          <p:attrName>ppt_w</p:attrName>
                                        </p:attrNameLst>
                                      </p:cBhvr>
                                      <p:tavLst>
                                        <p:tav tm="0">
                                          <p:val>
                                            <p:fltVal val="0"/>
                                          </p:val>
                                        </p:tav>
                                        <p:tav tm="100000">
                                          <p:val>
                                            <p:strVal val="#ppt_w"/>
                                          </p:val>
                                        </p:tav>
                                      </p:tavLst>
                                    </p:anim>
                                    <p:anim calcmode="lin" valueType="num">
                                      <p:cBhvr>
                                        <p:cTn id="58" dur="1250" fill="hold"/>
                                        <p:tgtEl>
                                          <p:spTgt spid="2"/>
                                        </p:tgtEl>
                                        <p:attrNameLst>
                                          <p:attrName>ppt_h</p:attrName>
                                        </p:attrNameLst>
                                      </p:cBhvr>
                                      <p:tavLst>
                                        <p:tav tm="0">
                                          <p:val>
                                            <p:fltVal val="0"/>
                                          </p:val>
                                        </p:tav>
                                        <p:tav tm="100000">
                                          <p:val>
                                            <p:strVal val="#ppt_h"/>
                                          </p:val>
                                        </p:tav>
                                      </p:tavLst>
                                    </p:anim>
                                    <p:animEffect transition="in" filter="fade">
                                      <p:cBhvr>
                                        <p:cTn id="59" dur="1250"/>
                                        <p:tgtEl>
                                          <p:spTgt spid="2"/>
                                        </p:tgtEl>
                                      </p:cBhvr>
                                    </p:animEffect>
                                    <p:anim calcmode="lin" valueType="num">
                                      <p:cBhvr>
                                        <p:cTn id="60" dur="1250" fill="hold"/>
                                        <p:tgtEl>
                                          <p:spTgt spid="2"/>
                                        </p:tgtEl>
                                        <p:attrNameLst>
                                          <p:attrName>ppt_x</p:attrName>
                                        </p:attrNameLst>
                                      </p:cBhvr>
                                      <p:tavLst>
                                        <p:tav tm="0">
                                          <p:val>
                                            <p:fltVal val="0.5"/>
                                          </p:val>
                                        </p:tav>
                                        <p:tav tm="100000">
                                          <p:val>
                                            <p:strVal val="#ppt_x"/>
                                          </p:val>
                                        </p:tav>
                                      </p:tavLst>
                                    </p:anim>
                                    <p:anim calcmode="lin" valueType="num">
                                      <p:cBhvr>
                                        <p:cTn id="61" dur="125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1000" fill="hold"/>
                                        <p:tgtEl>
                                          <p:spTgt spid="99"/>
                                        </p:tgtEl>
                                        <p:attrNameLst>
                                          <p:attrName>ppt_w</p:attrName>
                                        </p:attrNameLst>
                                      </p:cBhvr>
                                      <p:tavLst>
                                        <p:tav tm="0">
                                          <p:val>
                                            <p:fltVal val="0"/>
                                          </p:val>
                                        </p:tav>
                                        <p:tav tm="100000">
                                          <p:val>
                                            <p:strVal val="#ppt_w"/>
                                          </p:val>
                                        </p:tav>
                                      </p:tavLst>
                                    </p:anim>
                                    <p:anim calcmode="lin" valueType="num">
                                      <p:cBhvr>
                                        <p:cTn id="65" dur="1000" fill="hold"/>
                                        <p:tgtEl>
                                          <p:spTgt spid="99"/>
                                        </p:tgtEl>
                                        <p:attrNameLst>
                                          <p:attrName>ppt_h</p:attrName>
                                        </p:attrNameLst>
                                      </p:cBhvr>
                                      <p:tavLst>
                                        <p:tav tm="0">
                                          <p:val>
                                            <p:fltVal val="0"/>
                                          </p:val>
                                        </p:tav>
                                        <p:tav tm="100000">
                                          <p:val>
                                            <p:strVal val="#ppt_h"/>
                                          </p:val>
                                        </p:tav>
                                      </p:tavLst>
                                    </p:anim>
                                    <p:animEffect transition="in" filter="fade">
                                      <p:cBhvr>
                                        <p:cTn id="66" dur="1000"/>
                                        <p:tgtEl>
                                          <p:spTgt spid="99"/>
                                        </p:tgtEl>
                                      </p:cBhvr>
                                    </p:animEffect>
                                  </p:childTnLst>
                                </p:cTn>
                              </p:par>
                              <p:par>
                                <p:cTn id="67" presetID="14" presetClass="entr" presetSubtype="5" fill="hold" nodeType="withEffect">
                                  <p:stCondLst>
                                    <p:cond delay="3000"/>
                                  </p:stCondLst>
                                  <p:childTnLst>
                                    <p:set>
                                      <p:cBhvr>
                                        <p:cTn id="68" dur="1" fill="hold">
                                          <p:stCondLst>
                                            <p:cond delay="0"/>
                                          </p:stCondLst>
                                        </p:cTn>
                                        <p:tgtEl>
                                          <p:spTgt spid="99"/>
                                        </p:tgtEl>
                                        <p:attrNameLst>
                                          <p:attrName>style.visibility</p:attrName>
                                        </p:attrNameLst>
                                      </p:cBhvr>
                                      <p:to>
                                        <p:strVal val="visible"/>
                                      </p:to>
                                    </p:set>
                                    <p:animEffect transition="in" filter="randombar(vertical)">
                                      <p:cBhvr>
                                        <p:cTn id="69" dur="1500"/>
                                        <p:tgtEl>
                                          <p:spTgt spid="99"/>
                                        </p:tgtEl>
                                      </p:cBhvr>
                                    </p:animEffect>
                                  </p:childTnLst>
                                </p:cTn>
                              </p:par>
                              <p:par>
                                <p:cTn id="70" presetID="37" presetClass="entr" presetSubtype="0" fill="hold" nodeType="withEffect">
                                  <p:stCondLst>
                                    <p:cond delay="300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750"/>
                                        <p:tgtEl>
                                          <p:spTgt spid="99"/>
                                        </p:tgtEl>
                                      </p:cBhvr>
                                    </p:animEffect>
                                    <p:anim calcmode="lin" valueType="num">
                                      <p:cBhvr>
                                        <p:cTn id="73" dur="750" fill="hold"/>
                                        <p:tgtEl>
                                          <p:spTgt spid="99"/>
                                        </p:tgtEl>
                                        <p:attrNameLst>
                                          <p:attrName>ppt_x</p:attrName>
                                        </p:attrNameLst>
                                      </p:cBhvr>
                                      <p:tavLst>
                                        <p:tav tm="0">
                                          <p:val>
                                            <p:strVal val="#ppt_x"/>
                                          </p:val>
                                        </p:tav>
                                        <p:tav tm="100000">
                                          <p:val>
                                            <p:strVal val="#ppt_x"/>
                                          </p:val>
                                        </p:tav>
                                      </p:tavLst>
                                    </p:anim>
                                    <p:anim calcmode="lin" valueType="num">
                                      <p:cBhvr>
                                        <p:cTn id="74" dur="675" decel="100000" fill="hold"/>
                                        <p:tgtEl>
                                          <p:spTgt spid="99"/>
                                        </p:tgtEl>
                                        <p:attrNameLst>
                                          <p:attrName>ppt_y</p:attrName>
                                        </p:attrNameLst>
                                      </p:cBhvr>
                                      <p:tavLst>
                                        <p:tav tm="0">
                                          <p:val>
                                            <p:strVal val="#ppt_y+1"/>
                                          </p:val>
                                        </p:tav>
                                        <p:tav tm="100000">
                                          <p:val>
                                            <p:strVal val="#ppt_y-.03"/>
                                          </p:val>
                                        </p:tav>
                                      </p:tavLst>
                                    </p:anim>
                                    <p:anim calcmode="lin" valueType="num">
                                      <p:cBhvr>
                                        <p:cTn id="75"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udent in classroom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004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80513" y="2363113"/>
            <a:ext cx="4035311" cy="1421928"/>
          </a:xfrm>
          <a:prstGeom prst="rect">
            <a:avLst/>
          </a:prstGeom>
          <a:noFill/>
        </p:spPr>
        <p:txBody>
          <a:bodyPr wrap="square" rtlCol="0">
            <a:spAutoFit/>
          </a:bodyPr>
          <a:lstStyle/>
          <a:p>
            <a:r>
              <a:rPr lang="en-US" sz="8640" b="1" dirty="0">
                <a:solidFill>
                  <a:srgbClr val="FF0000"/>
                </a:solidFill>
                <a:latin typeface="UTM Avo" panose="02040603050506020204" pitchFamily="18" charset="0"/>
                <a:cs typeface="Times New Roman" panose="02020603050405020304" pitchFamily="18" charset="0"/>
              </a:rPr>
              <a:t>TIẾT 1</a:t>
            </a:r>
          </a:p>
        </p:txBody>
      </p:sp>
    </p:spTree>
    <p:extLst>
      <p:ext uri="{BB962C8B-B14F-4D97-AF65-F5344CB8AC3E}">
        <p14:creationId xmlns:p14="http://schemas.microsoft.com/office/powerpoint/2010/main" val="368097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sp>
        <p:nvSpPr>
          <p:cNvPr id="110" name="文本框 109"/>
          <p:cNvSpPr txBox="1"/>
          <p:nvPr/>
        </p:nvSpPr>
        <p:spPr>
          <a:xfrm>
            <a:off x="230972" y="3100805"/>
            <a:ext cx="4784539" cy="995209"/>
          </a:xfrm>
          <a:prstGeom prst="rect">
            <a:avLst/>
          </a:prstGeom>
          <a:noFill/>
        </p:spPr>
        <p:txBody>
          <a:bodyPr wrap="square" rtlCol="0">
            <a:spAutoFit/>
          </a:bodyPr>
          <a:lstStyle/>
          <a:p>
            <a:pPr algn="ctr" defTabSz="914377"/>
            <a:r>
              <a:rPr lang="en-US" altLang="zh-CN" sz="5867"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Đọc</a:t>
            </a:r>
            <a:endParaRPr lang="zh-CN" altLang="en-US" sz="5867"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42" name="文本框 41"/>
          <p:cNvSpPr txBox="1"/>
          <p:nvPr/>
        </p:nvSpPr>
        <p:spPr>
          <a:xfrm>
            <a:off x="1927087" y="1845039"/>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914377"/>
            <a:r>
              <a:rPr lang="en-US" altLang="zh-CN" sz="7200" dirty="0">
                <a:latin typeface="Times New Roman" panose="02020603050405020304" pitchFamily="18" charset="0"/>
                <a:ea typeface="Arial-Rounded" panose="020B0500000000000000" pitchFamily="34" charset="-93"/>
                <a:cs typeface="Times New Roman" panose="02020603050405020304" pitchFamily="18" charset="0"/>
                <a:sym typeface="+mn-lt"/>
              </a:rPr>
              <a:t>2</a:t>
            </a:r>
            <a:endParaRPr lang="zh-CN" altLang="en-US" sz="7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1959385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487" y="914982"/>
            <a:ext cx="11525086" cy="5560497"/>
          </a:xfrm>
          <a:prstGeom prst="rect">
            <a:avLst/>
          </a:prstGeom>
          <a:noFill/>
        </p:spPr>
        <p:txBody>
          <a:bodyPr wrap="square" rtlCol="0">
            <a:spAutoFit/>
          </a:bodyPr>
          <a:lstStyle/>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nước ta nơi đâu cũng đẹp. Thanh Hóa, Đà Nẵng, Khánh Hòa,… có những bãi biển nổi tiếng, được du khách yêu thích. Nhưng suốt chiều dài đất nước cũng có nhiều bãi biển còn hoang sơ</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Đi </a:t>
            </a:r>
            <a:r>
              <a:rPr lang="vi-VN" sz="3200" dirty="0">
                <a:solidFill>
                  <a:prstClr val="black"/>
                </a:solidFill>
                <a:latin typeface="UTM Avo" panose="02040603050506020204" pitchFamily="18" charset="0"/>
                <a:cs typeface="Times New Roman" panose="02020603050405020304" pitchFamily="18" charset="0"/>
              </a:rPr>
              <a:t>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a:solidFill>
                  <a:prstClr val="black"/>
                </a:solidFill>
                <a:latin typeface="UTM Avo" panose="02040603050506020204" pitchFamily="18" charset="0"/>
                <a:cs typeface="Times New Roman" panose="02020603050405020304" pitchFamily="18" charset="0"/>
              </a:rPr>
              <a:t> </a:t>
            </a: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là món quà kì diệu mà thiên nhiên đã ban tặng cho nước ta. </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5" name="TextBox 4"/>
          <p:cNvSpPr txBox="1"/>
          <p:nvPr/>
        </p:nvSpPr>
        <p:spPr>
          <a:xfrm>
            <a:off x="2936570" y="178518"/>
            <a:ext cx="6683539" cy="707886"/>
          </a:xfrm>
          <a:prstGeom prst="rect">
            <a:avLst/>
          </a:prstGeom>
          <a:noFill/>
        </p:spPr>
        <p:txBody>
          <a:bodyPr wrap="square" rtlCol="0">
            <a:spAutoFit/>
          </a:bodyPr>
          <a:lstStyle/>
          <a:p>
            <a:pPr marL="0" marR="0" lvl="0" indent="0" algn="l" defTabSz="855878"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a:noFill/>
                </a:ln>
                <a:solidFill>
                  <a:srgbClr val="FF0000"/>
                </a:solidFill>
                <a:effectLst/>
                <a:uLnTx/>
                <a:uFillTx/>
                <a:latin typeface="UTM Avo" panose="02040603050506020204" pitchFamily="18" charset="0"/>
                <a:ea typeface="+mn-ea"/>
                <a:cs typeface="Times New Roman" panose="02020603050405020304" pitchFamily="18" charset="0"/>
              </a:rPr>
              <a:t>Du</a:t>
            </a:r>
            <a:r>
              <a:rPr kumimoji="0" lang="vi-VN" sz="4000" b="0" i="0" u="none" strike="noStrike" kern="1200" cap="none" spc="0" normalizeH="0" noProof="0" dirty="0" smtClean="0">
                <a:ln>
                  <a:noFill/>
                </a:ln>
                <a:solidFill>
                  <a:srgbClr val="FF0000"/>
                </a:solidFill>
                <a:effectLst/>
                <a:uLnTx/>
                <a:uFillTx/>
                <a:latin typeface="UTM Avo" panose="02040603050506020204" pitchFamily="18" charset="0"/>
                <a:ea typeface="+mn-ea"/>
                <a:cs typeface="Times New Roman" panose="02020603050405020304" pitchFamily="18" charset="0"/>
              </a:rPr>
              <a:t> lịch biển Việt Nam</a:t>
            </a:r>
            <a:endParaRPr kumimoji="0" lang="en-US" sz="4000" b="0"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endParaRPr>
          </a:p>
        </p:txBody>
      </p:sp>
      <p:sp>
        <p:nvSpPr>
          <p:cNvPr id="2" name="Rectangle 1"/>
          <p:cNvSpPr/>
          <p:nvPr/>
        </p:nvSpPr>
        <p:spPr>
          <a:xfrm>
            <a:off x="310812" y="914982"/>
            <a:ext cx="11935057" cy="646331"/>
          </a:xfrm>
          <a:prstGeom prst="rect">
            <a:avLst/>
          </a:prstGeom>
        </p:spPr>
        <p:txBody>
          <a:bodyPr wrap="square">
            <a:spAutoFit/>
          </a:bodyPr>
          <a:lstStyle/>
          <a:p>
            <a:r>
              <a:rPr lang="vi-VN" sz="3600" dirty="0" smtClean="0">
                <a:latin typeface="UTM Avo" panose="02040603050506020204" pitchFamily="18" charset="0"/>
              </a:rPr>
              <a:t>   </a:t>
            </a:r>
            <a:endParaRPr lang="en-US" sz="3600" dirty="0">
              <a:latin typeface="UTM Avo" panose="02040603050506020204" pitchFamily="18" charset="0"/>
            </a:endParaRPr>
          </a:p>
        </p:txBody>
      </p:sp>
      <p:cxnSp>
        <p:nvCxnSpPr>
          <p:cNvPr id="7" name="Straight Connector 6"/>
          <p:cNvCxnSpPr/>
          <p:nvPr/>
        </p:nvCxnSpPr>
        <p:spPr>
          <a:xfrm>
            <a:off x="4179623" y="2936788"/>
            <a:ext cx="1806407" cy="4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58962" y="5923006"/>
            <a:ext cx="1309817" cy="7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6">
            <a:extLst>
              <a:ext uri="{FF2B5EF4-FFF2-40B4-BE49-F238E27FC236}">
                <a16:creationId xmlns:a16="http://schemas.microsoft.com/office/drawing/2014/main" id="{46F0E998-067B-4930-A10F-D5AA9DCE51CB}"/>
              </a:ext>
            </a:extLst>
          </p:cNvPr>
          <p:cNvSpPr/>
          <p:nvPr/>
        </p:nvSpPr>
        <p:spPr>
          <a:xfrm>
            <a:off x="2361560" y="1945634"/>
            <a:ext cx="483020" cy="3042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Avo" panose="02040603050506020204" pitchFamily="18" charset="0"/>
              <a:cs typeface="Times New Roman" panose="02020603050405020304" pitchFamily="18" charset="0"/>
            </a:endParaRPr>
          </a:p>
        </p:txBody>
      </p:sp>
      <p:sp>
        <p:nvSpPr>
          <p:cNvPr id="12" name="Right Arrow 6">
            <a:extLst>
              <a:ext uri="{FF2B5EF4-FFF2-40B4-BE49-F238E27FC236}">
                <a16:creationId xmlns:a16="http://schemas.microsoft.com/office/drawing/2014/main" id="{22CC0E69-891D-46F9-9C06-200DA565A733}"/>
              </a:ext>
            </a:extLst>
          </p:cNvPr>
          <p:cNvSpPr/>
          <p:nvPr/>
        </p:nvSpPr>
        <p:spPr>
          <a:xfrm>
            <a:off x="2361560" y="4143627"/>
            <a:ext cx="483020" cy="3042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Avo" panose="02040603050506020204" pitchFamily="18" charset="0"/>
              <a:cs typeface="Times New Roman" panose="02020603050405020304" pitchFamily="18" charset="0"/>
            </a:endParaRPr>
          </a:p>
        </p:txBody>
      </p:sp>
      <p:sp>
        <p:nvSpPr>
          <p:cNvPr id="27" name="Rounded Rectangle 26"/>
          <p:cNvSpPr/>
          <p:nvPr/>
        </p:nvSpPr>
        <p:spPr>
          <a:xfrm>
            <a:off x="3138616" y="1605368"/>
            <a:ext cx="5412260" cy="98473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8" name="Rounded Rectangle 27"/>
          <p:cNvSpPr/>
          <p:nvPr/>
        </p:nvSpPr>
        <p:spPr>
          <a:xfrm>
            <a:off x="3138616" y="3636449"/>
            <a:ext cx="5412260" cy="98473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1" name="Rectangle 30">
            <a:extLst>
              <a:ext uri="{FF2B5EF4-FFF2-40B4-BE49-F238E27FC236}">
                <a16:creationId xmlns:a16="http://schemas.microsoft.com/office/drawing/2014/main" id="{2F2590C5-56BB-442A-94BB-D5B201825DD0}"/>
              </a:ext>
            </a:extLst>
          </p:cNvPr>
          <p:cNvSpPr/>
          <p:nvPr/>
        </p:nvSpPr>
        <p:spPr>
          <a:xfrm>
            <a:off x="2942592" y="1472806"/>
            <a:ext cx="5684773" cy="98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dirty="0">
                <a:solidFill>
                  <a:schemeClr val="tx1"/>
                </a:solidFill>
                <a:latin typeface="UTM Avo" panose="02040603050506020204" pitchFamily="18" charset="0"/>
                <a:cs typeface="Times New Roman" panose="02020603050405020304" pitchFamily="18" charset="0"/>
              </a:rPr>
              <a:t>h</a:t>
            </a:r>
            <a:r>
              <a:rPr lang="vi-VN" sz="8000" dirty="0" smtClean="0">
                <a:solidFill>
                  <a:schemeClr val="tx1"/>
                </a:solidFill>
                <a:latin typeface="UTM Avo" panose="02040603050506020204" pitchFamily="18" charset="0"/>
                <a:cs typeface="Times New Roman" panose="02020603050405020304" pitchFamily="18" charset="0"/>
              </a:rPr>
              <a:t>oang sơ</a:t>
            </a:r>
            <a:endParaRPr lang="en-US" sz="8000" dirty="0">
              <a:solidFill>
                <a:schemeClr val="tx1"/>
              </a:solidFill>
              <a:latin typeface="UTM Avo" panose="020406030505060202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D1E6B30C-6B2A-48EA-9F45-AF6B165A6045}"/>
              </a:ext>
            </a:extLst>
          </p:cNvPr>
          <p:cNvCxnSpPr>
            <a:cxnSpLocks/>
          </p:cNvCxnSpPr>
          <p:nvPr/>
        </p:nvCxnSpPr>
        <p:spPr>
          <a:xfrm flipV="1">
            <a:off x="3604026" y="2661022"/>
            <a:ext cx="4413861" cy="3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5136BAC-B45B-40D7-ADC9-4C47710DF879}"/>
              </a:ext>
            </a:extLst>
          </p:cNvPr>
          <p:cNvSpPr/>
          <p:nvPr/>
        </p:nvSpPr>
        <p:spPr>
          <a:xfrm>
            <a:off x="3462948" y="3568244"/>
            <a:ext cx="4696016" cy="98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dirty="0">
                <a:solidFill>
                  <a:schemeClr val="tx1"/>
                </a:solidFill>
                <a:latin typeface="UTM Avo" panose="02040603050506020204" pitchFamily="18" charset="0"/>
                <a:cs typeface="Times New Roman" panose="02020603050405020304" pitchFamily="18" charset="0"/>
              </a:rPr>
              <a:t>k</a:t>
            </a:r>
            <a:r>
              <a:rPr lang="vi-VN" sz="8000" dirty="0" smtClean="0">
                <a:solidFill>
                  <a:schemeClr val="tx1"/>
                </a:solidFill>
                <a:latin typeface="UTM Avo" panose="02040603050506020204" pitchFamily="18" charset="0"/>
                <a:cs typeface="Times New Roman" panose="02020603050405020304" pitchFamily="18" charset="0"/>
              </a:rPr>
              <a:t>ì diệu</a:t>
            </a:r>
            <a:endParaRPr lang="en-US" sz="8000" dirty="0">
              <a:solidFill>
                <a:schemeClr val="tx1"/>
              </a:solidFill>
              <a:latin typeface="UTM Avo" panose="020406030505060202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BEB56D49-F977-47B8-8092-E7231B647C3B}"/>
              </a:ext>
            </a:extLst>
          </p:cNvPr>
          <p:cNvCxnSpPr>
            <a:cxnSpLocks/>
          </p:cNvCxnSpPr>
          <p:nvPr/>
        </p:nvCxnSpPr>
        <p:spPr>
          <a:xfrm>
            <a:off x="4166474" y="4721812"/>
            <a:ext cx="3255818" cy="6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80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4"/>
                                        </p:tgtEl>
                                        <p:attrNameLst>
                                          <p:attrName>style.visibility</p:attrName>
                                        </p:attrNameLst>
                                      </p:cBhvr>
                                      <p:to>
                                        <p:strVal val="hidden"/>
                                      </p:to>
                                    </p:set>
                                  </p:childTnLst>
                                </p:cTn>
                              </p:par>
                              <p:par>
                                <p:cTn id="26" presetID="1" presetClass="entr"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6"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7"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6"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7"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22" presetClass="entr" presetSubtype="8"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6" animBg="1"/>
      <p:bldP spid="5" grpId="7" animBg="1"/>
      <p:bldP spid="12" grpId="0" animBg="1"/>
      <p:bldP spid="12" grpId="1" animBg="1"/>
      <p:bldP spid="12" grpId="2" animBg="1"/>
      <p:bldP spid="12" grpId="3" animBg="1"/>
      <p:bldP spid="12" grpId="6" animBg="1"/>
      <p:bldP spid="12" grpId="7"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95723" y="176541"/>
            <a:ext cx="5943600" cy="584775"/>
          </a:xfrm>
          <a:prstGeom prst="rect">
            <a:avLst/>
          </a:prstGeom>
          <a:noFill/>
        </p:spPr>
        <p:txBody>
          <a:bodyPr wrap="square" rtlCol="0">
            <a:spAutoFit/>
          </a:bodyPr>
          <a:lstStyle/>
          <a:p>
            <a:r>
              <a:rPr lang="vi-VN" sz="3200" b="1" dirty="0" smtClean="0">
                <a:solidFill>
                  <a:srgbClr val="002060"/>
                </a:solidFill>
                <a:latin typeface="UTM Avo" panose="02040603050506020204" pitchFamily="18" charset="0"/>
                <a:cs typeface="Times New Roman" panose="02020603050405020304" pitchFamily="18" charset="0"/>
              </a:rPr>
              <a:t>Du lịch biển Việt Nam</a:t>
            </a:r>
            <a:endParaRPr lang="en-US" sz="3200" b="1" dirty="0">
              <a:solidFill>
                <a:srgbClr val="002060"/>
              </a:solidFill>
              <a:latin typeface="UTM Avo" panose="02040603050506020204" pitchFamily="18" charset="0"/>
              <a:cs typeface="Times New Roman" panose="02020603050405020304" pitchFamily="18" charset="0"/>
            </a:endParaRPr>
          </a:p>
        </p:txBody>
      </p:sp>
      <p:sp>
        <p:nvSpPr>
          <p:cNvPr id="32" name="TextBox 31"/>
          <p:cNvSpPr txBox="1"/>
          <p:nvPr/>
        </p:nvSpPr>
        <p:spPr>
          <a:xfrm>
            <a:off x="289668" y="701360"/>
            <a:ext cx="11525086" cy="5560497"/>
          </a:xfrm>
          <a:prstGeom prst="rect">
            <a:avLst/>
          </a:prstGeom>
          <a:noFill/>
        </p:spPr>
        <p:txBody>
          <a:bodyPr wrap="square" rtlCol="0">
            <a:spAutoFit/>
          </a:bodyPr>
          <a:lstStyle/>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nước ta nơi đâu cũng đẹp. </a:t>
            </a:r>
            <a:r>
              <a:rPr lang="vi-VN" sz="3200" dirty="0" smtClean="0">
                <a:solidFill>
                  <a:prstClr val="black"/>
                </a:solidFill>
                <a:latin typeface="UTM Avo" panose="02040603050506020204" pitchFamily="18" charset="0"/>
                <a:cs typeface="Times New Roman" panose="02020603050405020304" pitchFamily="18" charset="0"/>
              </a:rPr>
              <a:t>  Thanh </a:t>
            </a:r>
            <a:r>
              <a:rPr lang="vi-VN" sz="3200" dirty="0">
                <a:solidFill>
                  <a:prstClr val="black"/>
                </a:solidFill>
                <a:latin typeface="UTM Avo" panose="02040603050506020204" pitchFamily="18" charset="0"/>
                <a:cs typeface="Times New Roman" panose="02020603050405020304" pitchFamily="18" charset="0"/>
              </a:rPr>
              <a:t>Hóa, Đà Nẵng, Khánh Hòa,… có những bãi biển nổi tiếng, được du khách yêu thích. </a:t>
            </a:r>
            <a:r>
              <a:rPr lang="vi-VN" sz="3200" dirty="0" smtClean="0">
                <a:solidFill>
                  <a:prstClr val="black"/>
                </a:solidFill>
                <a:latin typeface="UTM Avo" panose="02040603050506020204" pitchFamily="18" charset="0"/>
                <a:cs typeface="Times New Roman" panose="02020603050405020304" pitchFamily="18" charset="0"/>
              </a:rPr>
              <a:t>  Nhưng </a:t>
            </a:r>
            <a:r>
              <a:rPr lang="vi-VN" sz="3200" dirty="0">
                <a:solidFill>
                  <a:prstClr val="black"/>
                </a:solidFill>
                <a:latin typeface="UTM Avo" panose="02040603050506020204" pitchFamily="18" charset="0"/>
                <a:cs typeface="Times New Roman" panose="02020603050405020304" pitchFamily="18" charset="0"/>
              </a:rPr>
              <a:t>suốt chiều dài đất nước cũng có nhiều bãi biển còn hoang sơ</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smtClean="0">
                <a:solidFill>
                  <a:prstClr val="black"/>
                </a:solidFill>
                <a:latin typeface="UTM Avo" panose="02040603050506020204" pitchFamily="18" charset="0"/>
                <a:cs typeface="Times New Roman" panose="02020603050405020304" pitchFamily="18" charset="0"/>
              </a:rPr>
              <a:t>    Đi </a:t>
            </a:r>
            <a:r>
              <a:rPr lang="vi-VN" sz="3200" dirty="0">
                <a:solidFill>
                  <a:prstClr val="black"/>
                </a:solidFill>
                <a:latin typeface="UTM Avo" panose="02040603050506020204" pitchFamily="18" charset="0"/>
                <a:cs typeface="Times New Roman" panose="02020603050405020304" pitchFamily="18" charset="0"/>
              </a:rPr>
              <a:t>biển, bạn sẽ được thỏa sức bơi lội, nô đùa trên sóng, nhặt vỏ sò, xây lâu đài cát. </a:t>
            </a:r>
            <a:r>
              <a:rPr lang="vi-VN" sz="3200" dirty="0" smtClean="0">
                <a:solidFill>
                  <a:prstClr val="black"/>
                </a:solidFill>
                <a:latin typeface="UTM Avo" panose="02040603050506020204" pitchFamily="18" charset="0"/>
                <a:cs typeface="Times New Roman" panose="02020603050405020304" pitchFamily="18" charset="0"/>
              </a:rPr>
              <a:t>  Nếu </a:t>
            </a:r>
            <a:r>
              <a:rPr lang="vi-VN" sz="3200" dirty="0">
                <a:solidFill>
                  <a:prstClr val="black"/>
                </a:solidFill>
                <a:latin typeface="UTM Avo" panose="02040603050506020204" pitchFamily="18" charset="0"/>
                <a:cs typeface="Times New Roman" panose="02020603050405020304" pitchFamily="18" charset="0"/>
              </a:rPr>
              <a:t>đến Mũi Né, bạn sẽ được ngắm nhìn những đồi cát mênh mông. </a:t>
            </a:r>
            <a:r>
              <a:rPr lang="vi-VN" sz="3200" dirty="0" smtClean="0">
                <a:solidFill>
                  <a:prstClr val="black"/>
                </a:solidFill>
                <a:latin typeface="UTM Avo" panose="02040603050506020204" pitchFamily="18" charset="0"/>
                <a:cs typeface="Times New Roman" panose="02020603050405020304" pitchFamily="18" charset="0"/>
              </a:rPr>
              <a:t>   Cát </a:t>
            </a:r>
            <a:r>
              <a:rPr lang="vi-VN" sz="3200" dirty="0">
                <a:solidFill>
                  <a:prstClr val="black"/>
                </a:solidFill>
                <a:latin typeface="UTM Avo" panose="02040603050506020204" pitchFamily="18" charset="0"/>
                <a:cs typeface="Times New Roman" panose="02020603050405020304" pitchFamily="18" charset="0"/>
              </a:rPr>
              <a:t>bay làm cho hình dạng các đồi cát luôn thay đổi. </a:t>
            </a:r>
            <a:r>
              <a:rPr lang="vi-VN" sz="3200" dirty="0" smtClean="0">
                <a:solidFill>
                  <a:prstClr val="black"/>
                </a:solidFill>
                <a:latin typeface="UTM Avo" panose="02040603050506020204" pitchFamily="18" charset="0"/>
                <a:cs typeface="Times New Roman" panose="02020603050405020304" pitchFamily="18" charset="0"/>
              </a:rPr>
              <a:t>  Trượt </a:t>
            </a:r>
            <a:r>
              <a:rPr lang="vi-VN" sz="3200" dirty="0">
                <a:solidFill>
                  <a:prstClr val="black"/>
                </a:solidFill>
                <a:latin typeface="UTM Avo" panose="02040603050506020204" pitchFamily="18" charset="0"/>
                <a:cs typeface="Times New Roman" panose="02020603050405020304" pitchFamily="18" charset="0"/>
              </a:rPr>
              <a:t>cát ở đây rất thú vị</a:t>
            </a:r>
            <a:r>
              <a:rPr lang="vi-VN" sz="3200" dirty="0" smtClean="0">
                <a:solidFill>
                  <a:prstClr val="black"/>
                </a:solidFill>
                <a:latin typeface="UTM Avo" panose="02040603050506020204" pitchFamily="18" charset="0"/>
                <a:cs typeface="Times New Roman" panose="02020603050405020304" pitchFamily="18" charset="0"/>
              </a:rPr>
              <a:t>.</a:t>
            </a:r>
          </a:p>
          <a:p>
            <a:pPr lvl="0" algn="just" defTabSz="855878">
              <a:spcBef>
                <a:spcPts val="72"/>
              </a:spcBef>
              <a:spcAft>
                <a:spcPts val="72"/>
              </a:spcAft>
              <a:defRPr/>
            </a:pPr>
            <a:r>
              <a:rPr lang="vi-VN" sz="3200" dirty="0">
                <a:solidFill>
                  <a:prstClr val="black"/>
                </a:solidFill>
                <a:latin typeface="UTM Avo" panose="02040603050506020204" pitchFamily="18" charset="0"/>
                <a:cs typeface="Times New Roman" panose="02020603050405020304" pitchFamily="18" charset="0"/>
              </a:rPr>
              <a:t> </a:t>
            </a:r>
            <a:r>
              <a:rPr lang="vi-VN" sz="3200" dirty="0" smtClean="0">
                <a:solidFill>
                  <a:prstClr val="black"/>
                </a:solidFill>
                <a:latin typeface="UTM Avo" panose="02040603050506020204" pitchFamily="18" charset="0"/>
                <a:cs typeface="Times New Roman" panose="02020603050405020304" pitchFamily="18" charset="0"/>
              </a:rPr>
              <a:t>  Biển </a:t>
            </a:r>
            <a:r>
              <a:rPr lang="vi-VN" sz="3200" dirty="0">
                <a:solidFill>
                  <a:prstClr val="black"/>
                </a:solidFill>
                <a:latin typeface="UTM Avo" panose="02040603050506020204" pitchFamily="18" charset="0"/>
                <a:cs typeface="Times New Roman" panose="02020603050405020304" pitchFamily="18" charset="0"/>
              </a:rPr>
              <a:t>là món quà kì diệu mà thiên nhiên đã ban tặng cho nước ta. </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33" name="Lưu đồ: Đường kết nối 8">
            <a:extLst>
              <a:ext uri="{FF2B5EF4-FFF2-40B4-BE49-F238E27FC236}">
                <a16:creationId xmlns:a16="http://schemas.microsoft.com/office/drawing/2014/main" id="{8413907D-CFF9-4D66-A54E-611A841D513B}"/>
              </a:ext>
            </a:extLst>
          </p:cNvPr>
          <p:cNvSpPr/>
          <p:nvPr/>
        </p:nvSpPr>
        <p:spPr>
          <a:xfrm>
            <a:off x="455042" y="761316"/>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1</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4" name="Lưu đồ: Đường kết nối 8">
            <a:extLst>
              <a:ext uri="{FF2B5EF4-FFF2-40B4-BE49-F238E27FC236}">
                <a16:creationId xmlns:a16="http://schemas.microsoft.com/office/drawing/2014/main" id="{8413907D-CFF9-4D66-A54E-611A841D513B}"/>
              </a:ext>
            </a:extLst>
          </p:cNvPr>
          <p:cNvSpPr/>
          <p:nvPr/>
        </p:nvSpPr>
        <p:spPr>
          <a:xfrm>
            <a:off x="7192045" y="3228766"/>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5</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5" name="Lưu đồ: Đường kết nối 8">
            <a:extLst>
              <a:ext uri="{FF2B5EF4-FFF2-40B4-BE49-F238E27FC236}">
                <a16:creationId xmlns:a16="http://schemas.microsoft.com/office/drawing/2014/main" id="{8413907D-CFF9-4D66-A54E-611A841D513B}"/>
              </a:ext>
            </a:extLst>
          </p:cNvPr>
          <p:cNvSpPr/>
          <p:nvPr/>
        </p:nvSpPr>
        <p:spPr>
          <a:xfrm>
            <a:off x="455042" y="2680462"/>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4</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6" name="Lưu đồ: Đường kết nối 8">
            <a:extLst>
              <a:ext uri="{FF2B5EF4-FFF2-40B4-BE49-F238E27FC236}">
                <a16:creationId xmlns:a16="http://schemas.microsoft.com/office/drawing/2014/main" id="{8413907D-CFF9-4D66-A54E-611A841D513B}"/>
              </a:ext>
            </a:extLst>
          </p:cNvPr>
          <p:cNvSpPr/>
          <p:nvPr/>
        </p:nvSpPr>
        <p:spPr>
          <a:xfrm>
            <a:off x="4861641" y="1613758"/>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3</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7" name="Lưu đồ: Đường kết nối 8">
            <a:extLst>
              <a:ext uri="{FF2B5EF4-FFF2-40B4-BE49-F238E27FC236}">
                <a16:creationId xmlns:a16="http://schemas.microsoft.com/office/drawing/2014/main" id="{8413907D-CFF9-4D66-A54E-611A841D513B}"/>
              </a:ext>
            </a:extLst>
          </p:cNvPr>
          <p:cNvSpPr/>
          <p:nvPr/>
        </p:nvSpPr>
        <p:spPr>
          <a:xfrm>
            <a:off x="8200072" y="662952"/>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2</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8" name="Lưu đồ: Đường kết nối 8">
            <a:extLst>
              <a:ext uri="{FF2B5EF4-FFF2-40B4-BE49-F238E27FC236}">
                <a16:creationId xmlns:a16="http://schemas.microsoft.com/office/drawing/2014/main" id="{8413907D-CFF9-4D66-A54E-611A841D513B}"/>
              </a:ext>
            </a:extLst>
          </p:cNvPr>
          <p:cNvSpPr/>
          <p:nvPr/>
        </p:nvSpPr>
        <p:spPr>
          <a:xfrm>
            <a:off x="10565530" y="4052619"/>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7</a:t>
            </a:r>
            <a:endParaRPr lang="vi-VN" sz="2160" b="1" dirty="0">
              <a:solidFill>
                <a:srgbClr val="FF0000"/>
              </a:solidFill>
              <a:latin typeface="Times New Roman" panose="02020603050405020304" pitchFamily="18" charset="0"/>
              <a:cs typeface="Times New Roman" panose="02020603050405020304" pitchFamily="18" charset="0"/>
            </a:endParaRPr>
          </a:p>
        </p:txBody>
      </p:sp>
      <p:sp>
        <p:nvSpPr>
          <p:cNvPr id="39" name="Lưu đồ: Đường kết nối 8">
            <a:extLst>
              <a:ext uri="{FF2B5EF4-FFF2-40B4-BE49-F238E27FC236}">
                <a16:creationId xmlns:a16="http://schemas.microsoft.com/office/drawing/2014/main" id="{8413907D-CFF9-4D66-A54E-611A841D513B}"/>
              </a:ext>
            </a:extLst>
          </p:cNvPr>
          <p:cNvSpPr/>
          <p:nvPr/>
        </p:nvSpPr>
        <p:spPr>
          <a:xfrm>
            <a:off x="10523318" y="3651666"/>
            <a:ext cx="347651" cy="362545"/>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6</a:t>
            </a:r>
            <a:endParaRPr lang="vi-VN" sz="2160" b="1" dirty="0">
              <a:solidFill>
                <a:srgbClr val="FF0000"/>
              </a:solidFill>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5C278A9D-1B3A-4AD2-A8A5-39BA255AC173}"/>
              </a:ext>
            </a:extLst>
          </p:cNvPr>
          <p:cNvGrpSpPr/>
          <p:nvPr/>
        </p:nvGrpSpPr>
        <p:grpSpPr>
          <a:xfrm>
            <a:off x="4596168" y="1769646"/>
            <a:ext cx="176981" cy="422252"/>
            <a:chOff x="2625213" y="457200"/>
            <a:chExt cx="147484" cy="351877"/>
          </a:xfrm>
          <a:solidFill>
            <a:srgbClr val="FFFF00"/>
          </a:solidFill>
        </p:grpSpPr>
        <p:cxnSp>
          <p:nvCxnSpPr>
            <p:cNvPr id="41" name="Straight Connector 40">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278A9D-1B3A-4AD2-A8A5-39BA255AC173}"/>
              </a:ext>
            </a:extLst>
          </p:cNvPr>
          <p:cNvGrpSpPr/>
          <p:nvPr/>
        </p:nvGrpSpPr>
        <p:grpSpPr>
          <a:xfrm>
            <a:off x="7927954" y="828382"/>
            <a:ext cx="176981" cy="422252"/>
            <a:chOff x="2625213" y="457200"/>
            <a:chExt cx="147484" cy="351877"/>
          </a:xfrm>
          <a:solidFill>
            <a:srgbClr val="FFFF00"/>
          </a:solidFill>
        </p:grpSpPr>
        <p:cxnSp>
          <p:nvCxnSpPr>
            <p:cNvPr id="44" name="Straight Connector 43">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5C278A9D-1B3A-4AD2-A8A5-39BA255AC173}"/>
              </a:ext>
            </a:extLst>
          </p:cNvPr>
          <p:cNvGrpSpPr/>
          <p:nvPr/>
        </p:nvGrpSpPr>
        <p:grpSpPr>
          <a:xfrm>
            <a:off x="7015064" y="3358907"/>
            <a:ext cx="176981" cy="422252"/>
            <a:chOff x="2625213" y="457200"/>
            <a:chExt cx="147484" cy="351877"/>
          </a:xfrm>
          <a:solidFill>
            <a:srgbClr val="FFFF00"/>
          </a:solidFill>
        </p:grpSpPr>
        <p:cxnSp>
          <p:nvCxnSpPr>
            <p:cNvPr id="47" name="Straight Connector 46">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C278A9D-1B3A-4AD2-A8A5-39BA255AC173}"/>
              </a:ext>
            </a:extLst>
          </p:cNvPr>
          <p:cNvGrpSpPr/>
          <p:nvPr/>
        </p:nvGrpSpPr>
        <p:grpSpPr>
          <a:xfrm>
            <a:off x="10346337" y="3757113"/>
            <a:ext cx="176981" cy="422252"/>
            <a:chOff x="2625213" y="457200"/>
            <a:chExt cx="147484" cy="351877"/>
          </a:xfrm>
          <a:solidFill>
            <a:srgbClr val="FFFF00"/>
          </a:solidFill>
        </p:grpSpPr>
        <p:cxnSp>
          <p:nvCxnSpPr>
            <p:cNvPr id="50" name="Straight Connector 49">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C278A9D-1B3A-4AD2-A8A5-39BA255AC173}"/>
              </a:ext>
            </a:extLst>
          </p:cNvPr>
          <p:cNvGrpSpPr/>
          <p:nvPr/>
        </p:nvGrpSpPr>
        <p:grpSpPr>
          <a:xfrm>
            <a:off x="4274127" y="4704184"/>
            <a:ext cx="176981" cy="422252"/>
            <a:chOff x="2625213" y="457200"/>
            <a:chExt cx="147484" cy="351877"/>
          </a:xfrm>
          <a:solidFill>
            <a:srgbClr val="FFFF00"/>
          </a:solidFill>
        </p:grpSpPr>
        <p:cxnSp>
          <p:nvCxnSpPr>
            <p:cNvPr id="53" name="Straight Connector 52">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C278A9D-1B3A-4AD2-A8A5-39BA255AC173}"/>
              </a:ext>
            </a:extLst>
          </p:cNvPr>
          <p:cNvGrpSpPr/>
          <p:nvPr/>
        </p:nvGrpSpPr>
        <p:grpSpPr>
          <a:xfrm>
            <a:off x="10455934" y="4281932"/>
            <a:ext cx="176981" cy="422252"/>
            <a:chOff x="2625213" y="457200"/>
            <a:chExt cx="147484" cy="351877"/>
          </a:xfrm>
          <a:solidFill>
            <a:srgbClr val="FFFF00"/>
          </a:solidFill>
        </p:grpSpPr>
        <p:cxnSp>
          <p:nvCxnSpPr>
            <p:cNvPr id="56" name="Straight Connector 55">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C278A9D-1B3A-4AD2-A8A5-39BA255AC173}"/>
              </a:ext>
            </a:extLst>
          </p:cNvPr>
          <p:cNvGrpSpPr/>
          <p:nvPr/>
        </p:nvGrpSpPr>
        <p:grpSpPr>
          <a:xfrm>
            <a:off x="7972199" y="2258210"/>
            <a:ext cx="176981" cy="422252"/>
            <a:chOff x="2625213" y="457200"/>
            <a:chExt cx="147484" cy="351877"/>
          </a:xfrm>
          <a:solidFill>
            <a:srgbClr val="FFFF00"/>
          </a:solidFill>
        </p:grpSpPr>
        <p:cxnSp>
          <p:nvCxnSpPr>
            <p:cNvPr id="59" name="Straight Connector 58">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Lưu đồ: Đường kết nối 8">
            <a:extLst>
              <a:ext uri="{FF2B5EF4-FFF2-40B4-BE49-F238E27FC236}">
                <a16:creationId xmlns:a16="http://schemas.microsoft.com/office/drawing/2014/main" id="{8413907D-CFF9-4D66-A54E-611A841D513B}"/>
              </a:ext>
            </a:extLst>
          </p:cNvPr>
          <p:cNvSpPr/>
          <p:nvPr/>
        </p:nvSpPr>
        <p:spPr>
          <a:xfrm>
            <a:off x="284302" y="5282143"/>
            <a:ext cx="367648" cy="341267"/>
          </a:xfrm>
          <a:prstGeom prst="flowChartConnector">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160" b="1" dirty="0">
                <a:solidFill>
                  <a:srgbClr val="FF0000"/>
                </a:solidFill>
                <a:latin typeface="Times New Roman" panose="02020603050405020304" pitchFamily="18" charset="0"/>
                <a:cs typeface="Times New Roman" panose="02020603050405020304" pitchFamily="18" charset="0"/>
              </a:rPr>
              <a:t>8</a:t>
            </a:r>
          </a:p>
        </p:txBody>
      </p:sp>
      <p:grpSp>
        <p:nvGrpSpPr>
          <p:cNvPr id="62" name="Group 61">
            <a:extLst>
              <a:ext uri="{FF2B5EF4-FFF2-40B4-BE49-F238E27FC236}">
                <a16:creationId xmlns:a16="http://schemas.microsoft.com/office/drawing/2014/main" id="{5C278A9D-1B3A-4AD2-A8A5-39BA255AC173}"/>
              </a:ext>
            </a:extLst>
          </p:cNvPr>
          <p:cNvGrpSpPr/>
          <p:nvPr/>
        </p:nvGrpSpPr>
        <p:grpSpPr>
          <a:xfrm>
            <a:off x="2989613" y="5695331"/>
            <a:ext cx="176981" cy="422252"/>
            <a:chOff x="2625213" y="457200"/>
            <a:chExt cx="147484" cy="351877"/>
          </a:xfrm>
          <a:solidFill>
            <a:srgbClr val="FFFF00"/>
          </a:solidFill>
        </p:grpSpPr>
        <p:cxnSp>
          <p:nvCxnSpPr>
            <p:cNvPr id="63" name="Straight Connector 62">
              <a:extLst>
                <a:ext uri="{FF2B5EF4-FFF2-40B4-BE49-F238E27FC236}">
                  <a16:creationId xmlns:a16="http://schemas.microsoft.com/office/drawing/2014/main" id="{0F1D7A7C-0AA0-4322-BF70-A2689F7FE4E3}"/>
                </a:ext>
              </a:extLst>
            </p:cNvPr>
            <p:cNvCxnSpPr/>
            <p:nvPr/>
          </p:nvCxnSpPr>
          <p:spPr>
            <a:xfrm flipH="1">
              <a:off x="2625213" y="457200"/>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6928ED2-3669-4719-902E-73BF2170BBED}"/>
                </a:ext>
              </a:extLst>
            </p:cNvPr>
            <p:cNvCxnSpPr/>
            <p:nvPr/>
          </p:nvCxnSpPr>
          <p:spPr>
            <a:xfrm flipH="1">
              <a:off x="2698955" y="477238"/>
              <a:ext cx="73742" cy="331839"/>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451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par>
                                <p:cTn id="36" presetID="16" presetClass="entr" presetSubtype="21"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arn(inVertical)">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arn(inVertical)">
                                      <p:cBhvr>
                                        <p:cTn id="43" dur="500"/>
                                        <p:tgtEl>
                                          <p:spTgt spid="34"/>
                                        </p:tgtEl>
                                      </p:cBhvr>
                                    </p:animEffect>
                                  </p:childTnLst>
                                </p:cTn>
                              </p:par>
                              <p:par>
                                <p:cTn id="44" presetID="16" presetClass="entr" presetSubtype="21"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arn(inVertic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par>
                                <p:cTn id="60" presetID="16" presetClass="entr" presetSubtype="21"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arn(inVertical)">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arn(inVertical)">
                                      <p:cBhvr>
                                        <p:cTn id="67" dur="500"/>
                                        <p:tgtEl>
                                          <p:spTgt spid="61"/>
                                        </p:tgtEl>
                                      </p:cBhvr>
                                    </p:animEffect>
                                  </p:childTnLst>
                                </p:cTn>
                              </p:par>
                              <p:par>
                                <p:cTn id="68" presetID="16" presetClass="entr" presetSubtype="21"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arn(inVertical)">
                                      <p:cBhvr>
                                        <p:cTn id="7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61"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1001</Words>
  <Application>Microsoft Office PowerPoint</Application>
  <PresentationFormat>Widescreen</PresentationFormat>
  <Paragraphs>98</Paragraphs>
  <Slides>30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DFPOP1-W9</vt:lpstr>
      <vt:lpstr>宋体</vt:lpstr>
      <vt:lpstr>Arial</vt:lpstr>
      <vt:lpstr>Arial-Rounded</vt:lpstr>
      <vt:lpstr>Calibri</vt:lpstr>
      <vt:lpstr>inpin heiti</vt:lpstr>
      <vt:lpstr>Times New Roman</vt:lpstr>
      <vt:lpstr>UTM Avo</vt:lpstr>
      <vt:lpstr>华康少女文字W5</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75</cp:revision>
  <dcterms:created xsi:type="dcterms:W3CDTF">2023-04-08T15:45:10Z</dcterms:created>
  <dcterms:modified xsi:type="dcterms:W3CDTF">2025-03-22T07:13:02Z</dcterms:modified>
</cp:coreProperties>
</file>