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7" r:id="rId13"/>
    <p:sldId id="286" r:id="rId14"/>
    <p:sldId id="28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6A9-7201-4A05-AE89-34FE92C1EAA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 hỏi thêm: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Còn bao nhiêu phần bể chưa có nước?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 thay câu hỏi: 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Hỏi  vòi </a:t>
            </a:r>
            <a:r>
              <a:rPr lang="en-US" alt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thứ nhất 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chảy </a:t>
            </a:r>
            <a:r>
              <a:rPr lang="en-US" alt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nhiều hơn vòi thứ hai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bao nhiêu phần bể nước?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3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3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8.png"/><Relationship Id="rId7" Type="http://schemas.openxmlformats.org/officeDocument/2006/relationships/image" Target="../media/image1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0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0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0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svg"/><Relationship Id="rId21" Type="http://schemas.openxmlformats.org/officeDocument/2006/relationships/image" Target="../media/image35.png"/><Relationship Id="rId7" Type="http://schemas.openxmlformats.org/officeDocument/2006/relationships/image" Target="../media/image21.sv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svg"/><Relationship Id="rId22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7"/>
          <p:cNvPicPr>
            <a:picLocks noChangeAspect="1"/>
          </p:cNvPicPr>
          <p:nvPr/>
        </p:nvPicPr>
        <p:blipFill>
          <a:blip r:embed="rId3"/>
          <a:srcRect r="1175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  <p:pic>
        <p:nvPicPr>
          <p:cNvPr id="23" name="图片 2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5"/>
          <a:srcRect l="1010" r="4236" b="54067"/>
          <a:stretch>
            <a:fillRect/>
          </a:stretch>
        </p:blipFill>
        <p:spPr>
          <a:xfrm flipV="1">
            <a:off x="0" y="4224020"/>
            <a:ext cx="12191365" cy="2633345"/>
          </a:xfrm>
          <a:prstGeom prst="rect">
            <a:avLst/>
          </a:prstGeom>
        </p:spPr>
      </p:pic>
      <p:pic>
        <p:nvPicPr>
          <p:cNvPr id="21" name="图片 20" descr="8"/>
          <p:cNvPicPr>
            <a:picLocks noChangeAspect="1"/>
          </p:cNvPicPr>
          <p:nvPr/>
        </p:nvPicPr>
        <p:blipFill>
          <a:blip r:embed="rId6"/>
          <a:srcRect l="67664" t="22660" r="5549" b="19703"/>
          <a:stretch>
            <a:fillRect/>
          </a:stretch>
        </p:blipFill>
        <p:spPr>
          <a:xfrm flipH="1">
            <a:off x="0" y="2888240"/>
            <a:ext cx="3914900" cy="4010660"/>
          </a:xfrm>
          <a:prstGeom prst="rect">
            <a:avLst/>
          </a:prstGeom>
        </p:spPr>
      </p:pic>
      <p:pic>
        <p:nvPicPr>
          <p:cNvPr id="28" name="图片 27" descr="8"/>
          <p:cNvPicPr>
            <a:picLocks noChangeAspect="1"/>
          </p:cNvPicPr>
          <p:nvPr/>
        </p:nvPicPr>
        <p:blipFill>
          <a:blip r:embed="rId6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51" y="523413"/>
            <a:ext cx="2664246" cy="1767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4" b="90186" l="5999" r="90616">
                        <a14:foregroundMark x1="8271" y1="39705" x2="22018" y2="33355"/>
                        <a14:foregroundMark x1="22018" y1="33355" x2="27403" y2="35471"/>
                        <a14:foregroundMark x1="27403" y1="35471" x2="27562" y2="36113"/>
                        <a14:foregroundMark x1="6021" y1="43618" x2="6998" y2="40860"/>
                        <a14:foregroundMark x1="24653" y1="63374" x2="24494" y2="72482"/>
                        <a14:foregroundMark x1="26835" y1="61129" x2="27062" y2="71584"/>
                        <a14:foregroundMark x1="42240" y1="63631" x2="40854" y2="69788"/>
                        <a14:foregroundMark x1="34719" y1="79987" x2="35128" y2="89352"/>
                        <a14:foregroundMark x1="39900" y1="84541" x2="37787" y2="90250"/>
                        <a14:foregroundMark x1="55851" y1="70237" x2="58032" y2="75690"/>
                        <a14:foregroundMark x1="57964" y1="85504" x2="62395" y2="87107"/>
                        <a14:foregroundMark x1="60941" y1="81847" x2="60941" y2="81847"/>
                        <a14:foregroundMark x1="79482" y1="69339" x2="82708" y2="67479"/>
                        <a14:foregroundMark x1="90048" y1="27197" x2="90616" y2="27197"/>
                        <a14:foregroundMark x1="75210" y1="30853" x2="75210" y2="34958"/>
                        <a14:foregroundMark x1="80936" y1="35407" x2="81027" y2="38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2" y="4662540"/>
            <a:ext cx="6614310" cy="234324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5275" y="2577465"/>
            <a:ext cx="1190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6: Cộng, trừ hai phân số khác mẫu số (2 tiết)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Cộng, trừ hai phân số khác mẫu số (Trang 20)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0800" y="635000"/>
                <a:ext cx="9093200" cy="864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665" b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635000"/>
                <a:ext cx="9093200" cy="864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7200" y="25654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2565400"/>
                <a:ext cx="2489200" cy="889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5200" y="16002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00200"/>
                <a:ext cx="2489200" cy="889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32800" y="24638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2463800"/>
                <a:ext cx="2489200" cy="889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cả hai vòi chảy được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chảy được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cả hai vòi chảy được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chảy được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1469390" y="5255260"/>
            <a:ext cx="931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Còn bao nhiêu phần bể chưa có nước?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 vòi </a:t>
                </a:r>
                <a:r>
                  <a:rPr lang="en-US" alt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 nhất </a:t>
                </a: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chảy </a:t>
                </a:r>
                <a:r>
                  <a:rPr lang="en-US" alt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 hơn vòi thứ hai</a:t>
                </a: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0135" y="2616200"/>
                <a:ext cx="8368665" cy="297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l"/>
                <a:r>
                  <a:rPr lang="en-US" alt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thứ nhất chảy nhiều hơn vòi thứ ha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2616200"/>
                <a:ext cx="8368665" cy="29705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0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897882">
            <a:off x="10454631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26011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85800" y="2283834"/>
            <a:ext cx="10820400" cy="2290332"/>
            <a:chOff x="0" y="0"/>
            <a:chExt cx="812800" cy="172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72044"/>
            </a:xfrm>
            <a:custGeom>
              <a:avLst/>
              <a:gdLst/>
              <a:ahLst/>
              <a:cxnLst/>
              <a:rect l="l" t="t" r="r" b="b"/>
              <a:pathLst>
                <a:path w="812800" h="172044">
                  <a:moveTo>
                    <a:pt x="609600" y="0"/>
                  </a:moveTo>
                  <a:cubicBezTo>
                    <a:pt x="721824" y="0"/>
                    <a:pt x="812800" y="38513"/>
                    <a:pt x="812800" y="86022"/>
                  </a:cubicBezTo>
                  <a:cubicBezTo>
                    <a:pt x="812800" y="133530"/>
                    <a:pt x="721824" y="172044"/>
                    <a:pt x="609600" y="172044"/>
                  </a:cubicBezTo>
                  <a:lnTo>
                    <a:pt x="203200" y="172044"/>
                  </a:lnTo>
                  <a:cubicBezTo>
                    <a:pt x="90976" y="172044"/>
                    <a:pt x="0" y="133530"/>
                    <a:pt x="0" y="86022"/>
                  </a:cubicBezTo>
                  <a:cubicBezTo>
                    <a:pt x="0" y="385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219669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584298" y="4243955"/>
            <a:ext cx="5023404" cy="45667"/>
          </a:xfrm>
          <a:custGeom>
            <a:avLst/>
            <a:gdLst/>
            <a:ahLst/>
            <a:cxnLst/>
            <a:rect l="l" t="t" r="r" b="b"/>
            <a:pathLst>
              <a:path w="7535106" h="68501">
                <a:moveTo>
                  <a:pt x="0" y="0"/>
                </a:moveTo>
                <a:lnTo>
                  <a:pt x="7535106" y="0"/>
                </a:lnTo>
                <a:lnTo>
                  <a:pt x="7535106" y="68501"/>
                </a:lnTo>
                <a:lnTo>
                  <a:pt x="0" y="68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000" y="2209800"/>
            <a:ext cx="7449958" cy="246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Ghi nhớ cách cộng, trừ hai phân số khác mẫu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3200" b="1" dirty="0">
                <a:cs typeface="Times New Roman" panose="02020603050405020304" pitchFamily="18" charset="0"/>
              </a:rPr>
              <a:t>Bài 6: </a:t>
            </a:r>
            <a:r>
              <a:rPr lang="en-US" sz="3200" b="1" dirty="0" err="1">
                <a:solidFill>
                  <a:srgbClr val="FF0000"/>
                </a:solidFill>
                <a:sym typeface="+mn-ea"/>
              </a:rPr>
              <a:t>Cộng, trừ hai phân số khác mẫu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21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2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496703" y="4840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193800"/>
            <a:ext cx="6807200" cy="465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/>
              <p:cNvSpPr/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blipFill rotWithShape="1">
                <a:blip r:embed="rId7"/>
                <a:stretch>
                  <a:fillRect l="-542" t="-1250" r="-519" b="-32554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/>
              <p:cNvSpPr/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blipFill rotWithShape="1">
                <a:blip r:embed="rId8"/>
                <a:stretch>
                  <a:fillRect l="-542" t="-1250" r="-519" b="-17500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/>
          <p:cNvSpPr/>
          <p:nvPr/>
        </p:nvSpPr>
        <p:spPr>
          <a:xfrm>
            <a:off x="5435600" y="4292600"/>
            <a:ext cx="2844800" cy="1168400"/>
          </a:xfrm>
          <a:prstGeom prst="wedgeRoundRectCallout">
            <a:avLst>
              <a:gd name="adj1" fmla="val 57280"/>
              <a:gd name="adj2" fmla="val -8793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Freeform 6"/>
          <p:cNvSpPr/>
          <p:nvPr/>
        </p:nvSpPr>
        <p:spPr>
          <a:xfrm>
            <a:off x="1168400" y="5816600"/>
            <a:ext cx="9702800" cy="711200"/>
          </a:xfrm>
          <a:custGeom>
            <a:avLst/>
            <a:gdLst/>
            <a:ahLst/>
            <a:cxnLst/>
            <a:rect l="l" t="t" r="r" b="b"/>
            <a:pathLst>
              <a:path w="6602925" h="2978820">
                <a:moveTo>
                  <a:pt x="0" y="0"/>
                </a:moveTo>
                <a:lnTo>
                  <a:pt x="6602925" y="0"/>
                </a:lnTo>
                <a:lnTo>
                  <a:pt x="6602925" y="2978819"/>
                </a:lnTo>
                <a:lnTo>
                  <a:pt x="0" y="2978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09035" y="5918200"/>
            <a:ext cx="847323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800" y="1600200"/>
            <a:ext cx="1066800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latin typeface="Calibri" panose="020F0502020204030204" charset="0"/>
                <a:cs typeface="Calibri" panose="020F0502020204030204" charset="0"/>
              </a:rPr>
              <a:t>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4774777" y="377190"/>
                <a:ext cx="3746923" cy="964353"/>
              </a:xfrm>
              <a:prstGeom prst="roundRect">
                <a:avLst/>
              </a:prstGeom>
              <a:ln w="5715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?(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77" y="377190"/>
                <a:ext cx="3746923" cy="964353"/>
              </a:xfrm>
              <a:prstGeom prst="roundRect">
                <a:avLst/>
              </a:prstGeom>
              <a:blipFill rotWithShape="1">
                <a:blip r:embed="rId3"/>
                <a:stretch>
                  <a:fillRect l="-768" t="-2963" r="-763" b="-2919"/>
                </a:stretch>
              </a:blipFill>
              <a:ln w="5715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16000" y="1092200"/>
            <a:ext cx="756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000" y="17526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23622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 × 2 = 10).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35200" y="3022600"/>
                <a:ext cx="3048000" cy="7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3022600"/>
                <a:ext cx="3048000" cy="778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0000" y="3022600"/>
                <a:ext cx="3048000" cy="78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3022600"/>
                <a:ext cx="3048000" cy="7867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6800" y="39370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3200" y="4648200"/>
                <a:ext cx="5029200" cy="78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4648200"/>
                <a:ext cx="5029200" cy="7867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00" y="3683000"/>
            <a:ext cx="4103291" cy="248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00" y="889000"/>
            <a:ext cx="10515600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defRPr/>
            </a:pP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ai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609600" y="2159000"/>
                <a:ext cx="2489200" cy="812800"/>
              </a:xfrm>
              <a:prstGeom prst="roundRect">
                <a:avLst/>
              </a:prstGeom>
              <a:ln w="57150">
                <a:solidFill>
                  <a:srgbClr val="CF3D94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?(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9000"/>
                <a:ext cx="2489200" cy="812800"/>
              </a:xfrm>
              <a:prstGeom prst="roundRect">
                <a:avLst/>
              </a:prstGeom>
              <a:blipFill rotWithShape="1">
                <a:blip r:embed="rId3"/>
                <a:stretch>
                  <a:fillRect l="-1148" t="-3516" r="-1148" b="-3516"/>
                </a:stretch>
              </a:blipFill>
              <a:ln w="57150">
                <a:solidFill>
                  <a:srgbClr val="CF3D94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7680" y="2006600"/>
                <a:ext cx="9019540" cy="135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spcAft>
                    <a:spcPts val="500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680" y="2006600"/>
                <a:ext cx="9019540" cy="1356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2920" y="3465830"/>
                <a:ext cx="8890000" cy="135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Thực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n-US" sz="3200" dirty="0"/>
              </a:p>
              <a:p>
                <a:pPr>
                  <a:spcAft>
                    <a:spcPts val="500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0" y="3465830"/>
                <a:ext cx="8890000" cy="1356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/>
          <p:cNvSpPr/>
          <p:nvPr/>
        </p:nvSpPr>
        <p:spPr>
          <a:xfrm>
            <a:off x="914400" y="4509770"/>
            <a:ext cx="10617200" cy="10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555" y="888259"/>
            <a:ext cx="9048891" cy="5081481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7240" y="1042035"/>
            <a:ext cx="11036935" cy="4773295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64615" y="1267460"/>
            <a:ext cx="9117965" cy="615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Cộng, trừ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7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0614219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4"/>
          <p:cNvSpPr txBox="1"/>
          <p:nvPr/>
        </p:nvSpPr>
        <p:spPr>
          <a:xfrm>
            <a:off x="349885" y="1882775"/>
            <a:ext cx="11695430" cy="166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 (hoặc trừ)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900" y="577506"/>
            <a:ext cx="11353800" cy="5848694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021851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34625" y="736440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75804" cy="414792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633231" y="336892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9253530" y="3315313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5400000">
            <a:off x="1406268" y="4607643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05199" y="166306"/>
            <a:ext cx="4567201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61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9980" y="1865245"/>
            <a:ext cx="9476480" cy="2759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extBox 12"/>
          <p:cNvSpPr txBox="1"/>
          <p:nvPr/>
        </p:nvSpPr>
        <p:spPr>
          <a:xfrm>
            <a:off x="1786381" y="2900178"/>
            <a:ext cx="7706333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0"/>
              </a:lnSpc>
            </a:pP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25510" y="2427335"/>
                <a:ext cx="3717999" cy="179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865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865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865" b="1" dirty="0">
                  <a:solidFill>
                    <a:schemeClr val="accent2">
                      <a:lumMod val="75000"/>
                    </a:schemeClr>
                  </a:solidFill>
                  <a:latin typeface="Paytone One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510" y="2427335"/>
                <a:ext cx="3717999" cy="1793240"/>
              </a:xfrm>
              <a:prstGeom prst="rect">
                <a:avLst/>
              </a:prstGeom>
              <a:blipFill rotWithShape="1">
                <a:blip r:embed="rId3"/>
                <a:stretch>
                  <a:fillRect l="-13" t="-20" r="15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0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897882">
            <a:off x="10454631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26011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85800" y="2283834"/>
            <a:ext cx="10820400" cy="2290332"/>
            <a:chOff x="0" y="0"/>
            <a:chExt cx="812800" cy="172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72044"/>
            </a:xfrm>
            <a:custGeom>
              <a:avLst/>
              <a:gdLst/>
              <a:ahLst/>
              <a:cxnLst/>
              <a:rect l="l" t="t" r="r" b="b"/>
              <a:pathLst>
                <a:path w="812800" h="172044">
                  <a:moveTo>
                    <a:pt x="609600" y="0"/>
                  </a:moveTo>
                  <a:cubicBezTo>
                    <a:pt x="721824" y="0"/>
                    <a:pt x="812800" y="38513"/>
                    <a:pt x="812800" y="86022"/>
                  </a:cubicBezTo>
                  <a:cubicBezTo>
                    <a:pt x="812800" y="133530"/>
                    <a:pt x="721824" y="172044"/>
                    <a:pt x="609600" y="172044"/>
                  </a:cubicBezTo>
                  <a:lnTo>
                    <a:pt x="203200" y="172044"/>
                  </a:lnTo>
                  <a:cubicBezTo>
                    <a:pt x="90976" y="172044"/>
                    <a:pt x="0" y="133530"/>
                    <a:pt x="0" y="86022"/>
                  </a:cubicBezTo>
                  <a:cubicBezTo>
                    <a:pt x="0" y="385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219669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584298" y="4243955"/>
            <a:ext cx="5023404" cy="45667"/>
          </a:xfrm>
          <a:custGeom>
            <a:avLst/>
            <a:gdLst/>
            <a:ahLst/>
            <a:cxnLst/>
            <a:rect l="l" t="t" r="r" b="b"/>
            <a:pathLst>
              <a:path w="7535106" h="68501">
                <a:moveTo>
                  <a:pt x="0" y="0"/>
                </a:moveTo>
                <a:lnTo>
                  <a:pt x="7535106" y="0"/>
                </a:lnTo>
                <a:lnTo>
                  <a:pt x="7535106" y="68501"/>
                </a:lnTo>
                <a:lnTo>
                  <a:pt x="0" y="68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1803400"/>
            <a:ext cx="10201524" cy="321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17051" y="1058757"/>
            <a:ext cx="9177564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935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935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200" y="1854200"/>
                <a:ext cx="9093200" cy="85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2665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854200"/>
                <a:ext cx="9093200" cy="856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3600" y="3175000"/>
                <a:ext cx="9093200" cy="864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175000"/>
                <a:ext cx="9093200" cy="8648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0800" y="635000"/>
                <a:ext cx="9093200" cy="85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</m:t>
                      </m:r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       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635000"/>
                <a:ext cx="9093200" cy="856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7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2565400"/>
                <a:ext cx="2489200" cy="8807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5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00200"/>
                <a:ext cx="2489200" cy="8807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32800" y="24638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2463800"/>
                <a:ext cx="2489200" cy="8807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Widescreen</PresentationFormat>
  <Paragraphs>72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</vt:lpstr>
      <vt:lpstr>Cambria Math</vt:lpstr>
      <vt:lpstr>Paytone One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DL190824</cp:lastModifiedBy>
  <cp:revision>5</cp:revision>
  <dcterms:created xsi:type="dcterms:W3CDTF">2024-09-01T23:58:00Z</dcterms:created>
  <dcterms:modified xsi:type="dcterms:W3CDTF">2025-09-15T06:06:25Z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B70435B1218C468BB8794C1A6E3842C3_11</vt:lpwstr>
  </property>
  <property fmtid="{D5CDD505-2E9C-101B-9397-08002B2CF9AE}" pid="3" name="KSOProductBuildVer">
    <vt:lpwstr>1033-12.2.0.17562</vt:lpwstr>
  </property>
</Properties>
</file>