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7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g Nguyễn Hoà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5" d="100"/>
          <a:sy n="95" d="100"/>
        </p:scale>
        <p:origin x="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Chốt: Hỗn số bằng tổng của phần nguyên và phần phân số.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Đặt thêm câu hỏi mở rộng, phân hóa.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Chốt:  </a:t>
            </a:r>
            <a:r>
              <a:rPr lang="en-US" dirty="0" err="1">
                <a:sym typeface="+mn-ea"/>
              </a:rPr>
              <a:t>Nêu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cách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đọc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một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hỗn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số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Khi </a:t>
            </a:r>
            <a:r>
              <a:rPr lang="en-US" dirty="0" err="1">
                <a:sym typeface="+mn-ea"/>
              </a:rPr>
              <a:t>viết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hỗn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số</a:t>
            </a:r>
            <a:r>
              <a:rPr lang="en-US" dirty="0">
                <a:sym typeface="+mn-ea"/>
              </a:rPr>
              <a:t> ta </a:t>
            </a:r>
            <a:r>
              <a:rPr lang="en-US" dirty="0" err="1">
                <a:sym typeface="+mn-ea"/>
              </a:rPr>
              <a:t>viết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nào</a:t>
            </a:r>
            <a:r>
              <a:rPr lang="en-US" dirty="0">
                <a:sym typeface="+mn-ea"/>
              </a:rPr>
              <a:t>?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Qua BT 1, con </a:t>
            </a:r>
            <a:r>
              <a:rPr lang="en-US" dirty="0" err="1">
                <a:sym typeface="+mn-ea"/>
              </a:rPr>
              <a:t>đã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đạt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được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mục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tiêu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nào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của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học</a:t>
            </a:r>
            <a:r>
              <a:rPr lang="en-US" dirty="0">
                <a:sym typeface="+mn-ea"/>
              </a:rPr>
              <a:t>?</a:t>
            </a:r>
            <a:endParaRPr lang="en-US" dirty="0"/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Chốt: Mỗi phân số gồm hai phần: Phân nguyên là số tự nhiên và phần phân số bé hơn 1.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>
            <a:fillRect/>
          </a:stretch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>
            <a:fillRect/>
          </a:stretch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>
            <a:fillRect/>
          </a:stretch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5468588" y="528454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4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>
            <a:fillRect/>
          </a:stretch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/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 rotWithShape="1">
                <a:blip r:embed="rId5"/>
                <a:stretch>
                  <a:fillRect l="-98" t="-712" r="-88" b="-60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 rotWithShape="1">
                <a:blip r:embed="rId6"/>
                <a:stretch>
                  <a:fillRect l="-102" t="-696" r="-84" b="-571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/>
              <p:cNvSpPr txBox="1"/>
              <p:nvPr/>
            </p:nvSpPr>
            <p:spPr>
              <a:xfrm>
                <a:off x="-245745" y="4871085"/>
                <a:ext cx="6096000" cy="7766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sao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ta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viết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được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hỗn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baseline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?</a:t>
                </a:r>
              </a:p>
            </p:txBody>
          </p:sp>
        </mc:Choice>
        <mc:Fallback xmlns="">
          <p:sp>
            <p:nvSpPr>
              <p:cNvPr id="2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5745" y="4871085"/>
                <a:ext cx="6096000" cy="7766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/>
              <p:nvPr/>
            </p:nvSpPr>
            <p:spPr>
              <a:xfrm>
                <a:off x="276860" y="5701030"/>
                <a:ext cx="6096000" cy="11461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:r>
                  <a:rPr lang="en-US" alt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Em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sẽ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thay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đổi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hình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trên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như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thế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nào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để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biểu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thị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hỗn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US" alt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baseline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?</a:t>
                </a: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" y="5701030"/>
                <a:ext cx="6096000" cy="11461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"/>
              <p:cNvSpPr txBox="1"/>
              <p:nvPr/>
            </p:nvSpPr>
            <p:spPr>
              <a:xfrm>
                <a:off x="6246495" y="5044440"/>
                <a:ext cx="6096000" cy="9861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Để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biểu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thị</a:t>
                </a:r>
                <a:r>
                  <a:rPr lang="en-GB" sz="24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hỗn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là </a:t>
                </a:r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em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sẽ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tác động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như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thế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nào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vào hình trên?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?</a:t>
                </a:r>
              </a:p>
            </p:txBody>
          </p:sp>
        </mc:Choice>
        <mc:Fallback xmlns=""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495" y="5044440"/>
                <a:ext cx="6096000" cy="9861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/>
      <p:bldP spid="2" grpId="1"/>
      <p:bldP spid="4" grpId="0"/>
      <p:bldP spid="4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/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 rotWithShape="1">
                <a:blip r:embed="rId4"/>
                <a:stretch>
                  <a:fillRect l="-301" t="-412" r="-274" b="-38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 rotWithShape="1">
                <a:blip r:embed="rId5"/>
                <a:stretch>
                  <a:fillRect l="-305" t="-412" r="-270" b="-38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/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 rotWithShape="1">
                <a:blip r:embed="rId6"/>
                <a:stretch>
                  <a:fillRect l="-289" t="-405" r="-257" b="-38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/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 rotWithShape="1">
                <a:blip r:embed="rId7"/>
                <a:stretch>
                  <a:fillRect l="-280" t="-405" r="-238" b="-38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 rotWithShape="1">
                <a:blip r:embed="rId3"/>
                <a:stretch>
                  <a:fillRect l="-303" t="-592" r="-283" b="-57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/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 rotWithShape="1">
                <a:blip r:embed="rId4"/>
                <a:stretch>
                  <a:fillRect l="-335" t="-635" r="-307" b="-579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/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 rotWithShape="1">
                <a:blip r:embed="rId5"/>
                <a:stretch>
                  <a:fillRect l="-336" t="-744" r="-292" b="-65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 rotWithShape="1">
                <a:blip r:embed="rId6"/>
                <a:stretch>
                  <a:fillRect l="-282" t="-646" r="-237" b="-583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/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/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 rotWithShape="1">
                <a:blip r:embed="rId7"/>
                <a:stretch>
                  <a:fillRect l="-185" t="-1088" r="-168" b="-943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/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/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 rotWithShape="1">
                <a:blip r:embed="rId8"/>
                <a:stretch>
                  <a:fillRect l="-183" t="-1111" r="-170" b="-1023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/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/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 rotWithShape="1">
                <a:blip r:embed="rId9"/>
                <a:stretch>
                  <a:fillRect l="-177" t="-1107" r="-159" b="-924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/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/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 rotWithShape="1">
                <a:blip r:embed="rId10"/>
                <a:stretch>
                  <a:fillRect l="-174" t="-1085" r="-162" b="-946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8477250" y="2701925"/>
            <a:ext cx="34817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 sánh phần phân số của các hỗn số với 1?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3" grpId="0" bldLvl="0" animBg="1"/>
      <p:bldP spid="15" grpId="0" bldLvl="0" animBg="1"/>
      <p:bldP spid="17" grpId="0" bldLvl="0" animBg="1"/>
      <p:bldP spid="19" grpId="0" bldLvl="0" animBg="1"/>
      <p:bldP spid="21" grpId="0" bldLvl="0" animBg="1"/>
      <p:bldP spid="23" grpId="0" bldLvl="0" animBg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8" y="407578"/>
            <a:ext cx="2951129" cy="4921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mẫu)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 rotWithShape="1">
                <a:blip r:embed="rId3"/>
                <a:stretch>
                  <a:fillRect l="-137" t="-634" r="-119" b="-529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 rotWithShape="1">
                <a:blip r:embed="rId5"/>
                <a:stretch>
                  <a:fillRect l="-23" t="-14" r="5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 rotWithShape="1">
                <a:blip r:embed="rId6"/>
                <a:stretch>
                  <a:fillRect l="-14" t="-21" r="28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 rotWithShape="1">
                <a:blip r:embed="rId7"/>
                <a:stretch>
                  <a:fillRect l="-17" t="-3" r="21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 rotWithShape="1">
                <a:blip r:embed="rId8"/>
                <a:stretch>
                  <a:fillRect l="-17" t="-59" r="21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7970" y="1949767"/>
            <a:ext cx="9733614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3200" b="1" dirty="0"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en-US" altLang="nb-NO" sz="3200" b="1" dirty="0"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nghĩ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chia </a:t>
            </a:r>
            <a:r>
              <a:rPr lang="en-US" sz="3200" b="1" dirty="0" err="1"/>
              <a:t>đều</a:t>
            </a:r>
            <a:r>
              <a:rPr lang="en-US" sz="3200" b="1" dirty="0"/>
              <a:t> 5 </a:t>
            </a:r>
            <a:r>
              <a:rPr lang="en-US" sz="3200" b="1" dirty="0" err="1"/>
              <a:t>quả</a:t>
            </a:r>
            <a:r>
              <a:rPr lang="en-US" sz="3200" b="1" dirty="0"/>
              <a:t> cam </a:t>
            </a:r>
            <a:r>
              <a:rPr lang="en-US" sz="3200" b="1" dirty="0" err="1"/>
              <a:t>cho</a:t>
            </a:r>
            <a:r>
              <a:rPr lang="en-US" sz="3200" b="1" dirty="0"/>
              <a:t> 3 </a:t>
            </a:r>
            <a:r>
              <a:rPr lang="en-US" sz="3200" b="1" dirty="0" err="1"/>
              <a:t>người</a:t>
            </a:r>
            <a:r>
              <a:rPr lang="en-US" sz="3200" b="1" dirty="0"/>
              <a:t>.</a:t>
            </a:r>
            <a:endParaRPr lang="en-GB" sz="32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60830" y="3074035"/>
            <a:ext cx="104171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32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Hỗn sỗ (tiế</a:t>
            </a:r>
            <a:r>
              <a:rPr lang="en-US" altLang="nb-NO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t 2</a:t>
            </a:r>
            <a:r>
              <a:rPr lang="nb-NO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n-US" altLang="nb-NO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- Luyện tập trang 24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2514600" y="507779"/>
            <a:ext cx="8563005" cy="11723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NỐI TIẾP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0905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/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/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 rotWithShape="1">
                <a:blip r:embed="rId7"/>
                <a:stretch>
                  <a:fillRect l="-492" t="-1527" r="-465" b="-20328"/>
                </a:stretch>
              </a:blip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/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 rotWithShape="1">
                <a:blip r:embed="rId8"/>
                <a:stretch>
                  <a:fillRect l="-7" t="-68" r="4" b="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7" grpId="0" bldLvl="0" animBg="1"/>
      <p:bldP spid="18" grpId="0" bldLvl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 rotWithShape="1">
                <a:blip r:embed="rId2"/>
                <a:stretch>
                  <a:fillRect l="-6" t="-45" r="7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 rotWithShape="1">
                <a:blip r:embed="rId3"/>
                <a:stretch>
                  <a:fillRect l="-7" t="-71" r="6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 rotWithShape="1">
                <a:blip r:embed="rId4"/>
                <a:stretch>
                  <a:fillRect l="-2" t="-48" r="4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/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 rotWithShape="1">
                <a:blip r:embed="rId5"/>
                <a:stretch>
                  <a:fillRect l="-23" t="-4" r="72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/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-1" fmla="*/ 0 w 9296400"/>
              <a:gd name="connsiteY0-2" fmla="*/ 0 h 2123658"/>
              <a:gd name="connsiteX1-3" fmla="*/ 9296400 w 9296400"/>
              <a:gd name="connsiteY1-4" fmla="*/ 0 h 2123658"/>
              <a:gd name="connsiteX2-5" fmla="*/ 9296400 w 9296400"/>
              <a:gd name="connsiteY2-6" fmla="*/ 2123658 h 2123658"/>
              <a:gd name="connsiteX3-7" fmla="*/ 0 w 9296400"/>
              <a:gd name="connsiteY3-8" fmla="*/ 2123658 h 2123658"/>
              <a:gd name="connsiteX4-9" fmla="*/ 0 w 9296400"/>
              <a:gd name="connsiteY4-10" fmla="*/ 0 h 2123658"/>
              <a:gd name="connsiteX0-11" fmla="*/ 0 w 9296400"/>
              <a:gd name="connsiteY0-12" fmla="*/ 0 h 2238283"/>
              <a:gd name="connsiteX1-13" fmla="*/ 9296400 w 9296400"/>
              <a:gd name="connsiteY1-14" fmla="*/ 0 h 2238283"/>
              <a:gd name="connsiteX2-15" fmla="*/ 9296400 w 9296400"/>
              <a:gd name="connsiteY2-16" fmla="*/ 2123658 h 2238283"/>
              <a:gd name="connsiteX3-17" fmla="*/ 0 w 9296400"/>
              <a:gd name="connsiteY3-18" fmla="*/ 2123658 h 2238283"/>
              <a:gd name="connsiteX4-19" fmla="*/ 0 w 9296400"/>
              <a:gd name="connsiteY4-20" fmla="*/ 0 h 2238283"/>
              <a:gd name="connsiteX0-21" fmla="*/ 0 w 9296400"/>
              <a:gd name="connsiteY0-22" fmla="*/ 0 h 2238283"/>
              <a:gd name="connsiteX1-23" fmla="*/ 9296400 w 9296400"/>
              <a:gd name="connsiteY1-24" fmla="*/ 0 h 2238283"/>
              <a:gd name="connsiteX2-25" fmla="*/ 9296400 w 9296400"/>
              <a:gd name="connsiteY2-26" fmla="*/ 2123658 h 2238283"/>
              <a:gd name="connsiteX3-27" fmla="*/ 0 w 9296400"/>
              <a:gd name="connsiteY3-28" fmla="*/ 2123658 h 2238283"/>
              <a:gd name="connsiteX4-29" fmla="*/ 0 w 9296400"/>
              <a:gd name="connsiteY4-30" fmla="*/ 0 h 2238283"/>
              <a:gd name="connsiteX0-31" fmla="*/ 0 w 9296400"/>
              <a:gd name="connsiteY0-32" fmla="*/ 0 h 2344251"/>
              <a:gd name="connsiteX1-33" fmla="*/ 9296400 w 9296400"/>
              <a:gd name="connsiteY1-34" fmla="*/ 0 h 2344251"/>
              <a:gd name="connsiteX2-35" fmla="*/ 9296400 w 9296400"/>
              <a:gd name="connsiteY2-36" fmla="*/ 2123658 h 2344251"/>
              <a:gd name="connsiteX3-37" fmla="*/ 0 w 9296400"/>
              <a:gd name="connsiteY3-38" fmla="*/ 2123658 h 2344251"/>
              <a:gd name="connsiteX4-39" fmla="*/ 0 w 9296400"/>
              <a:gd name="connsiteY4-40" fmla="*/ 0 h 2344251"/>
              <a:gd name="connsiteX0-41" fmla="*/ 0 w 9296400"/>
              <a:gd name="connsiteY0-42" fmla="*/ 125046 h 2469297"/>
              <a:gd name="connsiteX1-43" fmla="*/ 9296400 w 9296400"/>
              <a:gd name="connsiteY1-44" fmla="*/ 125046 h 2469297"/>
              <a:gd name="connsiteX2-45" fmla="*/ 9296400 w 9296400"/>
              <a:gd name="connsiteY2-46" fmla="*/ 2248704 h 2469297"/>
              <a:gd name="connsiteX3-47" fmla="*/ 0 w 9296400"/>
              <a:gd name="connsiteY3-48" fmla="*/ 2248704 h 2469297"/>
              <a:gd name="connsiteX4-49" fmla="*/ 0 w 9296400"/>
              <a:gd name="connsiteY4-50" fmla="*/ 125046 h 2469297"/>
              <a:gd name="connsiteX0-51" fmla="*/ 0 w 9296400"/>
              <a:gd name="connsiteY0-52" fmla="*/ 169853 h 2514104"/>
              <a:gd name="connsiteX1-53" fmla="*/ 9296400 w 9296400"/>
              <a:gd name="connsiteY1-54" fmla="*/ 169853 h 2514104"/>
              <a:gd name="connsiteX2-55" fmla="*/ 9296400 w 9296400"/>
              <a:gd name="connsiteY2-56" fmla="*/ 2293511 h 2514104"/>
              <a:gd name="connsiteX3-57" fmla="*/ 0 w 9296400"/>
              <a:gd name="connsiteY3-58" fmla="*/ 2293511 h 2514104"/>
              <a:gd name="connsiteX4-59" fmla="*/ 0 w 9296400"/>
              <a:gd name="connsiteY4-60" fmla="*/ 169853 h 2514104"/>
              <a:gd name="connsiteX0-61" fmla="*/ 0 w 9296400"/>
              <a:gd name="connsiteY0-62" fmla="*/ 169853 h 2429521"/>
              <a:gd name="connsiteX1-63" fmla="*/ 9296400 w 9296400"/>
              <a:gd name="connsiteY1-64" fmla="*/ 169853 h 2429521"/>
              <a:gd name="connsiteX2-65" fmla="*/ 9296400 w 9296400"/>
              <a:gd name="connsiteY2-66" fmla="*/ 2293511 h 2429521"/>
              <a:gd name="connsiteX3-67" fmla="*/ 0 w 9296400"/>
              <a:gd name="connsiteY3-68" fmla="*/ 2293511 h 2429521"/>
              <a:gd name="connsiteX4-69" fmla="*/ 0 w 9296400"/>
              <a:gd name="connsiteY4-70" fmla="*/ 169853 h 2429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-1" fmla="*/ 0 w 9296400"/>
              <a:gd name="connsiteY0-2" fmla="*/ 0 h 2123658"/>
              <a:gd name="connsiteX1-3" fmla="*/ 9296400 w 9296400"/>
              <a:gd name="connsiteY1-4" fmla="*/ 0 h 2123658"/>
              <a:gd name="connsiteX2-5" fmla="*/ 9296400 w 9296400"/>
              <a:gd name="connsiteY2-6" fmla="*/ 2123658 h 2123658"/>
              <a:gd name="connsiteX3-7" fmla="*/ 0 w 9296400"/>
              <a:gd name="connsiteY3-8" fmla="*/ 2123658 h 2123658"/>
              <a:gd name="connsiteX4-9" fmla="*/ 0 w 9296400"/>
              <a:gd name="connsiteY4-10" fmla="*/ 0 h 2123658"/>
              <a:gd name="connsiteX0-11" fmla="*/ 0 w 9296400"/>
              <a:gd name="connsiteY0-12" fmla="*/ 0 h 2238283"/>
              <a:gd name="connsiteX1-13" fmla="*/ 9296400 w 9296400"/>
              <a:gd name="connsiteY1-14" fmla="*/ 0 h 2238283"/>
              <a:gd name="connsiteX2-15" fmla="*/ 9296400 w 9296400"/>
              <a:gd name="connsiteY2-16" fmla="*/ 2123658 h 2238283"/>
              <a:gd name="connsiteX3-17" fmla="*/ 0 w 9296400"/>
              <a:gd name="connsiteY3-18" fmla="*/ 2123658 h 2238283"/>
              <a:gd name="connsiteX4-19" fmla="*/ 0 w 9296400"/>
              <a:gd name="connsiteY4-20" fmla="*/ 0 h 2238283"/>
              <a:gd name="connsiteX0-21" fmla="*/ 0 w 9296400"/>
              <a:gd name="connsiteY0-22" fmla="*/ 0 h 2238283"/>
              <a:gd name="connsiteX1-23" fmla="*/ 9296400 w 9296400"/>
              <a:gd name="connsiteY1-24" fmla="*/ 0 h 2238283"/>
              <a:gd name="connsiteX2-25" fmla="*/ 9296400 w 9296400"/>
              <a:gd name="connsiteY2-26" fmla="*/ 2123658 h 2238283"/>
              <a:gd name="connsiteX3-27" fmla="*/ 0 w 9296400"/>
              <a:gd name="connsiteY3-28" fmla="*/ 2123658 h 2238283"/>
              <a:gd name="connsiteX4-29" fmla="*/ 0 w 9296400"/>
              <a:gd name="connsiteY4-30" fmla="*/ 0 h 2238283"/>
              <a:gd name="connsiteX0-31" fmla="*/ 0 w 9296400"/>
              <a:gd name="connsiteY0-32" fmla="*/ 0 h 2344251"/>
              <a:gd name="connsiteX1-33" fmla="*/ 9296400 w 9296400"/>
              <a:gd name="connsiteY1-34" fmla="*/ 0 h 2344251"/>
              <a:gd name="connsiteX2-35" fmla="*/ 9296400 w 9296400"/>
              <a:gd name="connsiteY2-36" fmla="*/ 2123658 h 2344251"/>
              <a:gd name="connsiteX3-37" fmla="*/ 0 w 9296400"/>
              <a:gd name="connsiteY3-38" fmla="*/ 2123658 h 2344251"/>
              <a:gd name="connsiteX4-39" fmla="*/ 0 w 9296400"/>
              <a:gd name="connsiteY4-40" fmla="*/ 0 h 2344251"/>
              <a:gd name="connsiteX0-41" fmla="*/ 0 w 9296400"/>
              <a:gd name="connsiteY0-42" fmla="*/ 125046 h 2469297"/>
              <a:gd name="connsiteX1-43" fmla="*/ 9296400 w 9296400"/>
              <a:gd name="connsiteY1-44" fmla="*/ 125046 h 2469297"/>
              <a:gd name="connsiteX2-45" fmla="*/ 9296400 w 9296400"/>
              <a:gd name="connsiteY2-46" fmla="*/ 2248704 h 2469297"/>
              <a:gd name="connsiteX3-47" fmla="*/ 0 w 9296400"/>
              <a:gd name="connsiteY3-48" fmla="*/ 2248704 h 2469297"/>
              <a:gd name="connsiteX4-49" fmla="*/ 0 w 9296400"/>
              <a:gd name="connsiteY4-50" fmla="*/ 125046 h 2469297"/>
              <a:gd name="connsiteX0-51" fmla="*/ 0 w 9296400"/>
              <a:gd name="connsiteY0-52" fmla="*/ 169853 h 2514104"/>
              <a:gd name="connsiteX1-53" fmla="*/ 9296400 w 9296400"/>
              <a:gd name="connsiteY1-54" fmla="*/ 169853 h 2514104"/>
              <a:gd name="connsiteX2-55" fmla="*/ 9296400 w 9296400"/>
              <a:gd name="connsiteY2-56" fmla="*/ 2293511 h 2514104"/>
              <a:gd name="connsiteX3-57" fmla="*/ 0 w 9296400"/>
              <a:gd name="connsiteY3-58" fmla="*/ 2293511 h 2514104"/>
              <a:gd name="connsiteX4-59" fmla="*/ 0 w 9296400"/>
              <a:gd name="connsiteY4-60" fmla="*/ 169853 h 2514104"/>
              <a:gd name="connsiteX0-61" fmla="*/ 0 w 9296400"/>
              <a:gd name="connsiteY0-62" fmla="*/ 169853 h 2429521"/>
              <a:gd name="connsiteX1-63" fmla="*/ 9296400 w 9296400"/>
              <a:gd name="connsiteY1-64" fmla="*/ 169853 h 2429521"/>
              <a:gd name="connsiteX2-65" fmla="*/ 9296400 w 9296400"/>
              <a:gd name="connsiteY2-66" fmla="*/ 2293511 h 2429521"/>
              <a:gd name="connsiteX3-67" fmla="*/ 0 w 9296400"/>
              <a:gd name="connsiteY3-68" fmla="*/ 2293511 h 2429521"/>
              <a:gd name="connsiteX4-69" fmla="*/ 0 w 9296400"/>
              <a:gd name="connsiteY4-70" fmla="*/ 169853 h 2429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 rotWithShape="1">
                <a:blip r:embed="rId2"/>
                <a:stretch>
                  <a:fillRect l="-18" t="-6" r="44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/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544"/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/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 rotWithShape="1">
                <a:blip r:embed="rId3"/>
                <a:stretch>
                  <a:fillRect l="-5" t="-58" r="2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bldLvl="0" animBg="1"/>
      <p:bldP spid="12" grpId="0" bldLvl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Widescreen</PresentationFormat>
  <Paragraphs>71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#9Slide03 Encode SeEx Black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DL190824</cp:lastModifiedBy>
  <cp:revision>3</cp:revision>
  <dcterms:created xsi:type="dcterms:W3CDTF">2024-09-02T06:51:59Z</dcterms:created>
  <dcterms:modified xsi:type="dcterms:W3CDTF">2025-09-15T06:05:44Z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1F9218FC1A00441A9D7B68ABD466B5B4_11</vt:lpwstr>
  </property>
  <property fmtid="{D5CDD505-2E9C-101B-9397-08002B2CF9AE}" pid="3" name="KSOProductBuildVer">
    <vt:lpwstr>1033-12.2.0.17562</vt:lpwstr>
  </property>
</Properties>
</file>