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65" r:id="rId3"/>
    <p:sldId id="409" r:id="rId4"/>
    <p:sldId id="398" r:id="rId5"/>
    <p:sldId id="419" r:id="rId6"/>
    <p:sldId id="421" r:id="rId7"/>
    <p:sldId id="420" r:id="rId8"/>
    <p:sldId id="422" r:id="rId9"/>
    <p:sldId id="423" r:id="rId10"/>
    <p:sldId id="424" r:id="rId11"/>
    <p:sldId id="425" r:id="rId12"/>
    <p:sldId id="40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6E2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68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B9ACB-E139-4351-9FFE-07F67B888628}" type="datetimeFigureOut">
              <a:rPr lang="en-US" smtClean="0"/>
              <a:t>21/05/2025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436DA-6D52-4080-B377-A3F75FB46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4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DD5E-4A19-49A3-94AC-840C6DD9E6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930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Medium" panose="02020500000000000000" pitchFamily="18" charset="-122"/>
                <a:ea typeface="思源宋体 CN Medium" panose="020205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Medium" panose="02020500000000000000" pitchFamily="18" charset="-122"/>
              <a:ea typeface="思源宋体 CN Medium" panose="020205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814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Medium" panose="02020500000000000000" pitchFamily="18" charset="-122"/>
                <a:ea typeface="思源宋体 CN Medium" panose="020205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Medium" panose="02020500000000000000" pitchFamily="18" charset="-122"/>
              <a:ea typeface="思源宋体 CN Medium" panose="020205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730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DD5E-4A19-49A3-94AC-840C6DD9E6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530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625E92-B48B-4C34-9912-695BBBC6F7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6C4C90C-5394-4852-B41E-CC0BEDAB9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89774F-FC79-44FD-9A47-D95EA65851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0D0B29-57BF-4CD6-996D-52249D40F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8183C5-5F4B-451F-B8AB-1A3E6C247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9509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43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44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70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65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16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90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32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33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76881A-7624-41FB-B7E7-F723B86DF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79A044-98F0-4F59-867E-80EB5DD03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978202C-16F9-4CC3-B38A-818E4DA0F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DAD757-D038-42F5-AE98-55FDC2EA10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7ACFB1-C0F6-459D-B6F4-4DA6CCE47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9EACF2-748E-41FE-B60D-BACA734CB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78366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B8BB46-04ED-44C2-A651-B9D1D38FA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1CBBC31-31A9-471E-8E1F-28915E4F66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0EB3C59-FFD8-4408-9745-A18DD04AD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01E271B-7319-437D-8F36-37172D9D2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EE3B651-7228-483C-B4F4-E75098874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4D0DBF-B94A-442E-B217-386BA2F3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473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D1328A-AF91-4EF2-9BF2-A60F3847D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31B804-16E0-4448-906D-DAE606E12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D6F082-DBAA-4E83-A19D-CF3DCC0A6E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75EF53-007F-499E-BD66-08DAF8F2F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514B30-45D5-4639-97D8-5421EA07E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282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EEBDD4-F202-46D7-BDB8-49C20D818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E871E9A-E740-495C-84AA-99A55EE7A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320C25-1C0E-4078-955F-AB8778E277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1AA638-FA32-42BD-A731-98AB865E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14128E-E2DF-461C-B828-6AD074159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143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7194642-2669-419B-A4FF-38F70DEF4D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F4C97E6-9E47-4226-8FA7-4A5DD8732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54F3CE-01E1-4848-AE68-5905AE16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620933-0C99-4584-A36B-4B08D7EBF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A00F5C-5728-4FC0-8D2A-B05BF72C9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86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43A19B-0682-408F-9EA3-BB32B1588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51779F-090D-49F5-AD8E-9573BCA67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177304-A0BB-4F8B-AF67-B54F76E332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15A844-2A9E-49B4-B12E-92ECFD06D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BA4C34-718E-4023-A977-A983BF89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512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382586-EFE0-4680-8AB6-845349AE9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5A1601-5DB8-4538-883C-7F7091A04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5259F6A-47F6-41F4-B97A-0DFBE630F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3D84CC4-197B-4581-B982-7503C39C7B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8974A7-D859-477E-96A5-15469B449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4580CF-9D27-4B22-AF32-1F8143F6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214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C06900-4403-460F-9E67-95BCBBC82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C7519B-0D75-4132-A6B5-3269A9DFA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8591BEC-E165-482E-898E-D163F8F23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D493E77-15C9-4BDD-9417-87AA9953FD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35D6D69-92B4-4677-91A7-B481A9AF9E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34D0883-C436-4230-8609-FF141345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F67E65F-3E20-4095-87BC-58601A4C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F78E9A2-DEAD-49F2-9B6C-ADC1E59A5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53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81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98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58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5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C6A8555-18F3-FC83-CBA4-C817E9D8B4EA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8726" y="0"/>
            <a:ext cx="1569029" cy="156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7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1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B313164-B1E6-4EFF-935A-27C0F791C9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4097" y="0"/>
            <a:ext cx="12192000" cy="6858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1CF54DC-5811-4695-8B51-7D77DBE352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" r="14718"/>
          <a:stretch/>
        </p:blipFill>
        <p:spPr>
          <a:xfrm>
            <a:off x="0" y="0"/>
            <a:ext cx="12174794" cy="6848322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9FE40BCE-5D60-4D64-B868-D24876D7FC7E}"/>
              </a:ext>
            </a:extLst>
          </p:cNvPr>
          <p:cNvGrpSpPr/>
          <p:nvPr/>
        </p:nvGrpSpPr>
        <p:grpSpPr>
          <a:xfrm>
            <a:off x="0" y="-279919"/>
            <a:ext cx="12257853" cy="6986778"/>
            <a:chOff x="-3640394" y="2713583"/>
            <a:chExt cx="12200603" cy="6883794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E3CE30D8-6742-401B-A9CB-E4463038E944}"/>
                </a:ext>
              </a:extLst>
            </p:cNvPr>
            <p:cNvGrpSpPr/>
            <p:nvPr/>
          </p:nvGrpSpPr>
          <p:grpSpPr>
            <a:xfrm>
              <a:off x="-3640394" y="2713583"/>
              <a:ext cx="12200603" cy="6883794"/>
              <a:chOff x="7462057" y="-25794"/>
              <a:chExt cx="12200603" cy="6883794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9F009A30-7D0A-4236-B79B-837F8C6E1E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6029" y="763192"/>
                <a:ext cx="11264056" cy="5280027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2B0B8ADB-B8EE-4348-8B59-B155E5AC71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599" t="65934"/>
              <a:stretch/>
            </p:blipFill>
            <p:spPr>
              <a:xfrm>
                <a:off x="17795760" y="4922307"/>
                <a:ext cx="1866900" cy="1935693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5A215A47-D5F4-4467-873C-A93C5172B3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77" t="-3241" r="85176" b="66763"/>
              <a:stretch/>
            </p:blipFill>
            <p:spPr>
              <a:xfrm>
                <a:off x="7462057" y="-22616"/>
                <a:ext cx="1866900" cy="2072744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0BBC490-637B-45FE-BF34-AE291B48BE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702"/>
              <a:stretch/>
            </p:blipFill>
            <p:spPr>
              <a:xfrm>
                <a:off x="14819027" y="-25794"/>
                <a:ext cx="4835030" cy="680641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E5AEF16B-03E9-4172-A507-F510D78244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1618"/>
              <a:stretch/>
            </p:blipFill>
            <p:spPr>
              <a:xfrm>
                <a:off x="7470660" y="25795"/>
                <a:ext cx="5575875" cy="6809589"/>
              </a:xfrm>
              <a:prstGeom prst="rect">
                <a:avLst/>
              </a:prstGeom>
            </p:spPr>
          </p:pic>
        </p:grp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9D859401-34BA-4481-916F-19A205F3B6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3" r="8333"/>
            <a:stretch/>
          </p:blipFill>
          <p:spPr>
            <a:xfrm>
              <a:off x="-3636093" y="272648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4813888-CAA2-53B7-06DA-82FB8A9FCA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92432" y="2639511"/>
            <a:ext cx="8681456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2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32965FE3-2414-75EC-0790-1E6F980BAFED}"/>
              </a:ext>
            </a:extLst>
          </p:cNvPr>
          <p:cNvSpPr/>
          <p:nvPr/>
        </p:nvSpPr>
        <p:spPr>
          <a:xfrm>
            <a:off x="584086" y="428580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52A4FD-D599-AFBA-9662-3C7634F2464D}"/>
              </a:ext>
            </a:extLst>
          </p:cNvPr>
          <p:cNvSpPr txBox="1"/>
          <p:nvPr/>
        </p:nvSpPr>
        <p:spPr>
          <a:xfrm>
            <a:off x="1412240" y="386080"/>
            <a:ext cx="9966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BF9945-91BD-DCCE-E970-A6010D9E1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890" y="1085679"/>
            <a:ext cx="7251382" cy="37597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03DBCB-6939-BFD3-D75A-D9E222B19F87}"/>
              </a:ext>
            </a:extLst>
          </p:cNvPr>
          <p:cNvSpPr txBox="1"/>
          <p:nvPr/>
        </p:nvSpPr>
        <p:spPr>
          <a:xfrm>
            <a:off x="989330" y="4969510"/>
            <a:ext cx="9966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 rô-bốt vàng, đỏ, xanh có chiều cao là một trong các số đo: 98 cm; 0,89 m; 1,02 m. Biết rô-bốt vàng cao hơn rô-bốt đỏ nhưng thấp hơn rô-bốt xanh.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87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32965FE3-2414-75EC-0790-1E6F980BAFED}"/>
              </a:ext>
            </a:extLst>
          </p:cNvPr>
          <p:cNvSpPr/>
          <p:nvPr/>
        </p:nvSpPr>
        <p:spPr>
          <a:xfrm>
            <a:off x="584086" y="428580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6227A8-4A1F-DE7D-782E-074C55F077E5}"/>
              </a:ext>
            </a:extLst>
          </p:cNvPr>
          <p:cNvSpPr txBox="1"/>
          <p:nvPr/>
        </p:nvSpPr>
        <p:spPr>
          <a:xfrm>
            <a:off x="1126490" y="1551940"/>
            <a:ext cx="9966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• Chiều cao của rô-bốt đỏ là:</a:t>
            </a:r>
          </a:p>
          <a:p>
            <a:pPr lvl="0" algn="just"/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98 cm   B. 0,89 m   C. 1,02 m</a:t>
            </a:r>
          </a:p>
          <a:p>
            <a:pPr lvl="0" algn="just"/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• Chiều cao của rô-bốt xanh là:</a:t>
            </a:r>
          </a:p>
          <a:p>
            <a:pPr lvl="0" algn="just"/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98 cm   B. 0,89 m   C. 1,02 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6A1AD28-52C5-9A52-F5EA-66E12514F717}"/>
              </a:ext>
            </a:extLst>
          </p:cNvPr>
          <p:cNvSpPr/>
          <p:nvPr/>
        </p:nvSpPr>
        <p:spPr>
          <a:xfrm>
            <a:off x="4069080" y="2171700"/>
            <a:ext cx="777240" cy="65151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8FACFA9-947C-7338-3BF2-0B810184FB1B}"/>
              </a:ext>
            </a:extLst>
          </p:cNvPr>
          <p:cNvSpPr/>
          <p:nvPr/>
        </p:nvSpPr>
        <p:spPr>
          <a:xfrm>
            <a:off x="7372350" y="3429000"/>
            <a:ext cx="777240" cy="65151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3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B313164-B1E6-4EFF-935A-27C0F791C9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4097" y="0"/>
            <a:ext cx="12192000" cy="6858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1CF54DC-5811-4695-8B51-7D77DBE352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" r="14718"/>
          <a:stretch/>
        </p:blipFill>
        <p:spPr>
          <a:xfrm>
            <a:off x="0" y="0"/>
            <a:ext cx="12174794" cy="6848322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9FE40BCE-5D60-4D64-B868-D24876D7FC7E}"/>
              </a:ext>
            </a:extLst>
          </p:cNvPr>
          <p:cNvGrpSpPr/>
          <p:nvPr/>
        </p:nvGrpSpPr>
        <p:grpSpPr>
          <a:xfrm>
            <a:off x="-8603" y="-126246"/>
            <a:ext cx="12200603" cy="6883794"/>
            <a:chOff x="-3640394" y="2713583"/>
            <a:chExt cx="12200603" cy="6883794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E3CE30D8-6742-401B-A9CB-E4463038E944}"/>
                </a:ext>
              </a:extLst>
            </p:cNvPr>
            <p:cNvGrpSpPr/>
            <p:nvPr/>
          </p:nvGrpSpPr>
          <p:grpSpPr>
            <a:xfrm>
              <a:off x="-3640394" y="2713583"/>
              <a:ext cx="12200603" cy="6883794"/>
              <a:chOff x="7462057" y="-25794"/>
              <a:chExt cx="12200603" cy="6883794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9F009A30-7D0A-4236-B79B-837F8C6E1E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6029" y="763192"/>
                <a:ext cx="11264056" cy="5280027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2B0B8ADB-B8EE-4348-8B59-B155E5AC71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599" t="65934"/>
              <a:stretch/>
            </p:blipFill>
            <p:spPr>
              <a:xfrm>
                <a:off x="17795760" y="4922307"/>
                <a:ext cx="1866900" cy="1935693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5A215A47-D5F4-4467-873C-A93C5172B3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77" t="-3241" r="85176" b="66763"/>
              <a:stretch/>
            </p:blipFill>
            <p:spPr>
              <a:xfrm>
                <a:off x="7462057" y="-22616"/>
                <a:ext cx="1866900" cy="2072744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0BBC490-637B-45FE-BF34-AE291B48BE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702"/>
              <a:stretch/>
            </p:blipFill>
            <p:spPr>
              <a:xfrm>
                <a:off x="14819027" y="-25794"/>
                <a:ext cx="4835030" cy="680641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E5AEF16B-03E9-4172-A507-F510D78244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1618"/>
              <a:stretch/>
            </p:blipFill>
            <p:spPr>
              <a:xfrm>
                <a:off x="7470660" y="25795"/>
                <a:ext cx="5575875" cy="6809589"/>
              </a:xfrm>
              <a:prstGeom prst="rect">
                <a:avLst/>
              </a:prstGeom>
            </p:spPr>
          </p:pic>
        </p:grp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9D859401-34BA-4481-916F-19A205F3B6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3" r="8333"/>
            <a:stretch/>
          </p:blipFill>
          <p:spPr>
            <a:xfrm>
              <a:off x="-3636093" y="2726480"/>
              <a:ext cx="12192000" cy="685800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8070CEB-6DDE-164E-0F2E-EB2D413EC6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03908" y="1733883"/>
            <a:ext cx="7766977" cy="34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5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882C0A-882F-11E8-65C1-6D970684F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276" y="315083"/>
            <a:ext cx="1347333" cy="16033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0F5EFF-776C-1A41-0D21-55621AD47E50}"/>
              </a:ext>
            </a:extLst>
          </p:cNvPr>
          <p:cNvSpPr txBox="1"/>
          <p:nvPr/>
        </p:nvSpPr>
        <p:spPr>
          <a:xfrm>
            <a:off x="2326640" y="731520"/>
            <a:ext cx="534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Hoàn </a:t>
            </a:r>
            <a:r>
              <a:rPr lang="en-US" sz="3600" b="1" i="0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600" b="1" i="0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3600" b="1" i="0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E9B7EB1-45D8-D47A-5898-8F46620F19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625594"/>
              </p:ext>
            </p:extLst>
          </p:nvPr>
        </p:nvGraphicFramePr>
        <p:xfrm>
          <a:off x="152400" y="2000250"/>
          <a:ext cx="11803380" cy="4526280"/>
        </p:xfrm>
        <a:graphic>
          <a:graphicData uri="http://schemas.openxmlformats.org/drawingml/2006/table">
            <a:tbl>
              <a:tblPr/>
              <a:tblGrid>
                <a:gridCol w="1168400">
                  <a:extLst>
                    <a:ext uri="{9D8B030D-6E8A-4147-A177-3AD203B41FA5}">
                      <a16:colId xmlns:a16="http://schemas.microsoft.com/office/drawing/2014/main" val="1217887227"/>
                    </a:ext>
                  </a:extLst>
                </a:gridCol>
                <a:gridCol w="999490">
                  <a:extLst>
                    <a:ext uri="{9D8B030D-6E8A-4147-A177-3AD203B41FA5}">
                      <a16:colId xmlns:a16="http://schemas.microsoft.com/office/drawing/2014/main" val="1060377834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1648543702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1788327544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974070657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247962682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3241682343"/>
                    </a:ext>
                  </a:extLst>
                </a:gridCol>
                <a:gridCol w="1725930">
                  <a:extLst>
                    <a:ext uri="{9D8B030D-6E8A-4147-A177-3AD203B41FA5}">
                      <a16:colId xmlns:a16="http://schemas.microsoft.com/office/drawing/2014/main" val="3171066657"/>
                    </a:ext>
                  </a:extLst>
                </a:gridCol>
                <a:gridCol w="2720340">
                  <a:extLst>
                    <a:ext uri="{9D8B030D-6E8A-4147-A177-3AD203B41FA5}">
                      <a16:colId xmlns:a16="http://schemas.microsoft.com/office/drawing/2014/main" val="2505217298"/>
                    </a:ext>
                  </a:extLst>
                </a:gridCol>
              </a:tblGrid>
              <a:tr h="14395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triệu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 trăm nghìn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 nghìn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 trăm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 đơn vị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675383"/>
                  </a:ext>
                </a:extLst>
              </a:tr>
              <a:tr h="104080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579212"/>
                  </a:ext>
                </a:extLst>
              </a:tr>
              <a:tr h="98298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874272"/>
                  </a:ext>
                </a:extLst>
              </a:tr>
              <a:tr h="1062990">
                <a:tc>
                  <a:txBody>
                    <a:bodyPr/>
                    <a:lstStyle/>
                    <a:p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3164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19E1761-185A-985D-9890-C39DDC9F4DF7}"/>
              </a:ext>
            </a:extLst>
          </p:cNvPr>
          <p:cNvSpPr/>
          <p:nvPr/>
        </p:nvSpPr>
        <p:spPr>
          <a:xfrm>
            <a:off x="7623810" y="3737610"/>
            <a:ext cx="1520190" cy="40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3 461 285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14FEF7-F98D-C03A-C590-D7E86800060A}"/>
              </a:ext>
            </a:extLst>
          </p:cNvPr>
          <p:cNvSpPr/>
          <p:nvPr/>
        </p:nvSpPr>
        <p:spPr>
          <a:xfrm>
            <a:off x="9361170" y="3726180"/>
            <a:ext cx="2526030" cy="5029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 triệu bốn trăm sáu mươi mốt nghìn hai trăm tám mươi lăm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4BFF62-BB12-CF54-C106-76CC5E30C36B}"/>
              </a:ext>
            </a:extLst>
          </p:cNvPr>
          <p:cNvSpPr/>
          <p:nvPr/>
        </p:nvSpPr>
        <p:spPr>
          <a:xfrm>
            <a:off x="7578090" y="4743450"/>
            <a:ext cx="1520190" cy="40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1 306 524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6B7333-E539-B1F1-60BC-0E79B43DFC7F}"/>
              </a:ext>
            </a:extLst>
          </p:cNvPr>
          <p:cNvSpPr/>
          <p:nvPr/>
        </p:nvSpPr>
        <p:spPr>
          <a:xfrm>
            <a:off x="9315450" y="4766310"/>
            <a:ext cx="2526030" cy="5029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triệu ba trăm linh sáu nghìn năm trăm hai mươi tư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A363F6-FDBF-793E-344A-EF9E435874F2}"/>
              </a:ext>
            </a:extLst>
          </p:cNvPr>
          <p:cNvSpPr/>
          <p:nvPr/>
        </p:nvSpPr>
        <p:spPr>
          <a:xfrm>
            <a:off x="7578090" y="5783580"/>
            <a:ext cx="1520190" cy="40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720 451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E6E048-A8C1-F307-5DF5-229FEBA0932E}"/>
              </a:ext>
            </a:extLst>
          </p:cNvPr>
          <p:cNvSpPr/>
          <p:nvPr/>
        </p:nvSpPr>
        <p:spPr>
          <a:xfrm>
            <a:off x="9326880" y="5726430"/>
            <a:ext cx="2526030" cy="5029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Bảy trăm hai mươi nghìn bốn trăm năm mươi mốt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ED409707-7455-CB79-0901-977B98986692}"/>
              </a:ext>
            </a:extLst>
          </p:cNvPr>
          <p:cNvGrpSpPr/>
          <p:nvPr/>
        </p:nvGrpSpPr>
        <p:grpSpPr>
          <a:xfrm>
            <a:off x="1471874" y="412014"/>
            <a:ext cx="863784" cy="1015663"/>
            <a:chOff x="1142299" y="701274"/>
            <a:chExt cx="863784" cy="1015663"/>
          </a:xfrm>
        </p:grpSpPr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84DB3EDE-5E7E-4C92-F2FE-47542A9E352F}"/>
                </a:ext>
              </a:extLst>
            </p:cNvPr>
            <p:cNvSpPr/>
            <p:nvPr/>
          </p:nvSpPr>
          <p:spPr>
            <a:xfrm>
              <a:off x="1161862" y="839755"/>
              <a:ext cx="844221" cy="844221"/>
            </a:xfrm>
            <a:prstGeom prst="flowChartConnector">
              <a:avLst/>
            </a:prstGeom>
            <a:solidFill>
              <a:srgbClr val="36A7A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1" name="PA-文本框 54">
              <a:extLst>
                <a:ext uri="{FF2B5EF4-FFF2-40B4-BE49-F238E27FC236}">
                  <a16:creationId xmlns:a16="http://schemas.microsoft.com/office/drawing/2014/main" id="{7EF0A76D-DB5F-4683-57C7-FF7933C21190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142299" y="701274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1</a:t>
              </a:r>
              <a:endParaRPr kumimoji="0" lang="zh-CN" altLang="en-US" sz="60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A25302E-17A0-81C7-768B-CC0B7E0A2FB7}"/>
              </a:ext>
            </a:extLst>
          </p:cNvPr>
          <p:cNvSpPr txBox="1"/>
          <p:nvPr/>
        </p:nvSpPr>
        <p:spPr>
          <a:xfrm>
            <a:off x="2278335" y="528168"/>
            <a:ext cx="85928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>
                <a:latin typeface="Cambria" panose="02040503050406030204" pitchFamily="18" charset="0"/>
                <a:ea typeface="Cambria" panose="02040503050406030204" pitchFamily="18" charset="0"/>
              </a:rPr>
              <a:t>b) Nêu giá trị của chữ số 2 trong mỗi số viết ở câu a.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D27EF3-A6AF-5B29-D104-7BFA8BB30615}"/>
              </a:ext>
            </a:extLst>
          </p:cNvPr>
          <p:cNvSpPr txBox="1"/>
          <p:nvPr/>
        </p:nvSpPr>
        <p:spPr>
          <a:xfrm>
            <a:off x="994410" y="2938760"/>
            <a:ext cx="1036701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3 461 285,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200.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1 306 524,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20.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720 451,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20 000.</a:t>
            </a:r>
          </a:p>
        </p:txBody>
      </p:sp>
    </p:spTree>
    <p:extLst>
      <p:ext uri="{BB962C8B-B14F-4D97-AF65-F5344CB8AC3E}">
        <p14:creationId xmlns:p14="http://schemas.microsoft.com/office/powerpoint/2010/main" val="124912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539E8070-245A-33EB-03FE-CD54C9377B01}"/>
              </a:ext>
            </a:extLst>
          </p:cNvPr>
          <p:cNvSpPr txBox="1"/>
          <p:nvPr/>
        </p:nvSpPr>
        <p:spPr>
          <a:xfrm>
            <a:off x="2773333" y="458792"/>
            <a:ext cx="89995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Sắp xếp các số 67 245, 67 425, 67 524, 65 742 theo thứ tự từ bé đến lớn.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4A34650-B435-DCA4-F741-436CF59CCC75}"/>
              </a:ext>
            </a:extLst>
          </p:cNvPr>
          <p:cNvSpPr/>
          <p:nvPr/>
        </p:nvSpPr>
        <p:spPr>
          <a:xfrm>
            <a:off x="1579766" y="545420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205684-F7FE-389E-3EC6-57280C95930C}"/>
              </a:ext>
            </a:extLst>
          </p:cNvPr>
          <p:cNvSpPr txBox="1"/>
          <p:nvPr/>
        </p:nvSpPr>
        <p:spPr>
          <a:xfrm>
            <a:off x="1177290" y="3077260"/>
            <a:ext cx="1029843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US" sz="4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4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4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4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4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4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65 742; 67 245; 67 425; 67 524.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32965FE3-2414-75EC-0790-1E6F980BAFED}"/>
              </a:ext>
            </a:extLst>
          </p:cNvPr>
          <p:cNvSpPr/>
          <p:nvPr/>
        </p:nvSpPr>
        <p:spPr>
          <a:xfrm>
            <a:off x="1579766" y="545420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5E2700"/>
                </a:solidFill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52A4FD-D599-AFBA-9662-3C7634F2464D}"/>
              </a:ext>
            </a:extLst>
          </p:cNvPr>
          <p:cNvSpPr txBox="1"/>
          <p:nvPr/>
        </p:nvSpPr>
        <p:spPr>
          <a:xfrm>
            <a:off x="2458720" y="518160"/>
            <a:ext cx="8829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đúng.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CBEEA26-57F6-F218-0F85-FFD9C2B30A8E}"/>
                  </a:ext>
                </a:extLst>
              </p:cNvPr>
              <p:cNvSpPr txBox="1"/>
              <p:nvPr/>
            </p:nvSpPr>
            <p:spPr>
              <a:xfrm>
                <a:off x="1350010" y="1558290"/>
                <a:ext cx="8829040" cy="1017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40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Đã tô màu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40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 nào dưới đây?</a:t>
                </a:r>
                <a:endParaRPr lang="en-US" sz="40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CBEEA26-57F6-F218-0F85-FFD9C2B30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010" y="1558290"/>
                <a:ext cx="8829040" cy="1017330"/>
              </a:xfrm>
              <a:prstGeom prst="rect">
                <a:avLst/>
              </a:prstGeom>
              <a:blipFill>
                <a:blip r:embed="rId2"/>
                <a:stretch>
                  <a:fillRect l="-2415" b="-8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5AD6C3D6-FD2E-D80F-564C-17D54EB3C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25" y="3043237"/>
            <a:ext cx="7905750" cy="237172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A9C1520-CE27-A0CA-4402-D70D51FAABCF}"/>
              </a:ext>
            </a:extLst>
          </p:cNvPr>
          <p:cNvSpPr/>
          <p:nvPr/>
        </p:nvSpPr>
        <p:spPr>
          <a:xfrm>
            <a:off x="6960870" y="5086350"/>
            <a:ext cx="560070" cy="445770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0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32965FE3-2414-75EC-0790-1E6F980BAFED}"/>
              </a:ext>
            </a:extLst>
          </p:cNvPr>
          <p:cNvSpPr/>
          <p:nvPr/>
        </p:nvSpPr>
        <p:spPr>
          <a:xfrm>
            <a:off x="1579766" y="545420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CBEEA26-57F6-F218-0F85-FFD9C2B30A8E}"/>
                  </a:ext>
                </a:extLst>
              </p:cNvPr>
              <p:cNvSpPr txBox="1"/>
              <p:nvPr/>
            </p:nvSpPr>
            <p:spPr>
              <a:xfrm>
                <a:off x="982980" y="1558290"/>
                <a:ext cx="107442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kumimoji="0" lang="en-US" sz="36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mbria" panose="02040503050406030204" pitchFamily="18" charset="0"/>
                  </a:rPr>
                  <a:t>b)</a:t>
                </a:r>
                <a:r>
                  <a:rPr kumimoji="0" lang="en-US" sz="3600" b="1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36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 phân số rút gọn của phân số nào dưới đây?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CBEEA26-57F6-F218-0F85-FFD9C2B30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" y="1558290"/>
                <a:ext cx="10744200" cy="892552"/>
              </a:xfrm>
              <a:prstGeom prst="rect">
                <a:avLst/>
              </a:prstGeom>
              <a:blipFill>
                <a:blip r:embed="rId2"/>
                <a:stretch>
                  <a:fillRect l="-1702" b="-1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028F5F-801D-A78A-0C22-A03D5F7CD69E}"/>
                  </a:ext>
                </a:extLst>
              </p:cNvPr>
              <p:cNvSpPr txBox="1"/>
              <p:nvPr/>
            </p:nvSpPr>
            <p:spPr>
              <a:xfrm>
                <a:off x="948690" y="2815590"/>
                <a:ext cx="1817370" cy="891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en-US" sz="3600" b="1" dirty="0">
                    <a:solidFill>
                      <a:srgbClr val="000000"/>
                    </a:solidFill>
                    <a:ea typeface="Cambria" panose="020405030504060302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028F5F-801D-A78A-0C22-A03D5F7CD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690" y="2815590"/>
                <a:ext cx="1817370" cy="891078"/>
              </a:xfrm>
              <a:prstGeom prst="rect">
                <a:avLst/>
              </a:prstGeom>
              <a:blipFill>
                <a:blip r:embed="rId3"/>
                <a:stretch>
                  <a:fillRect l="-10403" b="-1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27FE3C-26AE-2215-F3EF-0FFA609142C7}"/>
                  </a:ext>
                </a:extLst>
              </p:cNvPr>
              <p:cNvSpPr txBox="1"/>
              <p:nvPr/>
            </p:nvSpPr>
            <p:spPr>
              <a:xfrm>
                <a:off x="3634740" y="2804160"/>
                <a:ext cx="1817370" cy="927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en-US" sz="3600" b="1" dirty="0">
                    <a:solidFill>
                      <a:srgbClr val="000000"/>
                    </a:solidFill>
                    <a:ea typeface="Cambria" panose="020405030504060302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27FE3C-26AE-2215-F3EF-0FFA60914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740" y="2804160"/>
                <a:ext cx="1817370" cy="927626"/>
              </a:xfrm>
              <a:prstGeom prst="rect">
                <a:avLst/>
              </a:prstGeom>
              <a:blipFill>
                <a:blip r:embed="rId4"/>
                <a:stretch>
                  <a:fillRect l="-10067" b="-8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F12ADA8-63F1-3764-804E-0F5AF0E642B1}"/>
                  </a:ext>
                </a:extLst>
              </p:cNvPr>
              <p:cNvSpPr txBox="1"/>
              <p:nvPr/>
            </p:nvSpPr>
            <p:spPr>
              <a:xfrm>
                <a:off x="6309360" y="2758440"/>
                <a:ext cx="1817370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en-US" sz="3600" b="1" dirty="0">
                    <a:solidFill>
                      <a:srgbClr val="000000"/>
                    </a:solidFill>
                    <a:ea typeface="Cambria" panose="020405030504060302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𝟐𝟒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F12ADA8-63F1-3764-804E-0F5AF0E64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360" y="2758440"/>
                <a:ext cx="1817370" cy="889924"/>
              </a:xfrm>
              <a:prstGeom prst="rect">
                <a:avLst/>
              </a:prstGeom>
              <a:blipFill>
                <a:blip r:embed="rId5"/>
                <a:stretch>
                  <a:fillRect l="-10067" b="-13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C42C4A-51C4-FDE0-DBEF-6F00140750A6}"/>
                  </a:ext>
                </a:extLst>
              </p:cNvPr>
              <p:cNvSpPr txBox="1"/>
              <p:nvPr/>
            </p:nvSpPr>
            <p:spPr>
              <a:xfrm>
                <a:off x="8961120" y="2689860"/>
                <a:ext cx="1817370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en-US" sz="3600" b="1" dirty="0">
                    <a:solidFill>
                      <a:srgbClr val="000000"/>
                    </a:solidFill>
                    <a:ea typeface="Cambria" panose="020405030504060302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C42C4A-51C4-FDE0-DBEF-6F0014075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1120" y="2689860"/>
                <a:ext cx="1817370" cy="889924"/>
              </a:xfrm>
              <a:prstGeom prst="rect">
                <a:avLst/>
              </a:prstGeom>
              <a:blipFill>
                <a:blip r:embed="rId6"/>
                <a:stretch>
                  <a:fillRect l="-10067" b="-1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D351E668-1299-3F94-B7C9-D6971879E5F0}"/>
              </a:ext>
            </a:extLst>
          </p:cNvPr>
          <p:cNvSpPr/>
          <p:nvPr/>
        </p:nvSpPr>
        <p:spPr>
          <a:xfrm>
            <a:off x="6206490" y="2960370"/>
            <a:ext cx="617220" cy="514350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8AAADBB-C8E3-4812-7A7F-CB502B89B3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6762" y="3963352"/>
            <a:ext cx="227647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1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5" grpId="0"/>
      <p:bldP spid="6" grpId="0"/>
      <p:bldP spid="9" grpId="0"/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32965FE3-2414-75EC-0790-1E6F980BAFED}"/>
              </a:ext>
            </a:extLst>
          </p:cNvPr>
          <p:cNvSpPr/>
          <p:nvPr/>
        </p:nvSpPr>
        <p:spPr>
          <a:xfrm>
            <a:off x="584086" y="428580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52A4FD-D599-AFBA-9662-3C7634F2464D}"/>
              </a:ext>
            </a:extLst>
          </p:cNvPr>
          <p:cNvSpPr txBox="1"/>
          <p:nvPr/>
        </p:nvSpPr>
        <p:spPr>
          <a:xfrm>
            <a:off x="1412240" y="386080"/>
            <a:ext cx="9966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4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35CF85-961F-3FBE-35ED-485C30438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767" y="1589722"/>
            <a:ext cx="9683475" cy="276510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73560F2-F181-50E7-9B27-9E28637F0096}"/>
              </a:ext>
            </a:extLst>
          </p:cNvPr>
          <p:cNvSpPr/>
          <p:nvPr/>
        </p:nvSpPr>
        <p:spPr>
          <a:xfrm>
            <a:off x="8161020" y="2274570"/>
            <a:ext cx="1383030" cy="548640"/>
          </a:xfrm>
          <a:prstGeom prst="roundRect">
            <a:avLst/>
          </a:prstGeom>
          <a:solidFill>
            <a:srgbClr val="F8E6E2"/>
          </a:solidFill>
          <a:ln>
            <a:solidFill>
              <a:srgbClr val="F8E6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6,572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4E73CFC-BF97-7F43-E291-540444A56043}"/>
              </a:ext>
            </a:extLst>
          </p:cNvPr>
          <p:cNvSpPr/>
          <p:nvPr/>
        </p:nvSpPr>
        <p:spPr>
          <a:xfrm>
            <a:off x="7978140" y="3097530"/>
            <a:ext cx="1897380" cy="548640"/>
          </a:xfrm>
          <a:prstGeom prst="roundRect">
            <a:avLst/>
          </a:prstGeom>
          <a:solidFill>
            <a:srgbClr val="F8E6E2"/>
          </a:solidFill>
          <a:ln>
            <a:solidFill>
              <a:srgbClr val="F8E6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405,61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7DEF4F1-C080-53D1-B7A9-3DC52877FEEA}"/>
              </a:ext>
            </a:extLst>
          </p:cNvPr>
          <p:cNvSpPr/>
          <p:nvPr/>
        </p:nvSpPr>
        <p:spPr>
          <a:xfrm>
            <a:off x="7978140" y="3783330"/>
            <a:ext cx="1897380" cy="548640"/>
          </a:xfrm>
          <a:prstGeom prst="roundRect">
            <a:avLst/>
          </a:prstGeom>
          <a:solidFill>
            <a:srgbClr val="F8E6E2"/>
          </a:solidFill>
          <a:ln>
            <a:solidFill>
              <a:srgbClr val="F8E6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0,074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97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32965FE3-2414-75EC-0790-1E6F980BAFED}"/>
              </a:ext>
            </a:extLst>
          </p:cNvPr>
          <p:cNvSpPr/>
          <p:nvPr/>
        </p:nvSpPr>
        <p:spPr>
          <a:xfrm>
            <a:off x="584086" y="428580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52A4FD-D599-AFBA-9662-3C7634F2464D}"/>
              </a:ext>
            </a:extLst>
          </p:cNvPr>
          <p:cNvSpPr txBox="1"/>
          <p:nvPr/>
        </p:nvSpPr>
        <p:spPr>
          <a:xfrm>
            <a:off x="1412240" y="386080"/>
            <a:ext cx="9966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6F780A7-6A78-3485-02D0-E8156B2D95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127991"/>
              </p:ext>
            </p:extLst>
          </p:nvPr>
        </p:nvGraphicFramePr>
        <p:xfrm>
          <a:off x="1181100" y="2034540"/>
          <a:ext cx="10515600" cy="2469674"/>
        </p:xfrm>
        <a:graphic>
          <a:graphicData uri="http://schemas.openxmlformats.org/drawingml/2006/table">
            <a:tbl>
              <a:tblPr/>
              <a:tblGrid>
                <a:gridCol w="4636770">
                  <a:extLst>
                    <a:ext uri="{9D8B030D-6E8A-4147-A177-3AD203B41FA5}">
                      <a16:colId xmlns:a16="http://schemas.microsoft.com/office/drawing/2014/main" val="2451903581"/>
                    </a:ext>
                  </a:extLst>
                </a:gridCol>
                <a:gridCol w="5878830">
                  <a:extLst>
                    <a:ext uri="{9D8B030D-6E8A-4147-A177-3AD203B41FA5}">
                      <a16:colId xmlns:a16="http://schemas.microsoft.com/office/drawing/2014/main" val="4123038490"/>
                    </a:ext>
                  </a:extLst>
                </a:gridCol>
              </a:tblGrid>
              <a:tr h="24696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m 8 dm = 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   </a:t>
                      </a:r>
                      <a:r>
                        <a:rPr lang="vi-VN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vi-VN" sz="36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74 cm = 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  </a:t>
                      </a:r>
                      <a:r>
                        <a:rPr lang="vi-VN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  425 g = 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 </a:t>
                      </a:r>
                      <a:r>
                        <a:rPr lang="vi-VN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</a:t>
                      </a:r>
                      <a:r>
                        <a:rPr lang="vi-VN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kg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vi-VN" sz="36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  85 ml = 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 </a:t>
                      </a:r>
                      <a:r>
                        <a:rPr lang="vi-VN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</a:t>
                      </a:r>
                      <a:r>
                        <a:rPr lang="vi-VN" sz="3600" i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</a:t>
                      </a:r>
                      <a:endParaRPr lang="vi-VN" sz="36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82882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BF7B36C9-C0BD-7055-666F-131B5EC6A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406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FC06B3-1035-4EB7-705C-9D9AEDE6E423}"/>
              </a:ext>
            </a:extLst>
          </p:cNvPr>
          <p:cNvSpPr/>
          <p:nvPr/>
        </p:nvSpPr>
        <p:spPr>
          <a:xfrm>
            <a:off x="3531870" y="2240280"/>
            <a:ext cx="845820" cy="58293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5D66A34-495B-F52E-5253-FAACBBD5AF2F}"/>
              </a:ext>
            </a:extLst>
          </p:cNvPr>
          <p:cNvSpPr/>
          <p:nvPr/>
        </p:nvSpPr>
        <p:spPr>
          <a:xfrm>
            <a:off x="2914650" y="3897630"/>
            <a:ext cx="845820" cy="58293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15AF208-38EE-A7DD-898E-5E8F62EF3EA7}"/>
              </a:ext>
            </a:extLst>
          </p:cNvPr>
          <p:cNvSpPr/>
          <p:nvPr/>
        </p:nvSpPr>
        <p:spPr>
          <a:xfrm>
            <a:off x="8298180" y="2251710"/>
            <a:ext cx="1051560" cy="58293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16C3120-DC58-9A38-2077-9B376EF39946}"/>
              </a:ext>
            </a:extLst>
          </p:cNvPr>
          <p:cNvSpPr/>
          <p:nvPr/>
        </p:nvSpPr>
        <p:spPr>
          <a:xfrm>
            <a:off x="8332470" y="3840480"/>
            <a:ext cx="1074420" cy="58293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20BE4AD-EA5A-7111-9B34-CB67F7523398}"/>
              </a:ext>
            </a:extLst>
          </p:cNvPr>
          <p:cNvSpPr/>
          <p:nvPr/>
        </p:nvSpPr>
        <p:spPr>
          <a:xfrm>
            <a:off x="3547110" y="2244090"/>
            <a:ext cx="845820" cy="58293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5,8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44FF21E-8B9C-2C59-E99B-B807CD2D08F3}"/>
              </a:ext>
            </a:extLst>
          </p:cNvPr>
          <p:cNvSpPr/>
          <p:nvPr/>
        </p:nvSpPr>
        <p:spPr>
          <a:xfrm>
            <a:off x="2857500" y="3890010"/>
            <a:ext cx="906780" cy="58293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0,74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E2B842A-BA28-4838-60E3-C327BD9FDBFD}"/>
              </a:ext>
            </a:extLst>
          </p:cNvPr>
          <p:cNvSpPr/>
          <p:nvPr/>
        </p:nvSpPr>
        <p:spPr>
          <a:xfrm>
            <a:off x="8321040" y="2244090"/>
            <a:ext cx="1120140" cy="58293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0,425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77874C8-67F2-8324-BA18-CBDA6985DF94}"/>
              </a:ext>
            </a:extLst>
          </p:cNvPr>
          <p:cNvSpPr/>
          <p:nvPr/>
        </p:nvSpPr>
        <p:spPr>
          <a:xfrm>
            <a:off x="8298180" y="3844290"/>
            <a:ext cx="1120140" cy="58293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0,085</a:t>
            </a:r>
          </a:p>
        </p:txBody>
      </p:sp>
    </p:spTree>
    <p:extLst>
      <p:ext uri="{BB962C8B-B14F-4D97-AF65-F5344CB8AC3E}">
        <p14:creationId xmlns:p14="http://schemas.microsoft.com/office/powerpoint/2010/main" val="299486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32965FE3-2414-75EC-0790-1E6F980BAFED}"/>
              </a:ext>
            </a:extLst>
          </p:cNvPr>
          <p:cNvSpPr/>
          <p:nvPr/>
        </p:nvSpPr>
        <p:spPr>
          <a:xfrm>
            <a:off x="584086" y="428580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52A4FD-D599-AFBA-9662-3C7634F2464D}"/>
              </a:ext>
            </a:extLst>
          </p:cNvPr>
          <p:cNvSpPr txBox="1"/>
          <p:nvPr/>
        </p:nvSpPr>
        <p:spPr>
          <a:xfrm>
            <a:off x="1412240" y="386080"/>
            <a:ext cx="9966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70,571; 70,517; 71,057; 70,715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982857-7B72-B3D8-E49E-11F90C744DAB}"/>
              </a:ext>
            </a:extLst>
          </p:cNvPr>
          <p:cNvSpPr txBox="1"/>
          <p:nvPr/>
        </p:nvSpPr>
        <p:spPr>
          <a:xfrm>
            <a:off x="925830" y="2194560"/>
            <a:ext cx="10115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71,057; 70,715; 70,571; 70,517.</a:t>
            </a:r>
          </a:p>
        </p:txBody>
      </p:sp>
    </p:spTree>
    <p:extLst>
      <p:ext uri="{BB962C8B-B14F-4D97-AF65-F5344CB8AC3E}">
        <p14:creationId xmlns:p14="http://schemas.microsoft.com/office/powerpoint/2010/main" val="419829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442</Words>
  <Application>Microsoft Office PowerPoint</Application>
  <PresentationFormat>Widescreen</PresentationFormat>
  <Paragraphs>96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等线</vt:lpstr>
      <vt:lpstr>Arial</vt:lpstr>
      <vt:lpstr>Calibri</vt:lpstr>
      <vt:lpstr>Cambria</vt:lpstr>
      <vt:lpstr>Cambria Math</vt:lpstr>
      <vt:lpstr>SVN-Cookies</vt:lpstr>
      <vt:lpstr>思源宋体 CN Heavy</vt:lpstr>
      <vt:lpstr>思源宋体 CN Medium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DL190824</cp:lastModifiedBy>
  <cp:revision>34</cp:revision>
  <dcterms:created xsi:type="dcterms:W3CDTF">2024-02-13T12:59:58Z</dcterms:created>
  <dcterms:modified xsi:type="dcterms:W3CDTF">2025-05-20T17:48:17Z</dcterms:modified>
</cp:coreProperties>
</file>