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2"/>
  </p:notesMasterIdLst>
  <p:sldIdLst>
    <p:sldId id="285" r:id="rId3"/>
    <p:sldId id="296" r:id="rId4"/>
    <p:sldId id="288" r:id="rId5"/>
    <p:sldId id="295" r:id="rId6"/>
    <p:sldId id="280" r:id="rId7"/>
    <p:sldId id="306" r:id="rId8"/>
    <p:sldId id="291" r:id="rId9"/>
    <p:sldId id="307" r:id="rId10"/>
    <p:sldId id="30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0E609-54B5-B2C3-F70E-FAEE39694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00" y="711891"/>
            <a:ext cx="956545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52320-7A81-6DC4-427F-CC9980D6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4" y="711200"/>
            <a:ext cx="10356215" cy="554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5ED56-7852-282B-C90C-D7DCBA696B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333">
            <a:off x="2654300" y="3588847"/>
            <a:ext cx="180340" cy="69070"/>
          </a:xfrm>
          <a:prstGeom prst="rect">
            <a:avLst/>
          </a:prstGeom>
        </p:spPr>
      </p:pic>
      <p:pic>
        <p:nvPicPr>
          <p:cNvPr id="16" name="J2TEAM-TTS-1734167392656 (1)">
            <a:hlinkClick r:id="" action="ppaction://media"/>
            <a:extLst>
              <a:ext uri="{FF2B5EF4-FFF2-40B4-BE49-F238E27FC236}">
                <a16:creationId xmlns:a16="http://schemas.microsoft.com/office/drawing/2014/main" id="{6D228B63-BBAA-55BD-2754-BEA59B15B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3600" y="56388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D3FAC-9207-584F-CE28-47F0412B6FC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03">
            <a:off x="4239259" y="2877647"/>
            <a:ext cx="180340" cy="69070"/>
          </a:xfrm>
          <a:prstGeom prst="rect">
            <a:avLst/>
          </a:prstGeom>
        </p:spPr>
      </p:pic>
      <p:pic>
        <p:nvPicPr>
          <p:cNvPr id="20" name="J2TEAM-TTS-1734167354857 (1)">
            <a:hlinkClick r:id="" action="ppaction://media"/>
            <a:extLst>
              <a:ext uri="{FF2B5EF4-FFF2-40B4-BE49-F238E27FC236}">
                <a16:creationId xmlns:a16="http://schemas.microsoft.com/office/drawing/2014/main" id="{6A60B2D3-0628-D03D-E09A-B80DF1B3D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0400" y="119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F021A-45C2-D1D4-F62F-EDD57406E127}"/>
              </a:ext>
            </a:extLst>
          </p:cNvPr>
          <p:cNvSpPr txBox="1"/>
          <p:nvPr/>
        </p:nvSpPr>
        <p:spPr>
          <a:xfrm>
            <a:off x="1554480" y="650240"/>
            <a:ext cx="96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đo thể tích người ta cần dùng đơn vị mét khối.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7336-9946-F859-FA7B-B5F814299D84}"/>
              </a:ext>
            </a:extLst>
          </p:cNvPr>
          <p:cNvSpPr txBox="1"/>
          <p:nvPr/>
        </p:nvSpPr>
        <p:spPr>
          <a:xfrm>
            <a:off x="772160" y="133096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là thể tích của hình lập phương có cạnh dài 1m.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E1EC-5635-1EC4-8A29-85A7368D3C27}"/>
              </a:ext>
            </a:extLst>
          </p:cNvPr>
          <p:cNvSpPr txBox="1"/>
          <p:nvPr/>
        </p:nvSpPr>
        <p:spPr>
          <a:xfrm>
            <a:off x="701040" y="22860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lập phương 1m gồm 1000 hình lập phương cạnh 1 dm.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D80FD-897D-4D94-FF5A-CF8AA62F8974}"/>
              </a:ext>
            </a:extLst>
          </p:cNvPr>
          <p:cNvSpPr txBox="1"/>
          <p:nvPr/>
        </p:nvSpPr>
        <p:spPr>
          <a:xfrm>
            <a:off x="-396240" y="359664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dm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1 000 000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/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dm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blipFill>
                <a:blip r:embed="rId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/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11B1C191-60FD-D75B-C7C6-B73A1A35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430" y="1800860"/>
            <a:ext cx="2504694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Đọc số đo thể tích của mỗi bể bơi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2EEF3-3143-ACF9-CAAC-BECECC1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42" y="1229677"/>
            <a:ext cx="8296275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77F75-5290-F600-4881-D30699215407}"/>
              </a:ext>
            </a:extLst>
          </p:cNvPr>
          <p:cNvSpPr txBox="1"/>
          <p:nvPr/>
        </p:nvSpPr>
        <p:spPr>
          <a:xfrm>
            <a:off x="2550160" y="4958080"/>
            <a:ext cx="9519920" cy="13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1,15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phẩy hai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Ba trăm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nghìn tám trăm bảy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5EE91-9E7D-E9DF-EF87-7BA302AC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534160"/>
            <a:ext cx="11176476" cy="50179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D5610-8EA6-55C3-EDF7-14A95F34C486}"/>
              </a:ext>
            </a:extLst>
          </p:cNvPr>
          <p:cNvSpPr/>
          <p:nvPr/>
        </p:nvSpPr>
        <p:spPr>
          <a:xfrm>
            <a:off x="2296160" y="379984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90E878-845A-C96E-30D3-B240AD64364D}"/>
              </a:ext>
            </a:extLst>
          </p:cNvPr>
          <p:cNvSpPr/>
          <p:nvPr/>
        </p:nvSpPr>
        <p:spPr>
          <a:xfrm>
            <a:off x="2306320" y="508000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1 700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64544D-D301-EEAB-739B-9B2D95D4C9C4}"/>
              </a:ext>
            </a:extLst>
          </p:cNvPr>
          <p:cNvSpPr/>
          <p:nvPr/>
        </p:nvSpPr>
        <p:spPr>
          <a:xfrm>
            <a:off x="5252720" y="3129280"/>
            <a:ext cx="619760" cy="345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C75DB-5A26-E8C5-FE6C-F5DF68307085}"/>
              </a:ext>
            </a:extLst>
          </p:cNvPr>
          <p:cNvSpPr/>
          <p:nvPr/>
        </p:nvSpPr>
        <p:spPr>
          <a:xfrm>
            <a:off x="7183120" y="379984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25 000 000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7D6EEF-9799-96CF-C651-F32C1623C36F}"/>
              </a:ext>
            </a:extLst>
          </p:cNvPr>
          <p:cNvSpPr/>
          <p:nvPr/>
        </p:nvSpPr>
        <p:spPr>
          <a:xfrm>
            <a:off x="7274560" y="5232400"/>
            <a:ext cx="853440" cy="37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291C8A-81D7-1C97-D63E-BAF3611FE547}"/>
              </a:ext>
            </a:extLst>
          </p:cNvPr>
          <p:cNvSpPr/>
          <p:nvPr/>
        </p:nvSpPr>
        <p:spPr>
          <a:xfrm>
            <a:off x="9245600" y="3413760"/>
            <a:ext cx="61976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Một thùng xe tải có thể tích là 33,2 m3, lượng hàng hóa trên thùng xe chiếm 80% thể tích của thùng xe. Tính thể tích phần còn trống trong thùng xe.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" y="421331"/>
            <a:ext cx="1493649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98C04-61E8-823C-820B-2AB7084DE9AA}"/>
              </a:ext>
            </a:extLst>
          </p:cNvPr>
          <p:cNvSpPr txBox="1"/>
          <p:nvPr/>
        </p:nvSpPr>
        <p:spPr>
          <a:xfrm>
            <a:off x="2306320" y="2651760"/>
            <a:ext cx="839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× 80 : 100 = 26,56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4D0C6953-B22F-E9FD-E8C2-5EAC8E6F0992}"/>
              </a:ext>
            </a:extLst>
          </p:cNvPr>
          <p:cNvSpPr/>
          <p:nvPr/>
        </p:nvSpPr>
        <p:spPr>
          <a:xfrm>
            <a:off x="243840" y="2157045"/>
            <a:ext cx="2077328" cy="2907323"/>
          </a:xfrm>
          <a:prstGeom prst="horizontalScroll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 THỨC CẦN NHỚ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952AFCB-8212-C56D-F3E6-BCD771A1AB4C}"/>
              </a:ext>
            </a:extLst>
          </p:cNvPr>
          <p:cNvSpPr/>
          <p:nvPr/>
        </p:nvSpPr>
        <p:spPr>
          <a:xfrm>
            <a:off x="2883876" y="1594337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 KHỐI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E28187A-7B18-7BFC-E581-F66FBD7C2C47}"/>
              </a:ext>
            </a:extLst>
          </p:cNvPr>
          <p:cNvSpPr/>
          <p:nvPr/>
        </p:nvSpPr>
        <p:spPr>
          <a:xfrm>
            <a:off x="2883875" y="4767943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MỐI QUAN HỆ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AA7CCC7-B04B-7997-D0DE-28A2A9CCDB2F}"/>
              </a:ext>
            </a:extLst>
          </p:cNvPr>
          <p:cNvSpPr/>
          <p:nvPr/>
        </p:nvSpPr>
        <p:spPr>
          <a:xfrm>
            <a:off x="6940062" y="363414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977894-0A28-D5CC-8E27-D9B990DDB550}"/>
              </a:ext>
            </a:extLst>
          </p:cNvPr>
          <p:cNvSpPr/>
          <p:nvPr/>
        </p:nvSpPr>
        <p:spPr>
          <a:xfrm>
            <a:off x="6940062" y="1441937"/>
            <a:ext cx="5251938" cy="69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2400" b="1" kern="0" dirty="0">
              <a:solidFill>
                <a:srgbClr val="FF0000"/>
              </a:solidFill>
              <a:effectLst>
                <a:glow rad="127000">
                  <a:srgbClr val="FFFFFF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Handlee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D5FB4A-EAA7-D4AC-B687-A0DE27F155EB}"/>
              </a:ext>
            </a:extLst>
          </p:cNvPr>
          <p:cNvSpPr/>
          <p:nvPr/>
        </p:nvSpPr>
        <p:spPr>
          <a:xfrm>
            <a:off x="6940062" y="3716213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3B1EB4-3E56-D421-E0B3-264BA0ED2197}"/>
              </a:ext>
            </a:extLst>
          </p:cNvPr>
          <p:cNvSpPr/>
          <p:nvPr/>
        </p:nvSpPr>
        <p:spPr>
          <a:xfrm>
            <a:off x="6940062" y="5322276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71CEB-BF2A-57D6-396C-979ED728BF64}"/>
              </a:ext>
            </a:extLst>
          </p:cNvPr>
          <p:cNvCxnSpPr>
            <a:endCxn id="3" idx="1"/>
          </p:cNvCxnSpPr>
          <p:nvPr/>
        </p:nvCxnSpPr>
        <p:spPr>
          <a:xfrm flipV="1">
            <a:off x="2312111" y="2051537"/>
            <a:ext cx="571765" cy="155916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08F6-7E17-C269-AC60-A56367279B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1168" y="3610707"/>
            <a:ext cx="562708" cy="1274802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D45CF-AD8B-8614-9F91-B5D569CBBB94}"/>
              </a:ext>
            </a:extLst>
          </p:cNvPr>
          <p:cNvCxnSpPr>
            <a:endCxn id="5" idx="1"/>
          </p:cNvCxnSpPr>
          <p:nvPr/>
        </p:nvCxnSpPr>
        <p:spPr>
          <a:xfrm flipV="1">
            <a:off x="5627074" y="820614"/>
            <a:ext cx="1312988" cy="1230923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77FD-4FCB-EBF0-B072-D7CE23645D7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27074" y="1787769"/>
            <a:ext cx="1312988" cy="263768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1AC877-79AD-1AB1-C422-8CC1DEBBB185}"/>
              </a:ext>
            </a:extLst>
          </p:cNvPr>
          <p:cNvCxnSpPr>
            <a:endCxn id="7" idx="1"/>
          </p:cNvCxnSpPr>
          <p:nvPr/>
        </p:nvCxnSpPr>
        <p:spPr>
          <a:xfrm flipV="1">
            <a:off x="5627074" y="4173413"/>
            <a:ext cx="1312988" cy="1097280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C4406E-E9E8-CF63-2706-30F1CC69B610}"/>
              </a:ext>
            </a:extLst>
          </p:cNvPr>
          <p:cNvCxnSpPr>
            <a:endCxn id="8" idx="1"/>
          </p:cNvCxnSpPr>
          <p:nvPr/>
        </p:nvCxnSpPr>
        <p:spPr>
          <a:xfrm>
            <a:off x="5627075" y="5290117"/>
            <a:ext cx="1312987" cy="48935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/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279</Words>
  <Application>Microsoft Office PowerPoint</Application>
  <PresentationFormat>Widescreen</PresentationFormat>
  <Paragraphs>34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字魂105号-简雅黑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DL190824</cp:lastModifiedBy>
  <cp:revision>35</cp:revision>
  <dcterms:created xsi:type="dcterms:W3CDTF">2022-08-23T00:31:44Z</dcterms:created>
  <dcterms:modified xsi:type="dcterms:W3CDTF">2025-02-17T15:21:45Z</dcterms:modified>
  <cp:category>HTTA2</cp:category>
  <cp:version>HTTA2</cp:version>
</cp:coreProperties>
</file>