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</p:sldMasterIdLst>
  <p:notesMasterIdLst>
    <p:notesMasterId r:id="rId18"/>
  </p:notesMasterIdLst>
  <p:sldIdLst>
    <p:sldId id="343" r:id="rId3"/>
    <p:sldId id="302" r:id="rId4"/>
    <p:sldId id="306" r:id="rId5"/>
    <p:sldId id="2635" r:id="rId6"/>
    <p:sldId id="284" r:id="rId7"/>
    <p:sldId id="271" r:id="rId8"/>
    <p:sldId id="280" r:id="rId9"/>
    <p:sldId id="336" r:id="rId10"/>
    <p:sldId id="2639" r:id="rId11"/>
    <p:sldId id="2644" r:id="rId12"/>
    <p:sldId id="262" r:id="rId13"/>
    <p:sldId id="339" r:id="rId14"/>
    <p:sldId id="338" r:id="rId15"/>
    <p:sldId id="2645" r:id="rId16"/>
    <p:sldId id="27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63" d="100"/>
          <a:sy n="63" d="100"/>
        </p:scale>
        <p:origin x="984" y="-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9F8899-2B32-426F-8029-3E471E40B689}" type="datetimeFigureOut">
              <a:rPr lang="en-US" smtClean="0"/>
              <a:t>10/02/2023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50DC3-A38D-4E12-96DB-79DC635B1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928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1910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8352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3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8293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8790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73365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210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584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64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572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3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98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489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8258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030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10/02/2023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498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10/02/2023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76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4368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10/02/2023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9099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2319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935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8571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6483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03929F-653B-4373-BB01-E0DB745E84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6108" y="-154413"/>
            <a:ext cx="1208145" cy="120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88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371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28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376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7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361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443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348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673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10/02/2023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86CB03-10B2-4763-9CA3-09D20C71974B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2514" y="284921"/>
            <a:ext cx="1072300" cy="107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302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38A0480F-CBC5-46AC-B9E9-1FB2FB4C93B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763588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7.sv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7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25.sv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5.sv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3.svg"/><Relationship Id="rId7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25.sv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8" name="组合 27"/>
          <p:cNvGrpSpPr/>
          <p:nvPr/>
        </p:nvGrpSpPr>
        <p:grpSpPr>
          <a:xfrm>
            <a:off x="-88901" y="5074603"/>
            <a:ext cx="12280901" cy="2955925"/>
            <a:chOff x="-7938" y="4144963"/>
            <a:chExt cx="12280901" cy="2955925"/>
          </a:xfrm>
        </p:grpSpPr>
        <p:sp>
          <p:nvSpPr>
            <p:cNvPr id="18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0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3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1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0" name="Freeform 34"/>
          <p:cNvSpPr>
            <a:spLocks noEditPoints="1"/>
          </p:cNvSpPr>
          <p:nvPr/>
        </p:nvSpPr>
        <p:spPr bwMode="auto">
          <a:xfrm>
            <a:off x="10974222" y="5506645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1" name="Freeform 35"/>
          <p:cNvSpPr>
            <a:spLocks noEditPoints="1"/>
          </p:cNvSpPr>
          <p:nvPr/>
        </p:nvSpPr>
        <p:spPr bwMode="auto">
          <a:xfrm>
            <a:off x="4566814" y="6136355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2" name="Freeform 36"/>
          <p:cNvSpPr>
            <a:spLocks noEditPoints="1"/>
          </p:cNvSpPr>
          <p:nvPr/>
        </p:nvSpPr>
        <p:spPr bwMode="auto">
          <a:xfrm>
            <a:off x="7798096" y="6191512"/>
            <a:ext cx="707848" cy="376906"/>
          </a:xfrm>
          <a:custGeom>
            <a:avLst/>
            <a:gdLst>
              <a:gd name="T0" fmla="*/ 93 w 113"/>
              <a:gd name="T1" fmla="*/ 34 h 59"/>
              <a:gd name="T2" fmla="*/ 94 w 113"/>
              <a:gd name="T3" fmla="*/ 39 h 59"/>
              <a:gd name="T4" fmla="*/ 94 w 113"/>
              <a:gd name="T5" fmla="*/ 39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2 h 59"/>
              <a:gd name="T14" fmla="*/ 98 w 113"/>
              <a:gd name="T15" fmla="*/ 32 h 59"/>
              <a:gd name="T16" fmla="*/ 95 w 113"/>
              <a:gd name="T17" fmla="*/ 32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6 h 59"/>
              <a:gd name="T24" fmla="*/ 110 w 113"/>
              <a:gd name="T25" fmla="*/ 36 h 59"/>
              <a:gd name="T26" fmla="*/ 110 w 113"/>
              <a:gd name="T27" fmla="*/ 36 h 59"/>
              <a:gd name="T28" fmla="*/ 97 w 113"/>
              <a:gd name="T29" fmla="*/ 10 h 59"/>
              <a:gd name="T30" fmla="*/ 55 w 113"/>
              <a:gd name="T31" fmla="*/ 7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3 w 113"/>
              <a:gd name="T39" fmla="*/ 26 h 59"/>
              <a:gd name="T40" fmla="*/ 6 w 113"/>
              <a:gd name="T41" fmla="*/ 31 h 59"/>
              <a:gd name="T42" fmla="*/ 11 w 113"/>
              <a:gd name="T43" fmla="*/ 35 h 59"/>
              <a:gd name="T44" fmla="*/ 7 w 113"/>
              <a:gd name="T45" fmla="*/ 41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50 h 59"/>
              <a:gd name="T52" fmla="*/ 17 w 113"/>
              <a:gd name="T53" fmla="*/ 40 h 59"/>
              <a:gd name="T54" fmla="*/ 63 w 113"/>
              <a:gd name="T55" fmla="*/ 55 h 59"/>
              <a:gd name="T56" fmla="*/ 108 w 113"/>
              <a:gd name="T57" fmla="*/ 38 h 59"/>
              <a:gd name="T58" fmla="*/ 93 w 113"/>
              <a:gd name="T59" fmla="*/ 34 h 59"/>
              <a:gd name="T60" fmla="*/ 87 w 113"/>
              <a:gd name="T61" fmla="*/ 42 h 59"/>
              <a:gd name="T62" fmla="*/ 82 w 113"/>
              <a:gd name="T63" fmla="*/ 31 h 59"/>
              <a:gd name="T64" fmla="*/ 81 w 113"/>
              <a:gd name="T65" fmla="*/ 22 h 59"/>
              <a:gd name="T66" fmla="*/ 88 w 113"/>
              <a:gd name="T67" fmla="*/ 9 h 59"/>
              <a:gd name="T68" fmla="*/ 88 w 113"/>
              <a:gd name="T69" fmla="*/ 9 h 59"/>
              <a:gd name="T70" fmla="*/ 83 w 113"/>
              <a:gd name="T71" fmla="*/ 23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89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89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3" y="34"/>
                </a:moveTo>
                <a:cubicBezTo>
                  <a:pt x="93" y="36"/>
                  <a:pt x="93" y="37"/>
                  <a:pt x="94" y="39"/>
                </a:cubicBezTo>
                <a:cubicBezTo>
                  <a:pt x="94" y="39"/>
                  <a:pt x="94" y="39"/>
                  <a:pt x="94" y="39"/>
                </a:cubicBezTo>
                <a:cubicBezTo>
                  <a:pt x="93" y="37"/>
                  <a:pt x="92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3"/>
                  <a:pt x="93" y="33"/>
                  <a:pt x="93" y="32"/>
                </a:cubicBezTo>
                <a:cubicBezTo>
                  <a:pt x="94" y="31"/>
                  <a:pt x="97" y="30"/>
                  <a:pt x="98" y="32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6" y="31"/>
                  <a:pt x="95" y="32"/>
                </a:cubicBezTo>
                <a:cubicBezTo>
                  <a:pt x="95" y="32"/>
                  <a:pt x="94" y="33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7" y="38"/>
                  <a:pt x="106" y="41"/>
                  <a:pt x="110" y="36"/>
                </a:cubicBezTo>
                <a:cubicBezTo>
                  <a:pt x="110" y="35"/>
                  <a:pt x="110" y="35"/>
                  <a:pt x="110" y="36"/>
                </a:cubicBezTo>
                <a:cubicBezTo>
                  <a:pt x="110" y="36"/>
                  <a:pt x="110" y="36"/>
                  <a:pt x="110" y="36"/>
                </a:cubicBezTo>
                <a:cubicBezTo>
                  <a:pt x="113" y="30"/>
                  <a:pt x="106" y="18"/>
                  <a:pt x="97" y="10"/>
                </a:cubicBezTo>
                <a:cubicBezTo>
                  <a:pt x="88" y="2"/>
                  <a:pt x="76" y="0"/>
                  <a:pt x="55" y="7"/>
                </a:cubicBezTo>
                <a:cubicBezTo>
                  <a:pt x="40" y="11"/>
                  <a:pt x="22" y="23"/>
                  <a:pt x="16" y="30"/>
                </a:cubicBezTo>
                <a:cubicBezTo>
                  <a:pt x="16" y="27"/>
                  <a:pt x="15" y="23"/>
                  <a:pt x="11" y="21"/>
                </a:cubicBezTo>
                <a:cubicBezTo>
                  <a:pt x="7" y="19"/>
                  <a:pt x="4" y="21"/>
                  <a:pt x="0" y="21"/>
                </a:cubicBezTo>
                <a:cubicBezTo>
                  <a:pt x="1" y="23"/>
                  <a:pt x="2" y="24"/>
                  <a:pt x="3" y="26"/>
                </a:cubicBezTo>
                <a:cubicBezTo>
                  <a:pt x="5" y="27"/>
                  <a:pt x="5" y="29"/>
                  <a:pt x="6" y="31"/>
                </a:cubicBezTo>
                <a:cubicBezTo>
                  <a:pt x="8" y="33"/>
                  <a:pt x="9" y="34"/>
                  <a:pt x="11" y="35"/>
                </a:cubicBezTo>
                <a:cubicBezTo>
                  <a:pt x="10" y="37"/>
                  <a:pt x="8" y="38"/>
                  <a:pt x="7" y="41"/>
                </a:cubicBezTo>
                <a:cubicBezTo>
                  <a:pt x="6" y="42"/>
                  <a:pt x="6" y="45"/>
                  <a:pt x="5" y="46"/>
                </a:cubicBezTo>
                <a:cubicBezTo>
                  <a:pt x="4" y="48"/>
                  <a:pt x="3" y="50"/>
                  <a:pt x="3" y="51"/>
                </a:cubicBezTo>
                <a:cubicBezTo>
                  <a:pt x="7" y="50"/>
                  <a:pt x="10" y="53"/>
                  <a:pt x="14" y="50"/>
                </a:cubicBezTo>
                <a:cubicBezTo>
                  <a:pt x="17" y="47"/>
                  <a:pt x="17" y="43"/>
                  <a:pt x="17" y="40"/>
                </a:cubicBezTo>
                <a:cubicBezTo>
                  <a:pt x="22" y="44"/>
                  <a:pt x="36" y="50"/>
                  <a:pt x="63" y="55"/>
                </a:cubicBezTo>
                <a:cubicBezTo>
                  <a:pt x="88" y="59"/>
                  <a:pt x="102" y="47"/>
                  <a:pt x="108" y="38"/>
                </a:cubicBezTo>
                <a:cubicBezTo>
                  <a:pt x="105" y="42"/>
                  <a:pt x="96" y="38"/>
                  <a:pt x="93" y="34"/>
                </a:cubicBezTo>
                <a:close/>
                <a:moveTo>
                  <a:pt x="87" y="42"/>
                </a:moveTo>
                <a:cubicBezTo>
                  <a:pt x="84" y="39"/>
                  <a:pt x="84" y="35"/>
                  <a:pt x="82" y="31"/>
                </a:cubicBezTo>
                <a:cubicBezTo>
                  <a:pt x="81" y="28"/>
                  <a:pt x="81" y="25"/>
                  <a:pt x="81" y="22"/>
                </a:cubicBezTo>
                <a:cubicBezTo>
                  <a:pt x="82" y="17"/>
                  <a:pt x="85" y="13"/>
                  <a:pt x="88" y="9"/>
                </a:cubicBezTo>
                <a:cubicBezTo>
                  <a:pt x="88" y="9"/>
                  <a:pt x="88" y="9"/>
                  <a:pt x="88" y="9"/>
                </a:cubicBezTo>
                <a:cubicBezTo>
                  <a:pt x="86" y="13"/>
                  <a:pt x="84" y="18"/>
                  <a:pt x="83" y="23"/>
                </a:cubicBezTo>
                <a:cubicBezTo>
                  <a:pt x="83" y="26"/>
                  <a:pt x="83" y="30"/>
                  <a:pt x="84" y="33"/>
                </a:cubicBezTo>
                <a:cubicBezTo>
                  <a:pt x="85" y="36"/>
                  <a:pt x="86" y="39"/>
                  <a:pt x="88" y="42"/>
                </a:cubicBezTo>
                <a:cubicBezTo>
                  <a:pt x="88" y="42"/>
                  <a:pt x="87" y="43"/>
                  <a:pt x="87" y="42"/>
                </a:cubicBezTo>
                <a:close/>
                <a:moveTo>
                  <a:pt x="89" y="22"/>
                </a:moveTo>
                <a:cubicBezTo>
                  <a:pt x="89" y="20"/>
                  <a:pt x="90" y="19"/>
                  <a:pt x="92" y="18"/>
                </a:cubicBezTo>
                <a:cubicBezTo>
                  <a:pt x="94" y="18"/>
                  <a:pt x="95" y="20"/>
                  <a:pt x="96" y="21"/>
                </a:cubicBezTo>
                <a:cubicBezTo>
                  <a:pt x="96" y="23"/>
                  <a:pt x="94" y="25"/>
                  <a:pt x="93" y="25"/>
                </a:cubicBezTo>
                <a:cubicBezTo>
                  <a:pt x="91" y="25"/>
                  <a:pt x="89" y="24"/>
                  <a:pt x="89" y="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3" name="Freeform 37"/>
          <p:cNvSpPr>
            <a:spLocks noEditPoints="1"/>
          </p:cNvSpPr>
          <p:nvPr/>
        </p:nvSpPr>
        <p:spPr bwMode="auto">
          <a:xfrm>
            <a:off x="2821279" y="5621556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4" name="Freeform 38"/>
          <p:cNvSpPr>
            <a:spLocks noEditPoints="1"/>
          </p:cNvSpPr>
          <p:nvPr/>
        </p:nvSpPr>
        <p:spPr bwMode="auto">
          <a:xfrm>
            <a:off x="9894063" y="6007655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5" name="Freeform 39"/>
          <p:cNvSpPr/>
          <p:nvPr/>
        </p:nvSpPr>
        <p:spPr bwMode="auto">
          <a:xfrm>
            <a:off x="6089332" y="5718081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4" name="图形 2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656405" y="1409941"/>
            <a:ext cx="1697038" cy="1092346"/>
          </a:xfrm>
          <a:prstGeom prst="rect">
            <a:avLst/>
          </a:prstGeom>
          <a:effectLst/>
        </p:spPr>
      </p:pic>
      <p:pic>
        <p:nvPicPr>
          <p:cNvPr id="5" name="图形 4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79054" y="2409754"/>
            <a:ext cx="1614625" cy="1273760"/>
          </a:xfrm>
          <a:prstGeom prst="rect">
            <a:avLst/>
          </a:prstGeom>
          <a:effectLst/>
        </p:spPr>
      </p:pic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6"/>
          <a:srcRect t="48950" b="-1"/>
          <a:stretch>
            <a:fillRect/>
          </a:stretch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pic>
        <p:nvPicPr>
          <p:cNvPr id="17" name="Content Placeholder 16" descr="1"/>
          <p:cNvPicPr>
            <a:picLocks noGrp="1" noChangeAspect="1"/>
          </p:cNvPicPr>
          <p:nvPr>
            <p:ph idx="1"/>
          </p:nvPr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8240" y="810260"/>
            <a:ext cx="7875270" cy="449072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978785" y="1136650"/>
            <a:ext cx="6811010" cy="3664585"/>
            <a:chOff x="4457" y="2084"/>
            <a:chExt cx="9858" cy="577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3" name="椭圆 42"/>
            <p:cNvSpPr/>
            <p:nvPr/>
          </p:nvSpPr>
          <p:spPr>
            <a:xfrm>
              <a:off x="4457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6" name="椭圆 42"/>
            <p:cNvSpPr/>
            <p:nvPr/>
          </p:nvSpPr>
          <p:spPr>
            <a:xfrm>
              <a:off x="6632" y="2084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7" name="椭圆 42"/>
            <p:cNvSpPr/>
            <p:nvPr/>
          </p:nvSpPr>
          <p:spPr>
            <a:xfrm>
              <a:off x="7938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8" name="椭圆 42"/>
            <p:cNvSpPr/>
            <p:nvPr/>
          </p:nvSpPr>
          <p:spPr>
            <a:xfrm>
              <a:off x="10259" y="365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9" name="椭圆 42"/>
            <p:cNvSpPr/>
            <p:nvPr/>
          </p:nvSpPr>
          <p:spPr>
            <a:xfrm>
              <a:off x="8912" y="2246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22" name="Text Box 21"/>
          <p:cNvSpPr txBox="1"/>
          <p:nvPr/>
        </p:nvSpPr>
        <p:spPr>
          <a:xfrm>
            <a:off x="3216275" y="2678430"/>
            <a:ext cx="648589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oiny" panose="02000903060500060000" charset="0"/>
                <a:ea typeface="+mn-ea"/>
                <a:cs typeface="Coiny" panose="02000903060500060000" charset="0"/>
              </a:rPr>
              <a:t>KHỞI ĐỘNG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18191 2.22222E-6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0" grpId="0" bldLvl="0" animBg="1"/>
      <p:bldP spid="2071" grpId="0" bldLvl="0" animBg="1"/>
      <p:bldP spid="2072" grpId="0" bldLvl="0" animBg="1"/>
      <p:bldP spid="2073" grpId="0" bldLvl="0" animBg="1"/>
      <p:bldP spid="2074" grpId="0" bldLvl="0" animBg="1"/>
      <p:bldP spid="2075" grpId="0" bldLvl="0" animBg="1"/>
      <p:bldP spid="22" grpId="0"/>
      <p:bldP spid="22" grpId="1"/>
      <p:bldP spid="22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组合 27"/>
          <p:cNvGrpSpPr/>
          <p:nvPr/>
        </p:nvGrpSpPr>
        <p:grpSpPr>
          <a:xfrm>
            <a:off x="-88901" y="6093143"/>
            <a:ext cx="12280901" cy="2955925"/>
            <a:chOff x="-7938" y="4144963"/>
            <a:chExt cx="12280901" cy="2955925"/>
          </a:xfrm>
        </p:grpSpPr>
        <p:sp>
          <p:nvSpPr>
            <p:cNvPr id="73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4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8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9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80" name="图片 46"/>
          <p:cNvPicPr>
            <a:picLocks noChangeAspect="1"/>
          </p:cNvPicPr>
          <p:nvPr/>
        </p:nvPicPr>
        <p:blipFill rotWithShape="1">
          <a:blip r:embed="rId3"/>
          <a:srcRect t="48950" b="-1"/>
          <a:stretch>
            <a:fillRect/>
          </a:stretch>
        </p:blipFill>
        <p:spPr>
          <a:xfrm>
            <a:off x="-2378703" y="-130810"/>
            <a:ext cx="14570703" cy="1409891"/>
          </a:xfrm>
          <a:prstGeom prst="rect">
            <a:avLst/>
          </a:prstGeom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A7EC2C-97FC-4022-9510-E9C5AF85A0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49" y="277883"/>
            <a:ext cx="5592683" cy="423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CB6749B-731F-4C98-8A3D-92D6E3CE82F1}"/>
              </a:ext>
            </a:extLst>
          </p:cNvPr>
          <p:cNvGrpSpPr/>
          <p:nvPr/>
        </p:nvGrpSpPr>
        <p:grpSpPr>
          <a:xfrm>
            <a:off x="6829063" y="1287019"/>
            <a:ext cx="4955975" cy="1961994"/>
            <a:chOff x="6829063" y="1287019"/>
            <a:chExt cx="4955975" cy="1961994"/>
          </a:xfrm>
        </p:grpSpPr>
        <p:sp>
          <p:nvSpPr>
            <p:cNvPr id="4" name="Thought Bubble: Cloud 3">
              <a:extLst>
                <a:ext uri="{FF2B5EF4-FFF2-40B4-BE49-F238E27FC236}">
                  <a16:creationId xmlns:a16="http://schemas.microsoft.com/office/drawing/2014/main" id="{F4E7F15A-366A-4279-A65C-52DA1FECF935}"/>
                </a:ext>
              </a:extLst>
            </p:cNvPr>
            <p:cNvSpPr/>
            <p:nvPr/>
          </p:nvSpPr>
          <p:spPr>
            <a:xfrm>
              <a:off x="6829063" y="1287019"/>
              <a:ext cx="4955975" cy="1961994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4BB7584-CAE4-4C20-B0AA-486776880BDD}"/>
                </a:ext>
              </a:extLst>
            </p:cNvPr>
            <p:cNvSpPr txBox="1"/>
            <p:nvPr/>
          </p:nvSpPr>
          <p:spPr>
            <a:xfrm>
              <a:off x="7349922" y="1840371"/>
              <a:ext cx="42131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>
                  <a:solidFill>
                    <a:srgbClr val="C00000"/>
                  </a:solidFill>
                </a:rPr>
                <a:t>Mối liên hệ giữa diện tích ba hình này như thế nào?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B3D8526-F032-4888-A486-BCB7B3661A88}"/>
              </a:ext>
            </a:extLst>
          </p:cNvPr>
          <p:cNvGrpSpPr/>
          <p:nvPr/>
        </p:nvGrpSpPr>
        <p:grpSpPr>
          <a:xfrm>
            <a:off x="1322364" y="4902517"/>
            <a:ext cx="7779435" cy="2182813"/>
            <a:chOff x="1322364" y="4902517"/>
            <a:chExt cx="7779434" cy="1690687"/>
          </a:xfrm>
          <a:solidFill>
            <a:schemeClr val="accent2"/>
          </a:solidFill>
        </p:grpSpPr>
        <p:sp>
          <p:nvSpPr>
            <p:cNvPr id="2" name="Arrow: Right 1">
              <a:extLst>
                <a:ext uri="{FF2B5EF4-FFF2-40B4-BE49-F238E27FC236}">
                  <a16:creationId xmlns:a16="http://schemas.microsoft.com/office/drawing/2014/main" id="{E1F4614B-3687-4C26-B34B-979CDC0A4E8D}"/>
                </a:ext>
              </a:extLst>
            </p:cNvPr>
            <p:cNvSpPr/>
            <p:nvPr/>
          </p:nvSpPr>
          <p:spPr>
            <a:xfrm>
              <a:off x="1322364" y="4902517"/>
              <a:ext cx="7779434" cy="1690687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AFCB9CC-866D-49D8-B527-0EA9A5CA2EDD}"/>
                </a:ext>
              </a:extLst>
            </p:cNvPr>
            <p:cNvSpPr txBox="1"/>
            <p:nvPr/>
          </p:nvSpPr>
          <p:spPr>
            <a:xfrm>
              <a:off x="1547449" y="5349904"/>
              <a:ext cx="6288256" cy="7866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000" i="1" u="sng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Diện</a:t>
              </a:r>
              <a:r>
                <a:rPr lang="en-US" sz="3000" i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000" i="1" u="sng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tích</a:t>
              </a:r>
              <a:r>
                <a:rPr lang="en-US" sz="3000" i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000" i="1" u="sng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hình</a:t>
              </a:r>
              <a:r>
                <a:rPr lang="en-US" sz="3000" i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E </a:t>
              </a:r>
              <a:r>
                <a:rPr lang="en-US" sz="3000" i="1" u="sng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bằng</a:t>
              </a:r>
              <a:r>
                <a:rPr lang="en-US" sz="3000" i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000" i="1" u="sng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tổng</a:t>
              </a:r>
              <a:r>
                <a:rPr lang="en-US" sz="3000" i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000" i="1" u="sng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diện</a:t>
              </a:r>
              <a:r>
                <a:rPr lang="en-US" sz="3000" i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000" i="1" u="sng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tích</a:t>
              </a:r>
              <a:r>
                <a:rPr lang="en-US" sz="3000" i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000" i="1" u="sng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hai</a:t>
              </a:r>
              <a:r>
                <a:rPr lang="en-US" sz="3000" i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000" i="1" u="sng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hình</a:t>
              </a:r>
              <a:r>
                <a:rPr lang="en-US" sz="3000" i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C </a:t>
              </a:r>
              <a:r>
                <a:rPr lang="en-US" sz="3000" i="1" u="sng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và</a:t>
              </a:r>
              <a:r>
                <a:rPr lang="en-US" sz="3000" i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60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8" name="组合 27"/>
          <p:cNvGrpSpPr/>
          <p:nvPr/>
        </p:nvGrpSpPr>
        <p:grpSpPr>
          <a:xfrm>
            <a:off x="-88901" y="5074603"/>
            <a:ext cx="12280901" cy="2955925"/>
            <a:chOff x="-7938" y="4144963"/>
            <a:chExt cx="12280901" cy="2955925"/>
          </a:xfrm>
        </p:grpSpPr>
        <p:sp>
          <p:nvSpPr>
            <p:cNvPr id="18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0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3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1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0" name="Freeform 34"/>
          <p:cNvSpPr>
            <a:spLocks noEditPoints="1"/>
          </p:cNvSpPr>
          <p:nvPr/>
        </p:nvSpPr>
        <p:spPr bwMode="auto">
          <a:xfrm>
            <a:off x="10974222" y="5506645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1" name="Freeform 35"/>
          <p:cNvSpPr>
            <a:spLocks noEditPoints="1"/>
          </p:cNvSpPr>
          <p:nvPr/>
        </p:nvSpPr>
        <p:spPr bwMode="auto">
          <a:xfrm>
            <a:off x="4566814" y="6136355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2" name="Freeform 36"/>
          <p:cNvSpPr>
            <a:spLocks noEditPoints="1"/>
          </p:cNvSpPr>
          <p:nvPr/>
        </p:nvSpPr>
        <p:spPr bwMode="auto">
          <a:xfrm>
            <a:off x="7798096" y="6191512"/>
            <a:ext cx="707848" cy="376906"/>
          </a:xfrm>
          <a:custGeom>
            <a:avLst/>
            <a:gdLst>
              <a:gd name="T0" fmla="*/ 93 w 113"/>
              <a:gd name="T1" fmla="*/ 34 h 59"/>
              <a:gd name="T2" fmla="*/ 94 w 113"/>
              <a:gd name="T3" fmla="*/ 39 h 59"/>
              <a:gd name="T4" fmla="*/ 94 w 113"/>
              <a:gd name="T5" fmla="*/ 39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2 h 59"/>
              <a:gd name="T14" fmla="*/ 98 w 113"/>
              <a:gd name="T15" fmla="*/ 32 h 59"/>
              <a:gd name="T16" fmla="*/ 95 w 113"/>
              <a:gd name="T17" fmla="*/ 32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6 h 59"/>
              <a:gd name="T24" fmla="*/ 110 w 113"/>
              <a:gd name="T25" fmla="*/ 36 h 59"/>
              <a:gd name="T26" fmla="*/ 110 w 113"/>
              <a:gd name="T27" fmla="*/ 36 h 59"/>
              <a:gd name="T28" fmla="*/ 97 w 113"/>
              <a:gd name="T29" fmla="*/ 10 h 59"/>
              <a:gd name="T30" fmla="*/ 55 w 113"/>
              <a:gd name="T31" fmla="*/ 7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3 w 113"/>
              <a:gd name="T39" fmla="*/ 26 h 59"/>
              <a:gd name="T40" fmla="*/ 6 w 113"/>
              <a:gd name="T41" fmla="*/ 31 h 59"/>
              <a:gd name="T42" fmla="*/ 11 w 113"/>
              <a:gd name="T43" fmla="*/ 35 h 59"/>
              <a:gd name="T44" fmla="*/ 7 w 113"/>
              <a:gd name="T45" fmla="*/ 41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50 h 59"/>
              <a:gd name="T52" fmla="*/ 17 w 113"/>
              <a:gd name="T53" fmla="*/ 40 h 59"/>
              <a:gd name="T54" fmla="*/ 63 w 113"/>
              <a:gd name="T55" fmla="*/ 55 h 59"/>
              <a:gd name="T56" fmla="*/ 108 w 113"/>
              <a:gd name="T57" fmla="*/ 38 h 59"/>
              <a:gd name="T58" fmla="*/ 93 w 113"/>
              <a:gd name="T59" fmla="*/ 34 h 59"/>
              <a:gd name="T60" fmla="*/ 87 w 113"/>
              <a:gd name="T61" fmla="*/ 42 h 59"/>
              <a:gd name="T62" fmla="*/ 82 w 113"/>
              <a:gd name="T63" fmla="*/ 31 h 59"/>
              <a:gd name="T64" fmla="*/ 81 w 113"/>
              <a:gd name="T65" fmla="*/ 22 h 59"/>
              <a:gd name="T66" fmla="*/ 88 w 113"/>
              <a:gd name="T67" fmla="*/ 9 h 59"/>
              <a:gd name="T68" fmla="*/ 88 w 113"/>
              <a:gd name="T69" fmla="*/ 9 h 59"/>
              <a:gd name="T70" fmla="*/ 83 w 113"/>
              <a:gd name="T71" fmla="*/ 23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89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89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3" y="34"/>
                </a:moveTo>
                <a:cubicBezTo>
                  <a:pt x="93" y="36"/>
                  <a:pt x="93" y="37"/>
                  <a:pt x="94" y="39"/>
                </a:cubicBezTo>
                <a:cubicBezTo>
                  <a:pt x="94" y="39"/>
                  <a:pt x="94" y="39"/>
                  <a:pt x="94" y="39"/>
                </a:cubicBezTo>
                <a:cubicBezTo>
                  <a:pt x="93" y="37"/>
                  <a:pt x="92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3"/>
                  <a:pt x="93" y="33"/>
                  <a:pt x="93" y="32"/>
                </a:cubicBezTo>
                <a:cubicBezTo>
                  <a:pt x="94" y="31"/>
                  <a:pt x="97" y="30"/>
                  <a:pt x="98" y="32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6" y="31"/>
                  <a:pt x="95" y="32"/>
                </a:cubicBezTo>
                <a:cubicBezTo>
                  <a:pt x="95" y="32"/>
                  <a:pt x="94" y="33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7" y="38"/>
                  <a:pt x="106" y="41"/>
                  <a:pt x="110" y="36"/>
                </a:cubicBezTo>
                <a:cubicBezTo>
                  <a:pt x="110" y="35"/>
                  <a:pt x="110" y="35"/>
                  <a:pt x="110" y="36"/>
                </a:cubicBezTo>
                <a:cubicBezTo>
                  <a:pt x="110" y="36"/>
                  <a:pt x="110" y="36"/>
                  <a:pt x="110" y="36"/>
                </a:cubicBezTo>
                <a:cubicBezTo>
                  <a:pt x="113" y="30"/>
                  <a:pt x="106" y="18"/>
                  <a:pt x="97" y="10"/>
                </a:cubicBezTo>
                <a:cubicBezTo>
                  <a:pt x="88" y="2"/>
                  <a:pt x="76" y="0"/>
                  <a:pt x="55" y="7"/>
                </a:cubicBezTo>
                <a:cubicBezTo>
                  <a:pt x="40" y="11"/>
                  <a:pt x="22" y="23"/>
                  <a:pt x="16" y="30"/>
                </a:cubicBezTo>
                <a:cubicBezTo>
                  <a:pt x="16" y="27"/>
                  <a:pt x="15" y="23"/>
                  <a:pt x="11" y="21"/>
                </a:cubicBezTo>
                <a:cubicBezTo>
                  <a:pt x="7" y="19"/>
                  <a:pt x="4" y="21"/>
                  <a:pt x="0" y="21"/>
                </a:cubicBezTo>
                <a:cubicBezTo>
                  <a:pt x="1" y="23"/>
                  <a:pt x="2" y="24"/>
                  <a:pt x="3" y="26"/>
                </a:cubicBezTo>
                <a:cubicBezTo>
                  <a:pt x="5" y="27"/>
                  <a:pt x="5" y="29"/>
                  <a:pt x="6" y="31"/>
                </a:cubicBezTo>
                <a:cubicBezTo>
                  <a:pt x="8" y="33"/>
                  <a:pt x="9" y="34"/>
                  <a:pt x="11" y="35"/>
                </a:cubicBezTo>
                <a:cubicBezTo>
                  <a:pt x="10" y="37"/>
                  <a:pt x="8" y="38"/>
                  <a:pt x="7" y="41"/>
                </a:cubicBezTo>
                <a:cubicBezTo>
                  <a:pt x="6" y="42"/>
                  <a:pt x="6" y="45"/>
                  <a:pt x="5" y="46"/>
                </a:cubicBezTo>
                <a:cubicBezTo>
                  <a:pt x="4" y="48"/>
                  <a:pt x="3" y="50"/>
                  <a:pt x="3" y="51"/>
                </a:cubicBezTo>
                <a:cubicBezTo>
                  <a:pt x="7" y="50"/>
                  <a:pt x="10" y="53"/>
                  <a:pt x="14" y="50"/>
                </a:cubicBezTo>
                <a:cubicBezTo>
                  <a:pt x="17" y="47"/>
                  <a:pt x="17" y="43"/>
                  <a:pt x="17" y="40"/>
                </a:cubicBezTo>
                <a:cubicBezTo>
                  <a:pt x="22" y="44"/>
                  <a:pt x="36" y="50"/>
                  <a:pt x="63" y="55"/>
                </a:cubicBezTo>
                <a:cubicBezTo>
                  <a:pt x="88" y="59"/>
                  <a:pt x="102" y="47"/>
                  <a:pt x="108" y="38"/>
                </a:cubicBezTo>
                <a:cubicBezTo>
                  <a:pt x="105" y="42"/>
                  <a:pt x="96" y="38"/>
                  <a:pt x="93" y="34"/>
                </a:cubicBezTo>
                <a:close/>
                <a:moveTo>
                  <a:pt x="87" y="42"/>
                </a:moveTo>
                <a:cubicBezTo>
                  <a:pt x="84" y="39"/>
                  <a:pt x="84" y="35"/>
                  <a:pt x="82" y="31"/>
                </a:cubicBezTo>
                <a:cubicBezTo>
                  <a:pt x="81" y="28"/>
                  <a:pt x="81" y="25"/>
                  <a:pt x="81" y="22"/>
                </a:cubicBezTo>
                <a:cubicBezTo>
                  <a:pt x="82" y="17"/>
                  <a:pt x="85" y="13"/>
                  <a:pt x="88" y="9"/>
                </a:cubicBezTo>
                <a:cubicBezTo>
                  <a:pt x="88" y="9"/>
                  <a:pt x="88" y="9"/>
                  <a:pt x="88" y="9"/>
                </a:cubicBezTo>
                <a:cubicBezTo>
                  <a:pt x="86" y="13"/>
                  <a:pt x="84" y="18"/>
                  <a:pt x="83" y="23"/>
                </a:cubicBezTo>
                <a:cubicBezTo>
                  <a:pt x="83" y="26"/>
                  <a:pt x="83" y="30"/>
                  <a:pt x="84" y="33"/>
                </a:cubicBezTo>
                <a:cubicBezTo>
                  <a:pt x="85" y="36"/>
                  <a:pt x="86" y="39"/>
                  <a:pt x="88" y="42"/>
                </a:cubicBezTo>
                <a:cubicBezTo>
                  <a:pt x="88" y="42"/>
                  <a:pt x="87" y="43"/>
                  <a:pt x="87" y="42"/>
                </a:cubicBezTo>
                <a:close/>
                <a:moveTo>
                  <a:pt x="89" y="22"/>
                </a:moveTo>
                <a:cubicBezTo>
                  <a:pt x="89" y="20"/>
                  <a:pt x="90" y="19"/>
                  <a:pt x="92" y="18"/>
                </a:cubicBezTo>
                <a:cubicBezTo>
                  <a:pt x="94" y="18"/>
                  <a:pt x="95" y="20"/>
                  <a:pt x="96" y="21"/>
                </a:cubicBezTo>
                <a:cubicBezTo>
                  <a:pt x="96" y="23"/>
                  <a:pt x="94" y="25"/>
                  <a:pt x="93" y="25"/>
                </a:cubicBezTo>
                <a:cubicBezTo>
                  <a:pt x="91" y="25"/>
                  <a:pt x="89" y="24"/>
                  <a:pt x="89" y="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3" name="Freeform 37"/>
          <p:cNvSpPr>
            <a:spLocks noEditPoints="1"/>
          </p:cNvSpPr>
          <p:nvPr/>
        </p:nvSpPr>
        <p:spPr bwMode="auto">
          <a:xfrm>
            <a:off x="2821279" y="5621556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4" name="Freeform 38"/>
          <p:cNvSpPr>
            <a:spLocks noEditPoints="1"/>
          </p:cNvSpPr>
          <p:nvPr/>
        </p:nvSpPr>
        <p:spPr bwMode="auto">
          <a:xfrm>
            <a:off x="9894063" y="6007655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5" name="Freeform 39"/>
          <p:cNvSpPr/>
          <p:nvPr/>
        </p:nvSpPr>
        <p:spPr bwMode="auto">
          <a:xfrm>
            <a:off x="6089332" y="5718081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4" name="图形 2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656405" y="1409941"/>
            <a:ext cx="1697038" cy="1092346"/>
          </a:xfrm>
          <a:prstGeom prst="rect">
            <a:avLst/>
          </a:prstGeom>
          <a:effectLst/>
        </p:spPr>
      </p:pic>
      <p:pic>
        <p:nvPicPr>
          <p:cNvPr id="5" name="图形 4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79054" y="2409754"/>
            <a:ext cx="1614625" cy="1273760"/>
          </a:xfrm>
          <a:prstGeom prst="rect">
            <a:avLst/>
          </a:prstGeom>
          <a:effectLst/>
        </p:spPr>
      </p:pic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6"/>
          <a:srcRect t="48950" b="-1"/>
          <a:stretch>
            <a:fillRect/>
          </a:stretch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pic>
        <p:nvPicPr>
          <p:cNvPr id="17" name="Content Placeholder 16" descr="1"/>
          <p:cNvPicPr>
            <a:picLocks noGrp="1" noChangeAspect="1"/>
          </p:cNvPicPr>
          <p:nvPr>
            <p:ph idx="1"/>
          </p:nvPr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8240" y="810260"/>
            <a:ext cx="7875270" cy="449072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978785" y="1136650"/>
            <a:ext cx="6811010" cy="3664585"/>
            <a:chOff x="4457" y="2084"/>
            <a:chExt cx="9858" cy="577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3" name="椭圆 42"/>
            <p:cNvSpPr/>
            <p:nvPr/>
          </p:nvSpPr>
          <p:spPr>
            <a:xfrm>
              <a:off x="4457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6" name="椭圆 42"/>
            <p:cNvSpPr/>
            <p:nvPr/>
          </p:nvSpPr>
          <p:spPr>
            <a:xfrm>
              <a:off x="6632" y="2084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7" name="椭圆 42"/>
            <p:cNvSpPr/>
            <p:nvPr/>
          </p:nvSpPr>
          <p:spPr>
            <a:xfrm>
              <a:off x="7938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8" name="椭圆 42"/>
            <p:cNvSpPr/>
            <p:nvPr/>
          </p:nvSpPr>
          <p:spPr>
            <a:xfrm>
              <a:off x="10259" y="365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9" name="椭圆 42"/>
            <p:cNvSpPr/>
            <p:nvPr/>
          </p:nvSpPr>
          <p:spPr>
            <a:xfrm>
              <a:off x="8912" y="2246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22" name="Text Box 21"/>
          <p:cNvSpPr txBox="1"/>
          <p:nvPr/>
        </p:nvSpPr>
        <p:spPr>
          <a:xfrm>
            <a:off x="3710300" y="2857351"/>
            <a:ext cx="562365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dirty="0" err="1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oiny" panose="02000903060500060000" charset="0"/>
                <a:cs typeface="Coiny" panose="02000903060500060000" charset="0"/>
              </a:rPr>
              <a:t>Hoạt</a:t>
            </a:r>
            <a:r>
              <a:rPr lang="en-US" sz="8000" dirty="0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oiny" panose="02000903060500060000" charset="0"/>
                <a:cs typeface="Coiny" panose="02000903060500060000" charset="0"/>
              </a:rPr>
              <a:t> </a:t>
            </a:r>
            <a:r>
              <a:rPr lang="en-US" sz="8000" dirty="0" err="1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oiny" panose="02000903060500060000" charset="0"/>
                <a:cs typeface="Coiny" panose="02000903060500060000" charset="0"/>
              </a:rPr>
              <a:t>động</a:t>
            </a:r>
            <a:endParaRPr kumimoji="0" lang="en-US" sz="8000" b="0" i="0" u="none" strike="noStrike" kern="1200" cap="none" spc="0" normalizeH="0" baseline="0" noProof="0" dirty="0">
              <a:ln w="22225">
                <a:noFill/>
                <a:prstDash val="solid"/>
              </a:ln>
              <a:solidFill>
                <a:srgbClr val="FF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uLnTx/>
              <a:uFillTx/>
              <a:latin typeface="Coiny" panose="02000903060500060000" charset="0"/>
              <a:ea typeface="+mn-ea"/>
              <a:cs typeface="Coiny" panose="020009030605000600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18191 2.22222E-6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0" grpId="0" bldLvl="0" animBg="1"/>
      <p:bldP spid="2071" grpId="0" bldLvl="0" animBg="1"/>
      <p:bldP spid="2072" grpId="0" bldLvl="0" animBg="1"/>
      <p:bldP spid="2073" grpId="0" bldLvl="0" animBg="1"/>
      <p:bldP spid="2074" grpId="0" bldLvl="0" animBg="1"/>
      <p:bldP spid="2075" grpId="0" bldLvl="0" animBg="1"/>
      <p:bldP spid="22" grpId="0"/>
      <p:bldP spid="22" grpId="1"/>
      <p:bldP spid="22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组合 27"/>
          <p:cNvGrpSpPr/>
          <p:nvPr/>
        </p:nvGrpSpPr>
        <p:grpSpPr>
          <a:xfrm>
            <a:off x="-88901" y="6093143"/>
            <a:ext cx="12280901" cy="2955925"/>
            <a:chOff x="-7938" y="4144963"/>
            <a:chExt cx="12280901" cy="2955925"/>
          </a:xfrm>
        </p:grpSpPr>
        <p:sp>
          <p:nvSpPr>
            <p:cNvPr id="73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4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8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9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80" name="图片 46"/>
          <p:cNvPicPr>
            <a:picLocks noChangeAspect="1"/>
          </p:cNvPicPr>
          <p:nvPr/>
        </p:nvPicPr>
        <p:blipFill rotWithShape="1">
          <a:blip r:embed="rId3"/>
          <a:srcRect t="48950" b="-1"/>
          <a:stretch>
            <a:fillRect/>
          </a:stretch>
        </p:blipFill>
        <p:spPr>
          <a:xfrm>
            <a:off x="-2378703" y="-130810"/>
            <a:ext cx="14570703" cy="1409891"/>
          </a:xfrm>
          <a:prstGeom prst="rect">
            <a:avLst/>
          </a:prstGeom>
          <a:effectLst/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2C91B13-FA92-439E-9A7F-EAFD6FDE4586}"/>
              </a:ext>
            </a:extLst>
          </p:cNvPr>
          <p:cNvSpPr/>
          <p:nvPr/>
        </p:nvSpPr>
        <p:spPr>
          <a:xfrm>
            <a:off x="503078" y="397374"/>
            <a:ext cx="11185843" cy="5782975"/>
          </a:xfrm>
          <a:prstGeom prst="roundRect">
            <a:avLst>
              <a:gd name="adj" fmla="val 9715"/>
            </a:avLst>
          </a:prstGeom>
          <a:solidFill>
            <a:sysClr val="window" lastClr="FFFFFF"/>
          </a:solidFill>
          <a:ln w="762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  <a:scene3d>
            <a:camera prst="obliqueTopLeft"/>
            <a:lightRig rig="threePt" dir="t"/>
          </a:scene3d>
          <a:sp3d>
            <a:bevelT w="495300" h="50800"/>
          </a:sp3d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12677B9-A247-4F93-9588-56FC83A911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661" y="1464925"/>
            <a:ext cx="4303566" cy="367493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46F14CA-FAF1-4DAC-A966-85695BC8E05A}"/>
              </a:ext>
            </a:extLst>
          </p:cNvPr>
          <p:cNvSpPr txBox="1"/>
          <p:nvPr/>
        </p:nvSpPr>
        <p:spPr>
          <a:xfrm>
            <a:off x="1412110" y="1287019"/>
            <a:ext cx="5606789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tx2">
                    <a:lumMod val="50000"/>
                  </a:schemeClr>
                </a:solidFill>
              </a:rPr>
              <a:t>1. So sánh diện tích hình tam giác ABC với diện tích hình tam giác ADC.</a:t>
            </a:r>
            <a:endParaRPr lang="en-US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8412480" y="2087880"/>
            <a:ext cx="441960" cy="1371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942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组合 27"/>
          <p:cNvGrpSpPr/>
          <p:nvPr/>
        </p:nvGrpSpPr>
        <p:grpSpPr>
          <a:xfrm>
            <a:off x="-88901" y="6093143"/>
            <a:ext cx="12280901" cy="2955925"/>
            <a:chOff x="-7938" y="4144963"/>
            <a:chExt cx="12280901" cy="2955925"/>
          </a:xfrm>
        </p:grpSpPr>
        <p:sp>
          <p:nvSpPr>
            <p:cNvPr id="73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4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8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9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80" name="图片 46"/>
          <p:cNvPicPr>
            <a:picLocks noChangeAspect="1"/>
          </p:cNvPicPr>
          <p:nvPr/>
        </p:nvPicPr>
        <p:blipFill rotWithShape="1">
          <a:blip r:embed="rId3"/>
          <a:srcRect t="48950" b="-1"/>
          <a:stretch>
            <a:fillRect/>
          </a:stretch>
        </p:blipFill>
        <p:spPr>
          <a:xfrm>
            <a:off x="-2378703" y="-130810"/>
            <a:ext cx="14570703" cy="1409891"/>
          </a:xfrm>
          <a:prstGeom prst="rect">
            <a:avLst/>
          </a:prstGeom>
          <a:effectLst/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2C91B13-FA92-439E-9A7F-EAFD6FDE4586}"/>
              </a:ext>
            </a:extLst>
          </p:cNvPr>
          <p:cNvSpPr/>
          <p:nvPr/>
        </p:nvSpPr>
        <p:spPr>
          <a:xfrm>
            <a:off x="111048" y="507162"/>
            <a:ext cx="11185843" cy="5782975"/>
          </a:xfrm>
          <a:prstGeom prst="roundRect">
            <a:avLst>
              <a:gd name="adj" fmla="val 9715"/>
            </a:avLst>
          </a:prstGeom>
          <a:solidFill>
            <a:sysClr val="window" lastClr="FFFFFF"/>
          </a:solidFill>
          <a:ln w="762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  <a:scene3d>
            <a:camera prst="obliqueTopLeft"/>
            <a:lightRig rig="threePt" dir="t"/>
          </a:scene3d>
          <a:sp3d>
            <a:bevelT w="495300" h="50800"/>
          </a:sp3d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8CCB544-2A5E-4191-8AAA-6CE56AD7270B}"/>
              </a:ext>
            </a:extLst>
          </p:cNvPr>
          <p:cNvGrpSpPr/>
          <p:nvPr/>
        </p:nvGrpSpPr>
        <p:grpSpPr>
          <a:xfrm>
            <a:off x="1581333" y="628068"/>
            <a:ext cx="8546515" cy="746812"/>
            <a:chOff x="-1995768" y="119306"/>
            <a:chExt cx="14491814" cy="674946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613BDAF4-E913-403C-89FD-60CB8F4FE32A}"/>
                </a:ext>
              </a:extLst>
            </p:cNvPr>
            <p:cNvSpPr/>
            <p:nvPr/>
          </p:nvSpPr>
          <p:spPr>
            <a:xfrm>
              <a:off x="-478806" y="119306"/>
              <a:ext cx="12974852" cy="674946"/>
            </a:xfrm>
            <a:prstGeom prst="roundRect">
              <a:avLst>
                <a:gd name="adj" fmla="val 47434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400" b="1" kern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con vật nào dưới đây có diện tích lớn hơn?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59B7EF5-C2BA-4457-9E78-7130408169BA}"/>
                </a:ext>
              </a:extLst>
            </p:cNvPr>
            <p:cNvSpPr/>
            <p:nvPr/>
          </p:nvSpPr>
          <p:spPr>
            <a:xfrm>
              <a:off x="-1995768" y="144639"/>
              <a:ext cx="1720122" cy="639766"/>
            </a:xfrm>
            <a:prstGeom prst="ellipse">
              <a:avLst/>
            </a:prstGeom>
            <a:gradFill rotWithShape="1">
              <a:gsLst>
                <a:gs pos="0">
                  <a:srgbClr val="ED7D31">
                    <a:satMod val="103000"/>
                    <a:lumMod val="102000"/>
                    <a:tint val="94000"/>
                  </a:srgbClr>
                </a:gs>
                <a:gs pos="50000">
                  <a:srgbClr val="ED7D31">
                    <a:satMod val="110000"/>
                    <a:lumMod val="100000"/>
                    <a:shade val="100000"/>
                  </a:srgbClr>
                </a:gs>
                <a:gs pos="100000">
                  <a:srgbClr val="ED7D31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61D02173-E52A-4019-B788-35C7D6BF4E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280" y="1723525"/>
            <a:ext cx="5326573" cy="222334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AAD0B8F-D440-4599-B363-329257646DDF}"/>
              </a:ext>
            </a:extLst>
          </p:cNvPr>
          <p:cNvGrpSpPr/>
          <p:nvPr/>
        </p:nvGrpSpPr>
        <p:grpSpPr>
          <a:xfrm>
            <a:off x="1694922" y="4196107"/>
            <a:ext cx="5458232" cy="1801402"/>
            <a:chOff x="1694922" y="4196107"/>
            <a:chExt cx="5458232" cy="1801402"/>
          </a:xfrm>
        </p:grpSpPr>
        <p:sp>
          <p:nvSpPr>
            <p:cNvPr id="12" name="Speech Bubble: Oval 11">
              <a:extLst>
                <a:ext uri="{FF2B5EF4-FFF2-40B4-BE49-F238E27FC236}">
                  <a16:creationId xmlns:a16="http://schemas.microsoft.com/office/drawing/2014/main" id="{264EB32C-585D-4DDF-94EF-6BBBAE721EFF}"/>
                </a:ext>
              </a:extLst>
            </p:cNvPr>
            <p:cNvSpPr/>
            <p:nvPr/>
          </p:nvSpPr>
          <p:spPr>
            <a:xfrm>
              <a:off x="1694922" y="4196107"/>
              <a:ext cx="5458232" cy="1498637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249FD56-A782-42EB-B59C-18A76FB25021}"/>
                </a:ext>
              </a:extLst>
            </p:cNvPr>
            <p:cNvSpPr txBox="1"/>
            <p:nvPr/>
          </p:nvSpPr>
          <p:spPr>
            <a:xfrm>
              <a:off x="2824220" y="4427849"/>
              <a:ext cx="383122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Để so sánh diện tích của hai con vật em đã làm như thế nào?</a:t>
              </a:r>
            </a:p>
            <a:p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75508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组合 27"/>
          <p:cNvGrpSpPr/>
          <p:nvPr/>
        </p:nvGrpSpPr>
        <p:grpSpPr>
          <a:xfrm>
            <a:off x="-88901" y="6093143"/>
            <a:ext cx="12280901" cy="2955925"/>
            <a:chOff x="-7938" y="4144963"/>
            <a:chExt cx="12280901" cy="2955925"/>
          </a:xfrm>
        </p:grpSpPr>
        <p:sp>
          <p:nvSpPr>
            <p:cNvPr id="73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4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8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9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80" name="图片 46"/>
          <p:cNvPicPr>
            <a:picLocks noChangeAspect="1"/>
          </p:cNvPicPr>
          <p:nvPr/>
        </p:nvPicPr>
        <p:blipFill rotWithShape="1">
          <a:blip r:embed="rId3"/>
          <a:srcRect t="48950" b="-1"/>
          <a:stretch>
            <a:fillRect/>
          </a:stretch>
        </p:blipFill>
        <p:spPr>
          <a:xfrm>
            <a:off x="-2378703" y="-130810"/>
            <a:ext cx="14570703" cy="1409891"/>
          </a:xfrm>
          <a:prstGeom prst="rect">
            <a:avLst/>
          </a:prstGeom>
          <a:effectLst/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2C91B13-FA92-439E-9A7F-EAFD6FDE4586}"/>
              </a:ext>
            </a:extLst>
          </p:cNvPr>
          <p:cNvSpPr/>
          <p:nvPr/>
        </p:nvSpPr>
        <p:spPr>
          <a:xfrm>
            <a:off x="602866" y="591155"/>
            <a:ext cx="11185843" cy="5782975"/>
          </a:xfrm>
          <a:prstGeom prst="roundRect">
            <a:avLst>
              <a:gd name="adj" fmla="val 9715"/>
            </a:avLst>
          </a:prstGeom>
          <a:solidFill>
            <a:sysClr val="window" lastClr="FFFFFF"/>
          </a:solidFill>
          <a:ln w="762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  <a:scene3d>
            <a:camera prst="obliqueTopLeft"/>
            <a:lightRig rig="threePt" dir="t"/>
          </a:scene3d>
          <a:sp3d>
            <a:bevelT w="495300" h="50800"/>
          </a:sp3d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8CCB544-2A5E-4191-8AAA-6CE56AD7270B}"/>
              </a:ext>
            </a:extLst>
          </p:cNvPr>
          <p:cNvGrpSpPr/>
          <p:nvPr/>
        </p:nvGrpSpPr>
        <p:grpSpPr>
          <a:xfrm>
            <a:off x="1581333" y="628068"/>
            <a:ext cx="8546515" cy="746812"/>
            <a:chOff x="-1995768" y="119306"/>
            <a:chExt cx="14491814" cy="674946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613BDAF4-E913-403C-89FD-60CB8F4FE32A}"/>
                </a:ext>
              </a:extLst>
            </p:cNvPr>
            <p:cNvSpPr/>
            <p:nvPr/>
          </p:nvSpPr>
          <p:spPr>
            <a:xfrm>
              <a:off x="-478806" y="119306"/>
              <a:ext cx="12974852" cy="674946"/>
            </a:xfrm>
            <a:prstGeom prst="roundRect">
              <a:avLst>
                <a:gd name="adj" fmla="val 47434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400" b="1" kern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 sánh diện tích hình A với diện tích hình B?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59B7EF5-C2BA-4457-9E78-7130408169BA}"/>
                </a:ext>
              </a:extLst>
            </p:cNvPr>
            <p:cNvSpPr/>
            <p:nvPr/>
          </p:nvSpPr>
          <p:spPr>
            <a:xfrm>
              <a:off x="-1995768" y="144639"/>
              <a:ext cx="1720122" cy="639766"/>
            </a:xfrm>
            <a:prstGeom prst="ellipse">
              <a:avLst/>
            </a:prstGeom>
            <a:gradFill rotWithShape="1">
              <a:gsLst>
                <a:gs pos="0">
                  <a:srgbClr val="ED7D31">
                    <a:satMod val="103000"/>
                    <a:lumMod val="102000"/>
                    <a:tint val="94000"/>
                  </a:srgbClr>
                </a:gs>
                <a:gs pos="50000">
                  <a:srgbClr val="ED7D31">
                    <a:satMod val="110000"/>
                    <a:lumMod val="100000"/>
                    <a:shade val="100000"/>
                  </a:srgbClr>
                </a:gs>
                <a:gs pos="100000">
                  <a:srgbClr val="ED7D31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60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1E51D51-9682-43EA-B0DA-78E0116AE4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531" y="1399987"/>
            <a:ext cx="5873273" cy="291725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F291A4F-095E-400F-B47E-EBF1EEDAF6ED}"/>
              </a:ext>
            </a:extLst>
          </p:cNvPr>
          <p:cNvGrpSpPr/>
          <p:nvPr/>
        </p:nvGrpSpPr>
        <p:grpSpPr>
          <a:xfrm>
            <a:off x="1581333" y="3912242"/>
            <a:ext cx="3592547" cy="1145955"/>
            <a:chOff x="1581333" y="3912242"/>
            <a:chExt cx="3592547" cy="1145955"/>
          </a:xfrm>
        </p:grpSpPr>
        <p:sp>
          <p:nvSpPr>
            <p:cNvPr id="4" name="Thought Bubble: Cloud 3">
              <a:extLst>
                <a:ext uri="{FF2B5EF4-FFF2-40B4-BE49-F238E27FC236}">
                  <a16:creationId xmlns:a16="http://schemas.microsoft.com/office/drawing/2014/main" id="{DF1568A1-B41B-42DB-BFCF-580EA570917B}"/>
                </a:ext>
              </a:extLst>
            </p:cNvPr>
            <p:cNvSpPr/>
            <p:nvPr/>
          </p:nvSpPr>
          <p:spPr>
            <a:xfrm>
              <a:off x="1581333" y="3912242"/>
              <a:ext cx="3446214" cy="1145955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EF3467F-9E0A-497C-A4C1-4363840B3299}"/>
                </a:ext>
              </a:extLst>
            </p:cNvPr>
            <p:cNvSpPr txBox="1"/>
            <p:nvPr/>
          </p:nvSpPr>
          <p:spPr>
            <a:xfrm>
              <a:off x="1862496" y="4135049"/>
              <a:ext cx="331138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200" dirty="0">
                  <a:solidFill>
                    <a:srgbClr val="C00000"/>
                  </a:solidFill>
                </a:rPr>
                <a:t>Hai hình có gì đặc biệt?</a:t>
              </a:r>
              <a:endParaRPr lang="en-US" sz="22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08BB7B-A257-463E-AA01-503840A0BA17}"/>
              </a:ext>
            </a:extLst>
          </p:cNvPr>
          <p:cNvGrpSpPr/>
          <p:nvPr/>
        </p:nvGrpSpPr>
        <p:grpSpPr>
          <a:xfrm>
            <a:off x="5455043" y="4560125"/>
            <a:ext cx="5107344" cy="1254282"/>
            <a:chOff x="5455043" y="4560125"/>
            <a:chExt cx="5107344" cy="1254282"/>
          </a:xfrm>
        </p:grpSpPr>
        <p:sp>
          <p:nvSpPr>
            <p:cNvPr id="5" name="Thought Bubble: Cloud 4">
              <a:extLst>
                <a:ext uri="{FF2B5EF4-FFF2-40B4-BE49-F238E27FC236}">
                  <a16:creationId xmlns:a16="http://schemas.microsoft.com/office/drawing/2014/main" id="{7F033B30-6787-4872-9C82-083A7985812D}"/>
                </a:ext>
              </a:extLst>
            </p:cNvPr>
            <p:cNvSpPr/>
            <p:nvPr/>
          </p:nvSpPr>
          <p:spPr>
            <a:xfrm>
              <a:off x="5455043" y="4560125"/>
              <a:ext cx="5107344" cy="1254282"/>
            </a:xfrm>
            <a:prstGeom prst="cloudCallou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ACDC828-70E9-4891-970F-C84D5854A988}"/>
                </a:ext>
              </a:extLst>
            </p:cNvPr>
            <p:cNvSpPr txBox="1"/>
            <p:nvPr/>
          </p:nvSpPr>
          <p:spPr>
            <a:xfrm>
              <a:off x="6063890" y="4924684"/>
              <a:ext cx="42028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/>
                <a:t>Em có nhận xét gì về diện tích hai hình A và B?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4062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-635" y="0"/>
            <a:ext cx="12193905" cy="6858000"/>
            <a:chOff x="-1" y="0"/>
            <a:chExt cx="19203" cy="10800"/>
          </a:xfrm>
        </p:grpSpPr>
        <p:sp>
          <p:nvSpPr>
            <p:cNvPr id="18" name="Rectangles 17"/>
            <p:cNvSpPr/>
            <p:nvPr/>
          </p:nvSpPr>
          <p:spPr>
            <a:xfrm>
              <a:off x="-1" y="5362"/>
              <a:ext cx="19202" cy="5439"/>
            </a:xfrm>
            <a:prstGeom prst="rect">
              <a:avLst/>
            </a:prstGeom>
            <a:solidFill>
              <a:srgbClr val="FFEC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" name="图片 1"/>
            <p:cNvPicPr>
              <a:picLocks noChangeAspect="1"/>
            </p:cNvPicPr>
            <p:nvPr/>
          </p:nvPicPr>
          <p:blipFill rotWithShape="1">
            <a:blip r:embed="rId3"/>
            <a:srcRect t="60028"/>
            <a:stretch>
              <a:fillRect/>
            </a:stretch>
          </p:blipFill>
          <p:spPr>
            <a:xfrm>
              <a:off x="0" y="0"/>
              <a:ext cx="19202" cy="5541"/>
            </a:xfrm>
            <a:prstGeom prst="rect">
              <a:avLst/>
            </a:prstGeom>
          </p:spPr>
        </p:pic>
      </p:grpSp>
      <p:sp>
        <p:nvSpPr>
          <p:cNvPr id="8" name="Text Box 7"/>
          <p:cNvSpPr txBox="1"/>
          <p:nvPr/>
        </p:nvSpPr>
        <p:spPr>
          <a:xfrm>
            <a:off x="1041221" y="3047172"/>
            <a:ext cx="10660791" cy="1269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solidFill>
                    <a:srgbClr val="5B9BD5">
                      <a:lumMod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7500" dirty="0">
                <a:ln>
                  <a:solidFill>
                    <a:srgbClr val="5B9BD5">
                      <a:lumMod val="50000"/>
                    </a:srgbClr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  <a:endParaRPr kumimoji="0" lang="en-US" sz="7500" b="0" i="0" u="none" strike="noStrike" kern="1200" cap="none" spc="0" normalizeH="0" baseline="0" noProof="0" dirty="0">
              <a:ln>
                <a:solidFill>
                  <a:srgbClr val="5B9BD5">
                    <a:lumMod val="5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Wave 18"/>
          <p:cNvSpPr/>
          <p:nvPr/>
        </p:nvSpPr>
        <p:spPr>
          <a:xfrm>
            <a:off x="-991870" y="3240405"/>
            <a:ext cx="2031365" cy="327660"/>
          </a:xfrm>
          <a:prstGeom prst="wave">
            <a:avLst/>
          </a:prstGeom>
          <a:solidFill>
            <a:srgbClr val="FFD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-635" y="-285115"/>
            <a:ext cx="12192000" cy="3066415"/>
            <a:chOff x="-1" y="-449"/>
            <a:chExt cx="19200" cy="4829"/>
          </a:xfrm>
        </p:grpSpPr>
        <p:pic>
          <p:nvPicPr>
            <p:cNvPr id="118" name="Picture 117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4659" y="0"/>
              <a:ext cx="4541" cy="438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" name="Picture 27"/>
            <p:cNvPicPr/>
            <p:nvPr/>
          </p:nvPicPr>
          <p:blipFill>
            <a:blip r:embed="rId4"/>
            <a:stretch>
              <a:fillRect/>
            </a:stretch>
          </p:blipFill>
          <p:spPr>
            <a:xfrm rot="2280000" flipH="1">
              <a:off x="1559" y="-449"/>
              <a:ext cx="4541" cy="438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" name="Picture 25"/>
            <p:cNvPicPr/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-1" y="0"/>
              <a:ext cx="4541" cy="4381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19" name="Picture 118"/>
          <p:cNvPicPr/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13134" r="67315"/>
          <a:stretch>
            <a:fillRect/>
          </a:stretch>
        </p:blipFill>
        <p:spPr>
          <a:xfrm rot="10800000">
            <a:off x="0" y="3518535"/>
            <a:ext cx="1458595" cy="33388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0" name="Picture 119"/>
          <p:cNvPicPr/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70706" t="71418"/>
          <a:stretch>
            <a:fillRect/>
          </a:stretch>
        </p:blipFill>
        <p:spPr>
          <a:xfrm rot="13380000">
            <a:off x="11221085" y="5222875"/>
            <a:ext cx="1414780" cy="1332230"/>
          </a:xfrm>
          <a:prstGeom prst="ellipse">
            <a:avLst/>
          </a:prstGeom>
          <a:noFill/>
          <a:ln w="9525">
            <a:noFill/>
          </a:ln>
        </p:spPr>
      </p:pic>
      <p:pic>
        <p:nvPicPr>
          <p:cNvPr id="121" name="Picture 120"/>
          <p:cNvPicPr/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78428" b="74852"/>
          <a:stretch>
            <a:fillRect/>
          </a:stretch>
        </p:blipFill>
        <p:spPr>
          <a:xfrm rot="9120000">
            <a:off x="10522585" y="3739515"/>
            <a:ext cx="1059815" cy="13188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Picture 33"/>
          <p:cNvPicPr/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78428" b="74852"/>
          <a:stretch>
            <a:fillRect/>
          </a:stretch>
        </p:blipFill>
        <p:spPr>
          <a:xfrm rot="19260000">
            <a:off x="10510520" y="4334510"/>
            <a:ext cx="688340" cy="7346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8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50AB66F-2E67-41EB-A814-0F3F9210FD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/>
        </p:blipFill>
        <p:spPr>
          <a:xfrm>
            <a:off x="-152400" y="0"/>
            <a:ext cx="123444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86535DCD-4DE0-449F-9A58-A0AAB825D040}"/>
              </a:ext>
            </a:extLst>
          </p:cNvPr>
          <p:cNvSpPr/>
          <p:nvPr/>
        </p:nvSpPr>
        <p:spPr>
          <a:xfrm>
            <a:off x="1028700" y="655572"/>
            <a:ext cx="10134600" cy="5546855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A7B590B8-EF38-4057-B133-D9C5779805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684826" y="1801275"/>
            <a:ext cx="3394881" cy="325544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0A312D2-230A-454C-B0C6-DCB6BBDFAF44}"/>
              </a:ext>
            </a:extLst>
          </p:cNvPr>
          <p:cNvSpPr txBox="1"/>
          <p:nvPr/>
        </p:nvSpPr>
        <p:spPr>
          <a:xfrm>
            <a:off x="1286868" y="1886624"/>
            <a:ext cx="63143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4761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50AB66F-2E67-41EB-A814-0F3F9210FD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/>
        </p:blipFill>
        <p:spPr>
          <a:xfrm>
            <a:off x="-152400" y="0"/>
            <a:ext cx="123444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86535DCD-4DE0-449F-9A58-A0AAB825D040}"/>
              </a:ext>
            </a:extLst>
          </p:cNvPr>
          <p:cNvSpPr/>
          <p:nvPr/>
        </p:nvSpPr>
        <p:spPr>
          <a:xfrm>
            <a:off x="1028700" y="655572"/>
            <a:ext cx="10134600" cy="5546855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3C4260-A7F4-4F86-BE08-9E144BC6084E}"/>
              </a:ext>
            </a:extLst>
          </p:cNvPr>
          <p:cNvSpPr txBox="1"/>
          <p:nvPr/>
        </p:nvSpPr>
        <p:spPr>
          <a:xfrm>
            <a:off x="3292858" y="2456834"/>
            <a:ext cx="60882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vi-VN" sz="3600" b="1" noProof="0" dirty="0">
                <a:solidFill>
                  <a:srgbClr val="1D8387"/>
                </a:solidFill>
              </a:rPr>
              <a:t>Cách tính chu vi hình tam giác, hình tứ giác, hình chữ nhật và hình vuông?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1D8387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B513BD8-450D-48B0-965F-A1BAE0CE05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4953098"/>
            <a:ext cx="1644665" cy="157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76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50AB66F-2E67-41EB-A814-0F3F9210FD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/>
        </p:blipFill>
        <p:spPr>
          <a:xfrm>
            <a:off x="-152400" y="0"/>
            <a:ext cx="123444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86535DCD-4DE0-449F-9A58-A0AAB825D040}"/>
              </a:ext>
            </a:extLst>
          </p:cNvPr>
          <p:cNvSpPr/>
          <p:nvPr/>
        </p:nvSpPr>
        <p:spPr>
          <a:xfrm>
            <a:off x="1028700" y="655572"/>
            <a:ext cx="10134600" cy="5546855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A36B16B-2A4A-4DCD-B1AB-EDC30437C6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C29D82F-79AB-478F-AB80-BCA4CFA26A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flipH="1">
            <a:off x="1612896" y="2622549"/>
            <a:ext cx="4005457" cy="35798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3E7A5B-69B9-435F-9910-3C89D9AA87FA}"/>
              </a:ext>
            </a:extLst>
          </p:cNvPr>
          <p:cNvSpPr txBox="1"/>
          <p:nvPr/>
        </p:nvSpPr>
        <p:spPr>
          <a:xfrm>
            <a:off x="1320593" y="1299110"/>
            <a:ext cx="49468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Ôi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mẹ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Voi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mình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đây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rồi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4949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5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-1164" y="5423111"/>
            <a:ext cx="12193057" cy="1524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5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9321" y="5855797"/>
            <a:ext cx="12193057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5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-578485" y="-843280"/>
            <a:ext cx="4420235" cy="314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5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8434263" y="-391089"/>
            <a:ext cx="4102964" cy="2743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Picture 151"/>
          <p:cNvPicPr/>
          <p:nvPr/>
        </p:nvPicPr>
        <p:blipFill>
          <a:blip r:embed="rId7">
            <a:clrChange>
              <a:clrFrom>
                <a:srgbClr val="F5F5F5">
                  <a:alpha val="100000"/>
                </a:srgbClr>
              </a:clrFrom>
              <a:clrTo>
                <a:srgbClr val="F5F5F5">
                  <a:alpha val="100000"/>
                  <a:alpha val="0"/>
                </a:srgbClr>
              </a:clrTo>
            </a:clrChange>
          </a:blip>
          <a:srcRect t="43206" r="422" b="9687"/>
          <a:stretch>
            <a:fillRect/>
          </a:stretch>
        </p:blipFill>
        <p:spPr>
          <a:xfrm>
            <a:off x="3964940" y="902970"/>
            <a:ext cx="3869690" cy="15995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Google Shape;121;p5"/>
          <p:cNvPicPr preferRelativeResize="0"/>
          <p:nvPr/>
        </p:nvPicPr>
        <p:blipFill rotWithShape="1">
          <a:blip r:embed="rId8"/>
          <a:srcRect/>
          <a:stretch>
            <a:fillRect/>
          </a:stretch>
        </p:blipFill>
        <p:spPr>
          <a:xfrm>
            <a:off x="349748" y="1516695"/>
            <a:ext cx="1322947" cy="1420491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圆角矩形 1"/>
          <p:cNvSpPr/>
          <p:nvPr/>
        </p:nvSpPr>
        <p:spPr>
          <a:xfrm>
            <a:off x="2007235" y="356235"/>
            <a:ext cx="7962265" cy="700405"/>
          </a:xfrm>
          <a:prstGeom prst="roundRect">
            <a:avLst>
              <a:gd name="adj" fmla="val 50000"/>
            </a:avLst>
          </a:prstGeom>
          <a:solidFill>
            <a:srgbClr val="FFECB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Thứ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...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ngày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...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tháng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...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năm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2022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4892675" y="1337310"/>
            <a:ext cx="248920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charset="0"/>
                <a:ea typeface="+mn-ea"/>
                <a:cs typeface="Coiny" panose="02000903060500060000" charset="0"/>
              </a:rPr>
              <a:t>TOÁN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727D14-D80E-4863-8555-A8182687453D}"/>
              </a:ext>
            </a:extLst>
          </p:cNvPr>
          <p:cNvSpPr txBox="1"/>
          <p:nvPr/>
        </p:nvSpPr>
        <p:spPr>
          <a:xfrm>
            <a:off x="1898247" y="2674875"/>
            <a:ext cx="886620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Chủ đề 9: Chu vi, diện tích một số hình phẳng</a:t>
            </a:r>
            <a:endParaRPr lang="en-US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9DD390-9A38-43C4-B467-DC5B5D7EA2C0}"/>
              </a:ext>
            </a:extLst>
          </p:cNvPr>
          <p:cNvSpPr/>
          <p:nvPr/>
        </p:nvSpPr>
        <p:spPr>
          <a:xfrm>
            <a:off x="253706" y="3928033"/>
            <a:ext cx="11684609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Bài 51: Diện tích của một hình. Xăng-ti-mét vuông</a:t>
            </a:r>
            <a:endParaRPr lang="en-US" sz="3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91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bldLvl="0" animBg="1"/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-88901" y="5074603"/>
            <a:ext cx="12280901" cy="2955925"/>
            <a:chOff x="-7938" y="4144963"/>
            <a:chExt cx="12280901" cy="2955925"/>
          </a:xfrm>
        </p:grpSpPr>
        <p:sp>
          <p:nvSpPr>
            <p:cNvPr id="18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0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3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1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0" name="Freeform 34"/>
          <p:cNvSpPr>
            <a:spLocks noEditPoints="1"/>
          </p:cNvSpPr>
          <p:nvPr/>
        </p:nvSpPr>
        <p:spPr bwMode="auto">
          <a:xfrm>
            <a:off x="10974222" y="5506645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1" name="Freeform 35"/>
          <p:cNvSpPr>
            <a:spLocks noEditPoints="1"/>
          </p:cNvSpPr>
          <p:nvPr/>
        </p:nvSpPr>
        <p:spPr bwMode="auto">
          <a:xfrm>
            <a:off x="4566814" y="6136355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2" name="Freeform 36"/>
          <p:cNvSpPr>
            <a:spLocks noEditPoints="1"/>
          </p:cNvSpPr>
          <p:nvPr/>
        </p:nvSpPr>
        <p:spPr bwMode="auto">
          <a:xfrm>
            <a:off x="7798096" y="6191512"/>
            <a:ext cx="707848" cy="376906"/>
          </a:xfrm>
          <a:custGeom>
            <a:avLst/>
            <a:gdLst>
              <a:gd name="T0" fmla="*/ 93 w 113"/>
              <a:gd name="T1" fmla="*/ 34 h 59"/>
              <a:gd name="T2" fmla="*/ 94 w 113"/>
              <a:gd name="T3" fmla="*/ 39 h 59"/>
              <a:gd name="T4" fmla="*/ 94 w 113"/>
              <a:gd name="T5" fmla="*/ 39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2 h 59"/>
              <a:gd name="T14" fmla="*/ 98 w 113"/>
              <a:gd name="T15" fmla="*/ 32 h 59"/>
              <a:gd name="T16" fmla="*/ 95 w 113"/>
              <a:gd name="T17" fmla="*/ 32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6 h 59"/>
              <a:gd name="T24" fmla="*/ 110 w 113"/>
              <a:gd name="T25" fmla="*/ 36 h 59"/>
              <a:gd name="T26" fmla="*/ 110 w 113"/>
              <a:gd name="T27" fmla="*/ 36 h 59"/>
              <a:gd name="T28" fmla="*/ 97 w 113"/>
              <a:gd name="T29" fmla="*/ 10 h 59"/>
              <a:gd name="T30" fmla="*/ 55 w 113"/>
              <a:gd name="T31" fmla="*/ 7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3 w 113"/>
              <a:gd name="T39" fmla="*/ 26 h 59"/>
              <a:gd name="T40" fmla="*/ 6 w 113"/>
              <a:gd name="T41" fmla="*/ 31 h 59"/>
              <a:gd name="T42" fmla="*/ 11 w 113"/>
              <a:gd name="T43" fmla="*/ 35 h 59"/>
              <a:gd name="T44" fmla="*/ 7 w 113"/>
              <a:gd name="T45" fmla="*/ 41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50 h 59"/>
              <a:gd name="T52" fmla="*/ 17 w 113"/>
              <a:gd name="T53" fmla="*/ 40 h 59"/>
              <a:gd name="T54" fmla="*/ 63 w 113"/>
              <a:gd name="T55" fmla="*/ 55 h 59"/>
              <a:gd name="T56" fmla="*/ 108 w 113"/>
              <a:gd name="T57" fmla="*/ 38 h 59"/>
              <a:gd name="T58" fmla="*/ 93 w 113"/>
              <a:gd name="T59" fmla="*/ 34 h 59"/>
              <a:gd name="T60" fmla="*/ 87 w 113"/>
              <a:gd name="T61" fmla="*/ 42 h 59"/>
              <a:gd name="T62" fmla="*/ 82 w 113"/>
              <a:gd name="T63" fmla="*/ 31 h 59"/>
              <a:gd name="T64" fmla="*/ 81 w 113"/>
              <a:gd name="T65" fmla="*/ 22 h 59"/>
              <a:gd name="T66" fmla="*/ 88 w 113"/>
              <a:gd name="T67" fmla="*/ 9 h 59"/>
              <a:gd name="T68" fmla="*/ 88 w 113"/>
              <a:gd name="T69" fmla="*/ 9 h 59"/>
              <a:gd name="T70" fmla="*/ 83 w 113"/>
              <a:gd name="T71" fmla="*/ 23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89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89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3" y="34"/>
                </a:moveTo>
                <a:cubicBezTo>
                  <a:pt x="93" y="36"/>
                  <a:pt x="93" y="37"/>
                  <a:pt x="94" y="39"/>
                </a:cubicBezTo>
                <a:cubicBezTo>
                  <a:pt x="94" y="39"/>
                  <a:pt x="94" y="39"/>
                  <a:pt x="94" y="39"/>
                </a:cubicBezTo>
                <a:cubicBezTo>
                  <a:pt x="93" y="37"/>
                  <a:pt x="92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3"/>
                  <a:pt x="93" y="33"/>
                  <a:pt x="93" y="32"/>
                </a:cubicBezTo>
                <a:cubicBezTo>
                  <a:pt x="94" y="31"/>
                  <a:pt x="97" y="30"/>
                  <a:pt x="98" y="32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6" y="31"/>
                  <a:pt x="95" y="32"/>
                </a:cubicBezTo>
                <a:cubicBezTo>
                  <a:pt x="95" y="32"/>
                  <a:pt x="94" y="33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7" y="38"/>
                  <a:pt x="106" y="41"/>
                  <a:pt x="110" y="36"/>
                </a:cubicBezTo>
                <a:cubicBezTo>
                  <a:pt x="110" y="35"/>
                  <a:pt x="110" y="35"/>
                  <a:pt x="110" y="36"/>
                </a:cubicBezTo>
                <a:cubicBezTo>
                  <a:pt x="110" y="36"/>
                  <a:pt x="110" y="36"/>
                  <a:pt x="110" y="36"/>
                </a:cubicBezTo>
                <a:cubicBezTo>
                  <a:pt x="113" y="30"/>
                  <a:pt x="106" y="18"/>
                  <a:pt x="97" y="10"/>
                </a:cubicBezTo>
                <a:cubicBezTo>
                  <a:pt x="88" y="2"/>
                  <a:pt x="76" y="0"/>
                  <a:pt x="55" y="7"/>
                </a:cubicBezTo>
                <a:cubicBezTo>
                  <a:pt x="40" y="11"/>
                  <a:pt x="22" y="23"/>
                  <a:pt x="16" y="30"/>
                </a:cubicBezTo>
                <a:cubicBezTo>
                  <a:pt x="16" y="27"/>
                  <a:pt x="15" y="23"/>
                  <a:pt x="11" y="21"/>
                </a:cubicBezTo>
                <a:cubicBezTo>
                  <a:pt x="7" y="19"/>
                  <a:pt x="4" y="21"/>
                  <a:pt x="0" y="21"/>
                </a:cubicBezTo>
                <a:cubicBezTo>
                  <a:pt x="1" y="23"/>
                  <a:pt x="2" y="24"/>
                  <a:pt x="3" y="26"/>
                </a:cubicBezTo>
                <a:cubicBezTo>
                  <a:pt x="5" y="27"/>
                  <a:pt x="5" y="29"/>
                  <a:pt x="6" y="31"/>
                </a:cubicBezTo>
                <a:cubicBezTo>
                  <a:pt x="8" y="33"/>
                  <a:pt x="9" y="34"/>
                  <a:pt x="11" y="35"/>
                </a:cubicBezTo>
                <a:cubicBezTo>
                  <a:pt x="10" y="37"/>
                  <a:pt x="8" y="38"/>
                  <a:pt x="7" y="41"/>
                </a:cubicBezTo>
                <a:cubicBezTo>
                  <a:pt x="6" y="42"/>
                  <a:pt x="6" y="45"/>
                  <a:pt x="5" y="46"/>
                </a:cubicBezTo>
                <a:cubicBezTo>
                  <a:pt x="4" y="48"/>
                  <a:pt x="3" y="50"/>
                  <a:pt x="3" y="51"/>
                </a:cubicBezTo>
                <a:cubicBezTo>
                  <a:pt x="7" y="50"/>
                  <a:pt x="10" y="53"/>
                  <a:pt x="14" y="50"/>
                </a:cubicBezTo>
                <a:cubicBezTo>
                  <a:pt x="17" y="47"/>
                  <a:pt x="17" y="43"/>
                  <a:pt x="17" y="40"/>
                </a:cubicBezTo>
                <a:cubicBezTo>
                  <a:pt x="22" y="44"/>
                  <a:pt x="36" y="50"/>
                  <a:pt x="63" y="55"/>
                </a:cubicBezTo>
                <a:cubicBezTo>
                  <a:pt x="88" y="59"/>
                  <a:pt x="102" y="47"/>
                  <a:pt x="108" y="38"/>
                </a:cubicBezTo>
                <a:cubicBezTo>
                  <a:pt x="105" y="42"/>
                  <a:pt x="96" y="38"/>
                  <a:pt x="93" y="34"/>
                </a:cubicBezTo>
                <a:close/>
                <a:moveTo>
                  <a:pt x="87" y="42"/>
                </a:moveTo>
                <a:cubicBezTo>
                  <a:pt x="84" y="39"/>
                  <a:pt x="84" y="35"/>
                  <a:pt x="82" y="31"/>
                </a:cubicBezTo>
                <a:cubicBezTo>
                  <a:pt x="81" y="28"/>
                  <a:pt x="81" y="25"/>
                  <a:pt x="81" y="22"/>
                </a:cubicBezTo>
                <a:cubicBezTo>
                  <a:pt x="82" y="17"/>
                  <a:pt x="85" y="13"/>
                  <a:pt x="88" y="9"/>
                </a:cubicBezTo>
                <a:cubicBezTo>
                  <a:pt x="88" y="9"/>
                  <a:pt x="88" y="9"/>
                  <a:pt x="88" y="9"/>
                </a:cubicBezTo>
                <a:cubicBezTo>
                  <a:pt x="86" y="13"/>
                  <a:pt x="84" y="18"/>
                  <a:pt x="83" y="23"/>
                </a:cubicBezTo>
                <a:cubicBezTo>
                  <a:pt x="83" y="26"/>
                  <a:pt x="83" y="30"/>
                  <a:pt x="84" y="33"/>
                </a:cubicBezTo>
                <a:cubicBezTo>
                  <a:pt x="85" y="36"/>
                  <a:pt x="86" y="39"/>
                  <a:pt x="88" y="42"/>
                </a:cubicBezTo>
                <a:cubicBezTo>
                  <a:pt x="88" y="42"/>
                  <a:pt x="87" y="43"/>
                  <a:pt x="87" y="42"/>
                </a:cubicBezTo>
                <a:close/>
                <a:moveTo>
                  <a:pt x="89" y="22"/>
                </a:moveTo>
                <a:cubicBezTo>
                  <a:pt x="89" y="20"/>
                  <a:pt x="90" y="19"/>
                  <a:pt x="92" y="18"/>
                </a:cubicBezTo>
                <a:cubicBezTo>
                  <a:pt x="94" y="18"/>
                  <a:pt x="95" y="20"/>
                  <a:pt x="96" y="21"/>
                </a:cubicBezTo>
                <a:cubicBezTo>
                  <a:pt x="96" y="23"/>
                  <a:pt x="94" y="25"/>
                  <a:pt x="93" y="25"/>
                </a:cubicBezTo>
                <a:cubicBezTo>
                  <a:pt x="91" y="25"/>
                  <a:pt x="89" y="24"/>
                  <a:pt x="89" y="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3" name="Freeform 37"/>
          <p:cNvSpPr>
            <a:spLocks noEditPoints="1"/>
          </p:cNvSpPr>
          <p:nvPr/>
        </p:nvSpPr>
        <p:spPr bwMode="auto">
          <a:xfrm>
            <a:off x="2821279" y="5621556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4" name="Freeform 38"/>
          <p:cNvSpPr>
            <a:spLocks noEditPoints="1"/>
          </p:cNvSpPr>
          <p:nvPr/>
        </p:nvSpPr>
        <p:spPr bwMode="auto">
          <a:xfrm>
            <a:off x="9894063" y="6007655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5" name="Freeform 39"/>
          <p:cNvSpPr/>
          <p:nvPr/>
        </p:nvSpPr>
        <p:spPr bwMode="auto">
          <a:xfrm>
            <a:off x="6089332" y="5718081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4" name="图形 2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656405" y="1409941"/>
            <a:ext cx="1697038" cy="1092346"/>
          </a:xfrm>
          <a:prstGeom prst="rect">
            <a:avLst/>
          </a:prstGeom>
          <a:effectLst/>
        </p:spPr>
      </p:pic>
      <p:pic>
        <p:nvPicPr>
          <p:cNvPr id="5" name="图形 4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79054" y="2409754"/>
            <a:ext cx="1614625" cy="1273760"/>
          </a:xfrm>
          <a:prstGeom prst="rect">
            <a:avLst/>
          </a:prstGeom>
          <a:effectLst/>
        </p:spPr>
      </p:pic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6"/>
          <a:srcRect t="48950" b="-1"/>
          <a:stretch>
            <a:fillRect/>
          </a:stretch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pic>
        <p:nvPicPr>
          <p:cNvPr id="17" name="Content Placeholder 16" descr="1"/>
          <p:cNvPicPr>
            <a:picLocks noGrp="1" noChangeAspect="1"/>
          </p:cNvPicPr>
          <p:nvPr>
            <p:ph idx="1"/>
          </p:nvPr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8240" y="810260"/>
            <a:ext cx="7875270" cy="449072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978785" y="1136650"/>
            <a:ext cx="6811010" cy="3664585"/>
            <a:chOff x="4457" y="2084"/>
            <a:chExt cx="9858" cy="577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3" name="椭圆 42"/>
            <p:cNvSpPr/>
            <p:nvPr/>
          </p:nvSpPr>
          <p:spPr>
            <a:xfrm>
              <a:off x="4457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6" name="椭圆 42"/>
            <p:cNvSpPr/>
            <p:nvPr/>
          </p:nvSpPr>
          <p:spPr>
            <a:xfrm>
              <a:off x="6632" y="2084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7" name="椭圆 42"/>
            <p:cNvSpPr/>
            <p:nvPr/>
          </p:nvSpPr>
          <p:spPr>
            <a:xfrm>
              <a:off x="7938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8" name="椭圆 42"/>
            <p:cNvSpPr/>
            <p:nvPr/>
          </p:nvSpPr>
          <p:spPr>
            <a:xfrm>
              <a:off x="10259" y="365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9" name="椭圆 42"/>
            <p:cNvSpPr/>
            <p:nvPr/>
          </p:nvSpPr>
          <p:spPr>
            <a:xfrm>
              <a:off x="8912" y="2246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2EEFF21-77A8-4965-A9C5-3BFA509A1D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65523" y="2465748"/>
            <a:ext cx="5688061" cy="19265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18191 2.22222E-6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0" grpId="0" bldLvl="0" animBg="1"/>
      <p:bldP spid="2071" grpId="0" bldLvl="0" animBg="1"/>
      <p:bldP spid="2072" grpId="0" bldLvl="0" animBg="1"/>
      <p:bldP spid="2073" grpId="0" bldLvl="0" animBg="1"/>
      <p:bldP spid="2074" grpId="0" bldLvl="0" animBg="1"/>
      <p:bldP spid="207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组合 27"/>
          <p:cNvGrpSpPr/>
          <p:nvPr/>
        </p:nvGrpSpPr>
        <p:grpSpPr>
          <a:xfrm>
            <a:off x="-88901" y="6093143"/>
            <a:ext cx="12280901" cy="2955925"/>
            <a:chOff x="-7938" y="4144963"/>
            <a:chExt cx="12280901" cy="2955925"/>
          </a:xfrm>
        </p:grpSpPr>
        <p:sp>
          <p:nvSpPr>
            <p:cNvPr id="73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4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8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9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2C91B13-FA92-439E-9A7F-EAFD6FDE4586}"/>
              </a:ext>
            </a:extLst>
          </p:cNvPr>
          <p:cNvSpPr/>
          <p:nvPr/>
        </p:nvSpPr>
        <p:spPr>
          <a:xfrm>
            <a:off x="503079" y="267199"/>
            <a:ext cx="11185843" cy="6454593"/>
          </a:xfrm>
          <a:prstGeom prst="roundRect">
            <a:avLst>
              <a:gd name="adj" fmla="val 9715"/>
            </a:avLst>
          </a:prstGeom>
          <a:solidFill>
            <a:sysClr val="window" lastClr="FFFFFF"/>
          </a:solidFill>
          <a:ln w="762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  <a:scene3d>
            <a:camera prst="obliqueTopLeft"/>
            <a:lightRig rig="threePt" dir="t"/>
          </a:scene3d>
          <a:sp3d>
            <a:bevelT w="495300" h="50800"/>
          </a:sp3d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408CC5-8CE3-49BA-BCF1-73C37B9646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686" y="462987"/>
            <a:ext cx="9479666" cy="43868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54BA59-6B6A-42AF-9B1F-A66FBB191880}"/>
              </a:ext>
            </a:extLst>
          </p:cNvPr>
          <p:cNvSpPr txBox="1"/>
          <p:nvPr/>
        </p:nvSpPr>
        <p:spPr>
          <a:xfrm>
            <a:off x="2905245" y="4924363"/>
            <a:ext cx="5914665" cy="138499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chemeClr val="accent5"/>
                </a:solidFill>
                <a:latin typeface="+mj-lt"/>
              </a:rPr>
              <a:t>- Mai đang cầm gì trên tay?</a:t>
            </a:r>
          </a:p>
          <a:p>
            <a:r>
              <a:rPr lang="vi-VN" sz="2800" dirty="0">
                <a:solidFill>
                  <a:schemeClr val="accent5"/>
                </a:solidFill>
                <a:latin typeface="+mj-lt"/>
              </a:rPr>
              <a:t>- Mai nói điều gì? </a:t>
            </a:r>
          </a:p>
          <a:p>
            <a:r>
              <a:rPr lang="vi-VN" sz="2800" dirty="0">
                <a:solidFill>
                  <a:schemeClr val="accent5"/>
                </a:solidFill>
                <a:latin typeface="+mj-lt"/>
              </a:rPr>
              <a:t>- Theo em, bạn Mai nói đúng hay sai?</a:t>
            </a:r>
            <a:endParaRPr lang="en-US" sz="2800" dirty="0">
              <a:solidFill>
                <a:schemeClr val="accent5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组合 27"/>
          <p:cNvGrpSpPr/>
          <p:nvPr/>
        </p:nvGrpSpPr>
        <p:grpSpPr>
          <a:xfrm>
            <a:off x="-88901" y="6093143"/>
            <a:ext cx="12280901" cy="2955925"/>
            <a:chOff x="-7938" y="4144963"/>
            <a:chExt cx="12280901" cy="2955925"/>
          </a:xfrm>
        </p:grpSpPr>
        <p:sp>
          <p:nvSpPr>
            <p:cNvPr id="73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4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8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9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80" name="图片 46"/>
          <p:cNvPicPr>
            <a:picLocks noChangeAspect="1"/>
          </p:cNvPicPr>
          <p:nvPr/>
        </p:nvPicPr>
        <p:blipFill rotWithShape="1">
          <a:blip r:embed="rId3"/>
          <a:srcRect t="48950" b="-1"/>
          <a:stretch>
            <a:fillRect/>
          </a:stretch>
        </p:blipFill>
        <p:spPr>
          <a:xfrm>
            <a:off x="-2378703" y="-130810"/>
            <a:ext cx="14570703" cy="1409891"/>
          </a:xfrm>
          <a:prstGeom prst="rect">
            <a:avLst/>
          </a:prstGeom>
          <a:effectLst/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2C91B13-FA92-439E-9A7F-EAFD6FDE4586}"/>
              </a:ext>
            </a:extLst>
          </p:cNvPr>
          <p:cNvSpPr/>
          <p:nvPr/>
        </p:nvSpPr>
        <p:spPr>
          <a:xfrm>
            <a:off x="618821" y="399755"/>
            <a:ext cx="11185843" cy="6454593"/>
          </a:xfrm>
          <a:prstGeom prst="roundRect">
            <a:avLst>
              <a:gd name="adj" fmla="val 9715"/>
            </a:avLst>
          </a:prstGeom>
          <a:solidFill>
            <a:sysClr val="window" lastClr="FFFFFF"/>
          </a:solidFill>
          <a:ln w="762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  <a:scene3d>
            <a:camera prst="obliqueTopLeft"/>
            <a:lightRig rig="threePt" dir="t"/>
          </a:scene3d>
          <a:sp3d>
            <a:bevelT w="495300" h="50800"/>
          </a:sp3d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9E3DDE0-DA6D-40ED-B12D-34F66345A95C}"/>
              </a:ext>
            </a:extLst>
          </p:cNvPr>
          <p:cNvGrpSpPr/>
          <p:nvPr/>
        </p:nvGrpSpPr>
        <p:grpSpPr>
          <a:xfrm>
            <a:off x="2203418" y="4050288"/>
            <a:ext cx="2888390" cy="1944047"/>
            <a:chOff x="769459" y="3785927"/>
            <a:chExt cx="3264061" cy="1133213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33D3D6EF-CF95-4110-82EE-1A0CE583E7A7}"/>
                </a:ext>
              </a:extLst>
            </p:cNvPr>
            <p:cNvSpPr/>
            <p:nvPr/>
          </p:nvSpPr>
          <p:spPr>
            <a:xfrm>
              <a:off x="769459" y="3785927"/>
              <a:ext cx="3264061" cy="1133213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4883B27-C392-4C84-AD03-169E801D6EFB}"/>
                </a:ext>
              </a:extLst>
            </p:cNvPr>
            <p:cNvSpPr txBox="1"/>
            <p:nvPr/>
          </p:nvSpPr>
          <p:spPr>
            <a:xfrm>
              <a:off x="1094514" y="3946908"/>
              <a:ext cx="2835556" cy="6996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>
                  <a:solidFill>
                    <a:srgbClr val="C00000"/>
                  </a:solidFill>
                </a:rPr>
                <a:t>Biển báo giao thông này có ý nghĩa gì?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7A4A7C7-60C0-4F98-9150-AF0BCA0DDF57}"/>
              </a:ext>
            </a:extLst>
          </p:cNvPr>
          <p:cNvGrpSpPr/>
          <p:nvPr/>
        </p:nvGrpSpPr>
        <p:grpSpPr>
          <a:xfrm>
            <a:off x="6676404" y="4063234"/>
            <a:ext cx="4047271" cy="1764795"/>
            <a:chOff x="7212699" y="3984224"/>
            <a:chExt cx="4047271" cy="1764795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5AD2DD0-F323-470F-AEAC-52471BC9BB39}"/>
                </a:ext>
              </a:extLst>
            </p:cNvPr>
            <p:cNvSpPr/>
            <p:nvPr/>
          </p:nvSpPr>
          <p:spPr>
            <a:xfrm>
              <a:off x="7212699" y="3984224"/>
              <a:ext cx="3706083" cy="176479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83DDDF0-29FC-40A0-9936-1CCB0C560F4C}"/>
                </a:ext>
              </a:extLst>
            </p:cNvPr>
            <p:cNvSpPr txBox="1"/>
            <p:nvPr/>
          </p:nvSpPr>
          <p:spPr>
            <a:xfrm>
              <a:off x="7880163" y="4448495"/>
              <a:ext cx="337980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>
                  <a:solidFill>
                    <a:srgbClr val="C00000"/>
                  </a:solidFill>
                </a:rPr>
                <a:t>Trong biển báo có những hình gì?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E654B7C5-F4B9-4D05-822F-7C0B47861B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231" y="555585"/>
            <a:ext cx="3601911" cy="348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94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组合 27"/>
          <p:cNvGrpSpPr/>
          <p:nvPr/>
        </p:nvGrpSpPr>
        <p:grpSpPr>
          <a:xfrm>
            <a:off x="-88901" y="6093143"/>
            <a:ext cx="12280901" cy="2955925"/>
            <a:chOff x="-7938" y="4144963"/>
            <a:chExt cx="12280901" cy="2955925"/>
          </a:xfrm>
        </p:grpSpPr>
        <p:sp>
          <p:nvSpPr>
            <p:cNvPr id="73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4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8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9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80" name="图片 46"/>
          <p:cNvPicPr>
            <a:picLocks noChangeAspect="1"/>
          </p:cNvPicPr>
          <p:nvPr/>
        </p:nvPicPr>
        <p:blipFill rotWithShape="1">
          <a:blip r:embed="rId3"/>
          <a:srcRect t="48950" b="-1"/>
          <a:stretch>
            <a:fillRect/>
          </a:stretch>
        </p:blipFill>
        <p:spPr>
          <a:xfrm>
            <a:off x="-2378703" y="-130810"/>
            <a:ext cx="14570703" cy="1409891"/>
          </a:xfrm>
          <a:prstGeom prst="rect">
            <a:avLst/>
          </a:prstGeom>
          <a:effectLst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1793FB9-5792-4361-85D3-3166D59477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848" y="369344"/>
            <a:ext cx="7766613" cy="41518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AE3849-F8DF-4BA0-9E65-2608936D6DE0}"/>
              </a:ext>
            </a:extLst>
          </p:cNvPr>
          <p:cNvSpPr txBox="1"/>
          <p:nvPr/>
        </p:nvSpPr>
        <p:spPr>
          <a:xfrm>
            <a:off x="1688121" y="4726738"/>
            <a:ext cx="9186203" cy="1800493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B.</a:t>
            </a:r>
          </a:p>
          <a:p>
            <a:pPr marL="285750" indent="-285750">
              <a:buFontTx/>
              <a:buChar char="-"/>
            </a:pPr>
            <a:endParaRPr lang="en-US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828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</TotalTime>
  <Words>278</Words>
  <Application>Microsoft Office PowerPoint</Application>
  <PresentationFormat>Widescreen</PresentationFormat>
  <Paragraphs>36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Calibri Light</vt:lpstr>
      <vt:lpstr>Coiny</vt:lpstr>
      <vt:lpstr>等线</vt:lpstr>
      <vt:lpstr>FZHei-B01S</vt:lpstr>
      <vt:lpstr>Times New Roman</vt:lpstr>
      <vt:lpstr>印品黑体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55</cp:revision>
  <dcterms:created xsi:type="dcterms:W3CDTF">2022-07-14T04:05:20Z</dcterms:created>
  <dcterms:modified xsi:type="dcterms:W3CDTF">2023-02-10T03:53:44Z</dcterms:modified>
</cp:coreProperties>
</file>