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87" r:id="rId3"/>
    <p:sldId id="285" r:id="rId4"/>
    <p:sldId id="258" r:id="rId5"/>
    <p:sldId id="259" r:id="rId6"/>
    <p:sldId id="288" r:id="rId7"/>
    <p:sldId id="289" r:id="rId8"/>
    <p:sldId id="260" r:id="rId9"/>
    <p:sldId id="272" r:id="rId10"/>
    <p:sldId id="290" r:id="rId11"/>
    <p:sldId id="275" r:id="rId12"/>
    <p:sldId id="276" r:id="rId13"/>
    <p:sldId id="278" r:id="rId14"/>
    <p:sldId id="284" r:id="rId15"/>
  </p:sldIdLst>
  <p:sldSz cx="12192000" cy="6858000"/>
  <p:notesSz cx="6858000" cy="9144000"/>
  <p:embeddedFontLst>
    <p:embeddedFont>
      <p:font typeface="字体管家棉花糖" panose="020B0604020202020204" charset="-122"/>
      <p:regular r:id="rId17"/>
    </p:embeddedFont>
    <p:embeddedFont>
      <p:font typeface="宋体" panose="02010600030101010101" pitchFamily="2" charset="-122"/>
      <p:regular r:id="rId18"/>
    </p:embeddedFont>
    <p:embeddedFont>
      <p:font typeface="HP001 5 hàng" panose="020B0604020202020204" charset="0"/>
      <p:regular r:id="rId19"/>
      <p:bold r:id="rId20"/>
    </p:embeddedFont>
    <p:embeddedFont>
      <p:font typeface="锐字工房洪荒之光中黑简1.0" panose="020B0604020202020204" charset="-122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E7E38"/>
    <a:srgbClr val="FFF473"/>
    <a:srgbClr val="FEEF05"/>
    <a:srgbClr val="FFEE03"/>
    <a:srgbClr val="FFE305"/>
    <a:srgbClr val="FFDE05"/>
    <a:srgbClr val="81FFB4"/>
    <a:srgbClr val="6FA068"/>
    <a:srgbClr val="119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194261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44F1-8373-4823-AD54-A8C09D4007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2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412251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65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18560" y="1633611"/>
            <a:ext cx="684847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800" dirty="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CH</a:t>
            </a:r>
            <a:r>
              <a:rPr lang="en-US" altLang="zh-CN" sz="4800" b="1" spc="180" dirty="0">
                <a:solidFill>
                  <a:srgbClr val="6FA06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ÀO MỪNG CÁC CON ĐẾN TIẾT HỌC</a:t>
            </a:r>
            <a:endParaRPr lang="zh-CN" altLang="en-US" b="1" spc="180" dirty="0">
              <a:solidFill>
                <a:srgbClr val="6FA068"/>
              </a:solidFill>
              <a:uFillTx/>
              <a:ea typeface="字体管家棉花糖" panose="00020600040101010101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0" y="2243605"/>
            <a:ext cx="4771390" cy="49390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422212" y="767264"/>
            <a:ext cx="2711488" cy="2090880"/>
            <a:chOff x="11218" y="2600"/>
            <a:chExt cx="2212" cy="2589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671" y="3378"/>
              <a:ext cx="1443" cy="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hỏi</a:t>
              </a:r>
              <a:r>
                <a:rPr lang="en-US" altLang="zh-CN" sz="3200" b="1" dirty="0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endParaRPr lang="en-US" altLang="zh-CN" sz="3200" b="1" dirty="0">
                <a:latin typeface="Times New Roman" pitchFamily="18" charset="0"/>
                <a:ea typeface="锐字工房洪荒之光中黑简1.0" panose="02010600030101010101" charset="-122"/>
                <a:cs typeface="Times New Roman" pitchFamily="18" charset="0"/>
              </a:endParaRPr>
            </a:p>
          </p:txBody>
        </p:sp>
      </p:grpSp>
      <p:grpSp>
        <p:nvGrpSpPr>
          <p:cNvPr id="10" name="组合 11"/>
          <p:cNvGrpSpPr/>
          <p:nvPr/>
        </p:nvGrpSpPr>
        <p:grpSpPr>
          <a:xfrm>
            <a:off x="9116338" y="2858144"/>
            <a:ext cx="2711488" cy="2090880"/>
            <a:chOff x="11218" y="2600"/>
            <a:chExt cx="2212" cy="2589"/>
          </a:xfrm>
        </p:grpSpPr>
        <p:pic>
          <p:nvPicPr>
            <p:cNvPr id="16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7" name="文本框 10"/>
            <p:cNvSpPr txBox="1"/>
            <p:nvPr/>
          </p:nvSpPr>
          <p:spPr>
            <a:xfrm rot="20760000">
              <a:off x="11671" y="3378"/>
              <a:ext cx="1443" cy="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cảm</a:t>
              </a:r>
              <a:r>
                <a:rPr lang="en-US" altLang="zh-CN" sz="3200" b="1" dirty="0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 </a:t>
              </a:r>
              <a:endParaRPr lang="en-US" altLang="zh-CN" sz="3200" b="1" dirty="0">
                <a:latin typeface="Times New Roman" pitchFamily="18" charset="0"/>
                <a:ea typeface="锐字工房洪荒之光中黑简1.0" panose="02010600030101010101" charset="-122"/>
                <a:cs typeface="Times New Roman" pitchFamily="18" charset="0"/>
              </a:endParaRPr>
            </a:p>
          </p:txBody>
        </p:sp>
      </p:grpSp>
      <p:sp>
        <p:nvSpPr>
          <p:cNvPr id="18" name="Flowchart: Terminator 17"/>
          <p:cNvSpPr/>
          <p:nvPr/>
        </p:nvSpPr>
        <p:spPr>
          <a:xfrm>
            <a:off x="5133700" y="1338156"/>
            <a:ext cx="6111119" cy="9144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3029301" y="3402379"/>
            <a:ext cx="6249170" cy="874059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!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1712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593" y="299081"/>
            <a:ext cx="2212912" cy="157006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27" y="2576"/>
              <a:ext cx="2189" cy="1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200" b="1" dirty="0" smtClean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 3</a:t>
              </a:r>
              <a:endParaRPr lang="en-US" altLang="zh-CN" sz="3200" b="1" dirty="0">
                <a:latin typeface="Times New Roman" panose="02020603050405020304" pitchFamily="18" charset="0"/>
                <a:ea typeface="锐字工房洪荒之光中黑简1.0" panose="02010600030101010101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433562" y="-154429"/>
            <a:ext cx="2880360" cy="1807210"/>
          </a:xfrm>
          <a:prstGeom prst="rect">
            <a:avLst/>
          </a:prstGeom>
        </p:spPr>
      </p:pic>
      <p:pic>
        <p:nvPicPr>
          <p:cNvPr id="26" name="图片 25" descr="ea11243b2077ee3abef0a39733d4f91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135" y="5377180"/>
            <a:ext cx="10058400" cy="148526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5A32ED1-EC2F-85FF-CC79-7146E0831F7B}"/>
              </a:ext>
            </a:extLst>
          </p:cNvPr>
          <p:cNvSpPr/>
          <p:nvPr/>
        </p:nvSpPr>
        <p:spPr>
          <a:xfrm>
            <a:off x="599451" y="1900625"/>
            <a:ext cx="5002198" cy="851432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BA83CDD-00E1-CD7C-DDF7-41C01D7D581F}"/>
              </a:ext>
            </a:extLst>
          </p:cNvPr>
          <p:cNvSpPr/>
          <p:nvPr/>
        </p:nvSpPr>
        <p:spPr>
          <a:xfrm>
            <a:off x="2930989" y="3225454"/>
            <a:ext cx="459359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6BC09A1-C511-CAD4-1E2F-6D2D9AEF5F7A}"/>
              </a:ext>
            </a:extLst>
          </p:cNvPr>
          <p:cNvSpPr/>
          <p:nvPr/>
        </p:nvSpPr>
        <p:spPr>
          <a:xfrm>
            <a:off x="5601649" y="4462780"/>
            <a:ext cx="4480560" cy="9144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FA5FBF-DD71-8A5F-9053-D81F5F77AAD2}"/>
              </a:ext>
            </a:extLst>
          </p:cNvPr>
          <p:cNvSpPr txBox="1"/>
          <p:nvPr/>
        </p:nvSpPr>
        <p:spPr>
          <a:xfrm>
            <a:off x="2068987" y="678776"/>
            <a:ext cx="880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các câu kể ở bài tập 2 vào nhóm thích hợp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45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3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8B49946-BBA6-6953-A228-06A3679E0D07}"/>
              </a:ext>
            </a:extLst>
          </p:cNvPr>
          <p:cNvSpPr/>
          <p:nvPr/>
        </p:nvSpPr>
        <p:spPr>
          <a:xfrm>
            <a:off x="2043953" y="2971800"/>
            <a:ext cx="7530353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Câu nêu hoạt động là câu c vì có từ chỉ hoạt động “đưa đón”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2C22AA-34DB-644B-F804-6C46A7652026}"/>
              </a:ext>
            </a:extLst>
          </p:cNvPr>
          <p:cNvSpPr/>
          <p:nvPr/>
        </p:nvSpPr>
        <p:spPr>
          <a:xfrm>
            <a:off x="509786" y="4165583"/>
            <a:ext cx="10739755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nêu đặc điiểm là câu d vì có từ chỉ đặc điểm “già” và “mạnh mẽ”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B26367-0678-5CEA-8DEC-BA3655FB48DE}"/>
              </a:ext>
            </a:extLst>
          </p:cNvPr>
          <p:cNvSpPr/>
          <p:nvPr/>
        </p:nvSpPr>
        <p:spPr>
          <a:xfrm>
            <a:off x="2545157" y="1917709"/>
            <a:ext cx="6373178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giới thiệu sự vật là câu b vì có từ “là</a:t>
            </a:r>
            <a:r>
              <a:rPr lang="nl-NL" sz="2800" i="1" dirty="0"/>
              <a:t>”</a:t>
            </a:r>
            <a:endParaRPr lang="en-US" sz="2800" dirty="0"/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ôi là học sinh lớp 10 - Home | Facebook">
            <a:extLst>
              <a:ext uri="{FF2B5EF4-FFF2-40B4-BE49-F238E27FC236}">
                <a16:creationId xmlns:a16="http://schemas.microsoft.com/office/drawing/2014/main" id="{3486C5F0-0D5B-EB93-9359-7309F2DAA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5562600"/>
            <a:ext cx="49577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-169526" y="4342670"/>
            <a:ext cx="2750801" cy="284744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AD92FB-EDBF-BECC-CE5F-413BAA9EC9D2}"/>
              </a:ext>
            </a:extLst>
          </p:cNvPr>
          <p:cNvSpPr/>
          <p:nvPr/>
        </p:nvSpPr>
        <p:spPr>
          <a:xfrm>
            <a:off x="472450" y="537753"/>
            <a:ext cx="10581031" cy="1613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24B9A-87E5-75EC-ADC4-A12988AA3137}"/>
              </a:ext>
            </a:extLst>
          </p:cNvPr>
          <p:cNvSpPr txBox="1"/>
          <p:nvPr/>
        </p:nvSpPr>
        <p:spPr>
          <a:xfrm>
            <a:off x="337634" y="2474893"/>
            <a:ext cx="336282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82C024-47E7-2986-34F3-8AAC8795B7DF}"/>
              </a:ext>
            </a:extLst>
          </p:cNvPr>
          <p:cNvSpPr txBox="1"/>
          <p:nvPr/>
        </p:nvSpPr>
        <p:spPr>
          <a:xfrm>
            <a:off x="4471990" y="2474892"/>
            <a:ext cx="3471864" cy="523220"/>
          </a:xfrm>
          <a:prstGeom prst="rect">
            <a:avLst/>
          </a:prstGeom>
          <a:solidFill>
            <a:srgbClr val="FFF47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06BF5-E6EF-75AD-2AF1-6B1389956916}"/>
              </a:ext>
            </a:extLst>
          </p:cNvPr>
          <p:cNvSpPr txBox="1"/>
          <p:nvPr/>
        </p:nvSpPr>
        <p:spPr>
          <a:xfrm>
            <a:off x="8491540" y="2456077"/>
            <a:ext cx="3652836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4" descr="564ed7d2ddea4">
            <a:extLst>
              <a:ext uri="{FF2B5EF4-FFF2-40B4-BE49-F238E27FC236}">
                <a16:creationId xmlns:a16="http://schemas.microsoft.com/office/drawing/2014/main" id="{945FE4C5-1600-9F23-04C9-D5E2A104E5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9441201" y="4342670"/>
            <a:ext cx="2750800" cy="28474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EF1AA0F-B268-DC40-987B-2448174F7EE0}"/>
              </a:ext>
            </a:extLst>
          </p:cNvPr>
          <p:cNvSpPr txBox="1"/>
          <p:nvPr/>
        </p:nvSpPr>
        <p:spPr>
          <a:xfrm>
            <a:off x="285745" y="3973337"/>
            <a:ext cx="34147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A7FA1C-FA88-8437-6FB5-DFB1E02A68F9}"/>
              </a:ext>
            </a:extLst>
          </p:cNvPr>
          <p:cNvSpPr txBox="1"/>
          <p:nvPr/>
        </p:nvSpPr>
        <p:spPr>
          <a:xfrm>
            <a:off x="4368836" y="3973337"/>
            <a:ext cx="35750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88A62E-B2B5-406B-F92E-CD2092D4B3E6}"/>
              </a:ext>
            </a:extLst>
          </p:cNvPr>
          <p:cNvSpPr txBox="1"/>
          <p:nvPr/>
        </p:nvSpPr>
        <p:spPr>
          <a:xfrm>
            <a:off x="8256494" y="4000500"/>
            <a:ext cx="38878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760" y="188260"/>
            <a:ext cx="10526651" cy="452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5011" y="2331678"/>
            <a:ext cx="9009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2E7E38"/>
                </a:solidFill>
                <a:latin typeface="Times New Roman" pitchFamily="18" charset="0"/>
                <a:cs typeface="Times New Roman" pitchFamily="18" charset="0"/>
              </a:rPr>
              <a:t>TẠM BIỆT CÁC EM  </a:t>
            </a:r>
            <a:endParaRPr lang="en-US" sz="6600" b="1" dirty="0">
              <a:solidFill>
                <a:srgbClr val="2E7E3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esktop\@ Tai lieu man hinh\soạn PP\HÌNH NỀN, HỌA TIẾT TRANG TRÍ (1)\HÌNH NỀN, HỌA TIẾT TRANG TRÍ\b74f8808529c726c5e03ddd685937f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7" y="107577"/>
            <a:ext cx="11326726" cy="6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A20D54-9EB3-4388-BCA0-7FCD6EA41BAA}"/>
              </a:ext>
            </a:extLst>
          </p:cNvPr>
          <p:cNvSpPr txBox="1"/>
          <p:nvPr/>
        </p:nvSpPr>
        <p:spPr>
          <a:xfrm>
            <a:off x="3304145" y="1440880"/>
            <a:ext cx="6961909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2178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389586-249A-03A9-5EB6-1C17D7070C49}"/>
              </a:ext>
            </a:extLst>
          </p:cNvPr>
          <p:cNvSpPr txBox="1"/>
          <p:nvPr/>
        </p:nvSpPr>
        <p:spPr>
          <a:xfrm>
            <a:off x="1677550" y="865168"/>
            <a:ext cx="93496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latin typeface="HP001 5 hàng" panose="020B0603050302020204" pitchFamily="34" charset="0"/>
              </a:rPr>
              <a:t>Luyện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tập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endParaRPr lang="en-US" sz="4000" b="1" dirty="0">
              <a:latin typeface="HP001 5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HP001 5 hàng" panose="020B0603050302020204" pitchFamily="34" charset="0"/>
              </a:rPr>
              <a:t>Từ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ngữ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latin typeface="HP001 5 hàng" panose="020B0603050302020204" pitchFamily="34" charset="0"/>
              </a:rPr>
              <a:t>chỉ</a:t>
            </a:r>
            <a:r>
              <a:rPr lang="en-US" sz="4000" b="1" dirty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hoạt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động</a:t>
            </a:r>
            <a:r>
              <a:rPr lang="en-US" sz="4000" b="1" dirty="0" smtClean="0">
                <a:latin typeface="HP001 5 hàng" panose="020B0603050302020204" pitchFamily="34" charset="0"/>
              </a:rPr>
              <a:t>,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đặc</a:t>
            </a:r>
            <a:r>
              <a:rPr lang="en-US" sz="4000" b="1" dirty="0" smtClean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điểm</a:t>
            </a:r>
            <a:r>
              <a:rPr lang="en-US" sz="4000" b="1" dirty="0" smtClean="0">
                <a:latin typeface="HP001 5 hàng" panose="020B0603050302020204" pitchFamily="34" charset="0"/>
              </a:rPr>
              <a:t>. </a:t>
            </a:r>
            <a:r>
              <a:rPr lang="en-US" sz="4000" b="1" dirty="0" err="1">
                <a:latin typeface="HP001 5 hàng" panose="020B0603050302020204" pitchFamily="34" charset="0"/>
              </a:rPr>
              <a:t>Câu</a:t>
            </a:r>
            <a:r>
              <a:rPr lang="en-US" sz="4000" b="1" dirty="0"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latin typeface="HP001 5 hàng" panose="020B0603050302020204" pitchFamily="34" charset="0"/>
              </a:rPr>
              <a:t>kể</a:t>
            </a:r>
            <a:r>
              <a:rPr lang="en-US" sz="4000" b="1" dirty="0" smtClean="0">
                <a:latin typeface="HP001 5 hàng" panose="020B0603050302020204" pitchFamily="34" charset="0"/>
              </a:rPr>
              <a:t>.</a:t>
            </a:r>
            <a:endParaRPr lang="en-US" sz="40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65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246865" y="2433992"/>
            <a:ext cx="4273849" cy="442400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050004" y="444867"/>
            <a:ext cx="2858135" cy="2984500"/>
            <a:chOff x="12140" y="1391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2140" y="1391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962" y="235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26585" y="3845859"/>
            <a:ext cx="6210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E7E38"/>
                </a:solidFill>
                <a:latin typeface="Times New Roman" pitchFamily="18" charset="0"/>
                <a:cs typeface="Times New Roman" pitchFamily="18" charset="0"/>
              </a:rPr>
              <a:t>TỪ NGỮ CHỈ HOẠT ĐỘNG, ĐẶC ĐIỂM </a:t>
            </a:r>
            <a:endParaRPr lang="en-US" sz="3600" b="1" dirty="0">
              <a:solidFill>
                <a:srgbClr val="2E7E3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4457" y="364973"/>
            <a:ext cx="1709642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08" y="2233"/>
              <a:ext cx="2322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BÀI 1 </a:t>
              </a:r>
              <a:endParaRPr lang="en-US" altLang="zh-CN" sz="2400" dirty="0">
                <a:latin typeface="锐字工房洪荒之光中黑简1.0" panose="02010600030101010101" charset="-122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28" name="图片 3" descr="5c95d9be9ffa50fc92ed5552156a00c5">
            <a:extLst>
              <a:ext uri="{FF2B5EF4-FFF2-40B4-BE49-F238E27FC236}">
                <a16:creationId xmlns:a16="http://schemas.microsoft.com/office/drawing/2014/main" id="{386C6BBA-20D2-FA71-69E3-065F9509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208" y="2047240"/>
            <a:ext cx="6120215" cy="4564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9398" y="3792071"/>
            <a:ext cx="4394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xay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3" descr="5c95d9be9ffa50fc92ed5552156a00c5">
            <a:extLst>
              <a:ext uri="{FF2B5EF4-FFF2-40B4-BE49-F238E27FC236}">
                <a16:creationId xmlns:a16="http://schemas.microsoft.com/office/drawing/2014/main" id="{386C6BBA-20D2-FA71-69E3-065F9509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60644" y="2224814"/>
            <a:ext cx="6120215" cy="4564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0047" y="3906988"/>
            <a:ext cx="38593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76100" y="62457"/>
            <a:ext cx="9144000" cy="151727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9"/>
          <p:cNvSpPr txBox="1"/>
          <p:nvPr/>
        </p:nvSpPr>
        <p:spPr>
          <a:xfrm>
            <a:off x="1565185" y="194733"/>
            <a:ext cx="9433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từ in đậm trong đoạn thơ vào nhóm thích hợp </a:t>
            </a:r>
            <a:endParaRPr lang="nl-NL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Từ chỉ hoạt động       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Từ chỉ đặc </a:t>
            </a:r>
            <a:r>
              <a:rPr lang="nl-NL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978979" y="83041"/>
            <a:ext cx="2352636" cy="1476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30306" y="364973"/>
            <a:ext cx="1709642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08" y="2233"/>
              <a:ext cx="2322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BÀI 1 </a:t>
              </a:r>
              <a:endParaRPr lang="en-US" altLang="zh-CN" sz="2400" dirty="0">
                <a:latin typeface="锐字工房洪荒之光中黑简1.0" panose="02010600030101010101" charset="-122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85126" y="1885207"/>
            <a:ext cx="866569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Từ chỉ hoạt </a:t>
            </a:r>
            <a:r>
              <a:rPr lang="nl-NL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động: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quay,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về,làm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127" y="3321424"/>
            <a:ext cx="8665697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nl-NL" sz="3200" i="1" dirty="0">
                <a:latin typeface="Times New Roman" pitchFamily="18" charset="0"/>
                <a:cs typeface="Times New Roman" pitchFamily="18" charset="0"/>
              </a:rPr>
              <a:t>dài, thẳng, rộng, khỏe.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415775" y="2894790"/>
            <a:ext cx="3927624" cy="40656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06365" y="3941445"/>
            <a:ext cx="4838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E7E38"/>
                </a:solidFill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rPr>
              <a:t>CÂU </a:t>
            </a:r>
            <a:r>
              <a:rPr lang="en-US" altLang="zh-CN" sz="4800" b="1" dirty="0" smtClean="0">
                <a:solidFill>
                  <a:srgbClr val="2E7E38"/>
                </a:solidFill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rPr>
              <a:t>KỂ</a:t>
            </a:r>
            <a:endParaRPr lang="zh-CN" altLang="en-US" sz="4800" b="1" dirty="0">
              <a:solidFill>
                <a:srgbClr val="2E7E38"/>
              </a:solidFill>
              <a:latin typeface="Times New Roman" pitchFamily="18" charset="0"/>
              <a:ea typeface="字体管家棉花糖" panose="00020600040101010101" charset="-122"/>
              <a:cs typeface="Times New Roman" pitchFamily="18" charset="0"/>
            </a:endParaRPr>
          </a:p>
          <a:p>
            <a:pPr algn="ctr"/>
            <a:endParaRPr lang="zh-CN" altLang="en-US" sz="2000" b="1" spc="300" dirty="0">
              <a:solidFill>
                <a:srgbClr val="2E7E38"/>
              </a:solidFill>
              <a:uFillTx/>
              <a:ea typeface="字体管家天蝎座" panose="0002060004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572125" y="5048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365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1"/>
            <a:ext cx="147033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904" y="2364"/>
              <a:ext cx="2645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BÀI 2</a:t>
              </a:r>
              <a:endParaRPr lang="en-US" altLang="zh-CN" sz="2400" dirty="0">
                <a:latin typeface="Times New Roman" panose="02020603050405020304" pitchFamily="18" charset="0"/>
                <a:ea typeface="锐字工房洪荒之光中黑简1.0" panose="02010600030101010101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33" name="文本框 9">
            <a:extLst>
              <a:ext uri="{FF2B5EF4-FFF2-40B4-BE49-F238E27FC236}">
                <a16:creationId xmlns:a16="http://schemas.microsoft.com/office/drawing/2014/main" id="{D51492FD-4A56-3E99-6DAC-A70F4318CD20}"/>
              </a:ext>
            </a:extLst>
          </p:cNvPr>
          <p:cNvSpPr txBox="1"/>
          <p:nvPr/>
        </p:nvSpPr>
        <p:spPr>
          <a:xfrm>
            <a:off x="1825295" y="407553"/>
            <a:ext cx="776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kể trong những câu cho sẵn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2078141" y="1289390"/>
            <a:ext cx="6111119" cy="9144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078139" y="2447365"/>
            <a:ext cx="6111120" cy="874059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/>
          </a:p>
        </p:txBody>
      </p:sp>
      <p:sp>
        <p:nvSpPr>
          <p:cNvPr id="19" name="Flowchart: Terminator 18"/>
          <p:cNvSpPr/>
          <p:nvPr/>
        </p:nvSpPr>
        <p:spPr>
          <a:xfrm>
            <a:off x="2078141" y="3608291"/>
            <a:ext cx="6111116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/>
          </a:p>
        </p:txBody>
      </p:sp>
      <p:sp>
        <p:nvSpPr>
          <p:cNvPr id="20" name="Flowchart: Terminator 19"/>
          <p:cNvSpPr/>
          <p:nvPr/>
        </p:nvSpPr>
        <p:spPr>
          <a:xfrm>
            <a:off x="2078139" y="4672852"/>
            <a:ext cx="6111118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25" name="Flowchart: Terminator 24"/>
          <p:cNvSpPr/>
          <p:nvPr/>
        </p:nvSpPr>
        <p:spPr>
          <a:xfrm>
            <a:off x="2078141" y="5667935"/>
            <a:ext cx="6111119" cy="874059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!  </a:t>
            </a:r>
            <a:endParaRPr lang="en-US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 animBg="1"/>
      <p:bldP spid="20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381337" y="2319804"/>
            <a:ext cx="4771390" cy="49390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-460634" y="74569"/>
            <a:ext cx="6646850" cy="2984499"/>
            <a:chOff x="11218" y="1143"/>
            <a:chExt cx="3457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1143"/>
              <a:ext cx="3457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068" y="2010"/>
              <a:ext cx="2144" cy="1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8000" dirty="0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8000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kể</a:t>
              </a:r>
              <a:endParaRPr lang="en-US" altLang="zh-CN" sz="8000" dirty="0">
                <a:latin typeface="Times New Roman" pitchFamily="18" charset="0"/>
                <a:ea typeface="锐字工房洪荒之光中黑简1.0" panose="02010600030101010101" charset="-122"/>
                <a:cs typeface="Times New Roman" pitchFamily="18" charset="0"/>
              </a:endParaRPr>
            </a:p>
          </p:txBody>
        </p:sp>
      </p:grpSp>
      <p:sp>
        <p:nvSpPr>
          <p:cNvPr id="13" name="Flowchart: Terminator 12"/>
          <p:cNvSpPr/>
          <p:nvPr/>
        </p:nvSpPr>
        <p:spPr>
          <a:xfrm>
            <a:off x="5897103" y="1002041"/>
            <a:ext cx="6111120" cy="874059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/>
          </a:p>
        </p:txBody>
      </p:sp>
      <p:sp>
        <p:nvSpPr>
          <p:cNvPr id="14" name="Flowchart: Terminator 13"/>
          <p:cNvSpPr/>
          <p:nvPr/>
        </p:nvSpPr>
        <p:spPr>
          <a:xfrm>
            <a:off x="5897103" y="2516420"/>
            <a:ext cx="6111116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/>
          </a:p>
        </p:txBody>
      </p:sp>
      <p:sp>
        <p:nvSpPr>
          <p:cNvPr id="15" name="Flowchart: Terminator 14"/>
          <p:cNvSpPr/>
          <p:nvPr/>
        </p:nvSpPr>
        <p:spPr>
          <a:xfrm>
            <a:off x="5897105" y="4108076"/>
            <a:ext cx="6111118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530</Words>
  <Application>Microsoft Office PowerPoint</Application>
  <PresentationFormat>Widescreen</PresentationFormat>
  <Paragraphs>61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字体管家棉花糖</vt:lpstr>
      <vt:lpstr>Times New Roman</vt:lpstr>
      <vt:lpstr>Arial</vt:lpstr>
      <vt:lpstr>UTM Cookies</vt:lpstr>
      <vt:lpstr>宋体</vt:lpstr>
      <vt:lpstr>HP001 5 hàng</vt:lpstr>
      <vt:lpstr>锐字工房洪荒之光中黑简1.0</vt:lpstr>
      <vt:lpstr>Calibri Light</vt:lpstr>
      <vt:lpstr>Calibri</vt:lpstr>
      <vt:lpstr>字体管家天蝎座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P060825</cp:lastModifiedBy>
  <cp:revision>34</cp:revision>
  <dcterms:created xsi:type="dcterms:W3CDTF">2015-05-05T08:02:00Z</dcterms:created>
  <dcterms:modified xsi:type="dcterms:W3CDTF">2025-11-16T09:41:11Z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