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4"/>
  </p:notesMasterIdLst>
  <p:handoutMasterIdLst>
    <p:handoutMasterId r:id="rId4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5143500" type="screen16x9"/>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86" d="100"/>
          <a:sy n="86" d="100"/>
        </p:scale>
        <p:origin x="630" y="9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2025/1/11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2025/1/11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781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3928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audio" Target="../media/audio3.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107505" y="214305"/>
            <a:ext cx="9001000" cy="14465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smtClean="0">
                <a:ln>
                  <a:noFill/>
                </a:ln>
                <a:solidFill>
                  <a:srgbClr val="00B050"/>
                </a:solidFill>
                <a:effectLst/>
                <a:uLnTx/>
                <a:uFillTx/>
                <a:latin typeface="UTM Avo" panose="02040603050506020204" pitchFamily="18" charset="0"/>
                <a:ea typeface="+mn-ea"/>
                <a:cs typeface="+mn-cs"/>
              </a:rPr>
              <a:t>Tiếng</a:t>
            </a:r>
            <a:r>
              <a:rPr kumimoji="0" lang="en-US" sz="4400" b="1" i="0" u="none" strike="noStrike" kern="1200" cap="none" spc="0" normalizeH="0" noProof="0" smtClean="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noProof="0" smtClean="0">
                <a:ln>
                  <a:noFill/>
                </a:ln>
                <a:solidFill>
                  <a:srgbClr val="00B050"/>
                </a:solidFill>
                <a:effectLst/>
                <a:uLnTx/>
                <a:uFillTx/>
                <a:latin typeface="UTM Avo" panose="02040603050506020204" pitchFamily="18" charset="0"/>
                <a:ea typeface="+mn-ea"/>
                <a:cs typeface="+mn-cs"/>
              </a:rPr>
              <a:t>Việt </a:t>
            </a:r>
            <a:r>
              <a:rPr kumimoji="0" lang="en-US" sz="4400" b="1" i="0" u="none" strike="noStrike" kern="1200" cap="none" spc="0" normalizeH="0" baseline="0" noProof="0" smtClean="0">
                <a:ln>
                  <a:noFill/>
                </a:ln>
                <a:solidFill>
                  <a:srgbClr val="00B050"/>
                </a:solidFill>
                <a:effectLst/>
                <a:uLnTx/>
                <a:uFillTx/>
                <a:latin typeface="UTM Avo" panose="02040603050506020204" pitchFamily="18" charset="0"/>
                <a:ea typeface="+mn-ea"/>
                <a:cs typeface="+mn-cs"/>
              </a:rPr>
              <a:t>3</a:t>
            </a:r>
            <a:endPar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Tuần</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15</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539552" y="2211710"/>
            <a:ext cx="826008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r>
              <a:rPr kumimoji="0" lang="en-US" sz="5400" b="0" i="0" u="none" strike="noStrike" kern="1200" cap="none" spc="0" normalizeH="0" baseline="0" noProof="0">
                <a:ln>
                  <a:noFill/>
                </a:ln>
                <a:solidFill>
                  <a:srgbClr val="00B050"/>
                </a:solidFill>
                <a:effectLst/>
                <a:uLnTx/>
                <a:uFillTx/>
                <a:latin typeface="UTM Avo" panose="02040603050506020204" pitchFamily="18" charset="0"/>
                <a:ea typeface="+mn-ea"/>
                <a:cs typeface="+mn-cs"/>
              </a:rPr>
              <a:t> 26:</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Con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đường</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của</a:t>
            </a:r>
            <a:r>
              <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54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bé</a:t>
            </a:r>
            <a:endParaRPr kumimoji="0" lang="en-US" sz="54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979698"/>
            <a:ext cx="82600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UTM Avo" panose="02040603050506020204" pitchFamily="18" charset="0"/>
                <a:ea typeface="+mn-ea"/>
                <a:cs typeface="#9Slide03 Cousine Bold" panose="02070709020205020404" pitchFamily="49" charset="0"/>
              </a:rPr>
              <a:t>Tiết 1 + 2: Đọc</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a16="http://schemas.microsoft.com/office/drawing/2014/main" id="{A1BAB7F9-95BB-CFD6-D267-F3BC820FC26A}"/>
              </a:ext>
            </a:extLst>
          </p:cNvPr>
          <p:cNvSpPr txBox="1"/>
          <p:nvPr/>
        </p:nvSpPr>
        <p:spPr>
          <a:xfrm>
            <a:off x="107504" y="1347614"/>
            <a:ext cx="4176464"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thợ</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0118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D3D5F12D-3BE5-D825-BC84-9EA291339AD8}"/>
              </a:ext>
            </a:extLst>
          </p:cNvPr>
          <p:cNvSpPr txBox="1"/>
          <p:nvPr/>
        </p:nvSpPr>
        <p:spPr>
          <a:xfrm>
            <a:off x="3635896" y="1563638"/>
            <a:ext cx="235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38100">
                  <a:solidFill>
                    <a:srgbClr val="00B0F0"/>
                  </a:solidFill>
                </a:ln>
                <a:solidFill>
                  <a:prstClr val="white"/>
                </a:solidFill>
                <a:effectLst/>
                <a:uLnTx/>
                <a:uFillTx/>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1306249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Ba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a16="http://schemas.microsoft.com/office/drawing/2014/main"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a16="http://schemas.microsoft.com/office/drawing/2014/main" id="{A2DEF114-CD87-581F-F5A3-B0326E3A7000}"/>
              </a:ext>
            </a:extLst>
          </p:cNvPr>
          <p:cNvSpPr txBox="1"/>
          <p:nvPr/>
        </p:nvSpPr>
        <p:spPr>
          <a:xfrm>
            <a:off x="683568" y="1663809"/>
            <a:ext cx="83420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máy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a16="http://schemas.microsoft.com/office/drawing/2014/main"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a16="http://schemas.microsoft.com/office/drawing/2014/main"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4316987" y="3371619"/>
            <a:ext cx="3326130"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611C81A-29EC-058B-67C4-C744F3F2AF49}"/>
                </a:ext>
              </a:extLst>
            </p:cNvPr>
            <p:cNvSpPr txBox="1"/>
            <p:nvPr/>
          </p:nvSpPr>
          <p:spPr>
            <a:xfrm>
              <a:off x="2902194" y="3393960"/>
              <a:ext cx="374441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30" name="Group 29"/>
          <p:cNvGrpSpPr/>
          <p:nvPr/>
        </p:nvGrpSpPr>
        <p:grpSpPr>
          <a:xfrm>
            <a:off x="6337813" y="1432154"/>
            <a:ext cx="1455666" cy="1419225"/>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380312" y="2691692"/>
            <a:ext cx="1583231" cy="1500430"/>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637870" y="-48626"/>
            <a:ext cx="1668650" cy="1548688"/>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3150467" y="1484899"/>
            <a:ext cx="3220259"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7611C81A-29EC-058B-67C4-C744F3F2AF49}"/>
                </a:ext>
              </a:extLst>
            </p:cNvPr>
            <p:cNvSpPr txBox="1"/>
            <p:nvPr/>
          </p:nvSpPr>
          <p:spPr>
            <a:xfrm>
              <a:off x="-10048" y="1556960"/>
              <a:ext cx="38975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42" name="Group 41"/>
          <p:cNvGrpSpPr/>
          <p:nvPr/>
        </p:nvGrpSpPr>
        <p:grpSpPr>
          <a:xfrm>
            <a:off x="3742747" y="19283"/>
            <a:ext cx="3491006" cy="1412871"/>
            <a:chOff x="1382366" y="303401"/>
            <a:chExt cx="3995062"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7611C81A-29EC-058B-67C4-C744F3F2AF49}"/>
                </a:ext>
              </a:extLst>
            </p:cNvPr>
            <p:cNvSpPr txBox="1"/>
            <p:nvPr/>
          </p:nvSpPr>
          <p:spPr>
            <a:xfrm>
              <a:off x="1499555" y="385984"/>
              <a:ext cx="38778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0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cxnSp>
        <p:nvCxnSpPr>
          <p:cNvPr id="45" name="Straight Connector 44">
            <a:extLst>
              <a:ext uri="{FF2B5EF4-FFF2-40B4-BE49-F238E27FC236}">
                <a16:creationId xmlns:a16="http://schemas.microsoft.com/office/drawing/2014/main" id="{3B671C9B-85E5-F16B-C530-AEABFC8724B9}"/>
              </a:ext>
            </a:extLst>
          </p:cNvPr>
          <p:cNvCxnSpPr/>
          <p:nvPr/>
        </p:nvCxnSpPr>
        <p:spPr>
          <a:xfrm>
            <a:off x="4316987" y="771367"/>
            <a:ext cx="172819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a16="http://schemas.microsoft.com/office/drawing/2014/main" id="{92EE236A-5D02-2E5F-3EB6-CAB3FD98F103}"/>
              </a:ext>
            </a:extLst>
          </p:cNvPr>
          <p:cNvCxnSpPr/>
          <p:nvPr/>
        </p:nvCxnSpPr>
        <p:spPr>
          <a:xfrm>
            <a:off x="3563888" y="2427734"/>
            <a:ext cx="1872208"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a16="http://schemas.microsoft.com/office/drawing/2014/main"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48" name="TextBox 47">
            <a:extLst>
              <a:ext uri="{FF2B5EF4-FFF2-40B4-BE49-F238E27FC236}">
                <a16:creationId xmlns:a16="http://schemas.microsoft.com/office/drawing/2014/main" id="{C63034B5-E075-8C7A-2333-43DAF86005D5}"/>
              </a:ext>
            </a:extLst>
          </p:cNvPr>
          <p:cNvSpPr txBox="1"/>
          <p:nvPr/>
        </p:nvSpPr>
        <p:spPr>
          <a:xfrm>
            <a:off x="233706" y="2668703"/>
            <a:ext cx="30243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nông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nghiệp</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cảnh</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đẹp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thiên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nhiên</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455381" y="3999968"/>
            <a:ext cx="6469928"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smtClean="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các</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loại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phương</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tiện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giao</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thông</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hình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ảnh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tác</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6637" y="40495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a16="http://schemas.microsoft.com/office/drawing/2014/main"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a16="http://schemas.microsoft.com/office/drawing/2014/main"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a16="http://schemas.microsoft.com/office/drawing/2014/main"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a16="http://schemas.microsoft.com/office/drawing/2014/main"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 3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a16="http://schemas.microsoft.com/office/drawing/2014/main" id="{C0507137-DDAB-B1B0-6432-2F1C700FA853}"/>
              </a:ext>
            </a:extLst>
          </p:cNvPr>
          <p:cNvSpPr txBox="1"/>
          <p:nvPr/>
        </p:nvSpPr>
        <p:spPr>
          <a:xfrm>
            <a:off x="539552" y="1203598"/>
            <a:ext cx="8352928" cy="24929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nói về nghề nghiệp của chú phi công, chú hải quân, bác lái tàu hỏa, nghề của bố( nghề xây dựng), của mẹ ( làm nông)  và việc hằng ngày của bé là đi học.</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a16="http://schemas.microsoft.com/office/drawing/2014/main"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1. ĐỌC CÂU CHUYỆN, BÀI THƠ,… VỀ MỘT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smtClean="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smtClean="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2</a:t>
            </a:r>
            <a:r>
              <a:rPr kumimoji="0" lang="en-US" sz="35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 Chia sẻ về lợi ích của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THẢO  LUẬN THEO NHÓM ĐÔI</a:t>
            </a:r>
            <a:endParaRPr kumimoji="0" lang="en-US" sz="3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UTM Cookies" panose="02040603050506020204" pitchFamily="18" charset="0"/>
                <a:ea typeface="+mn-ea"/>
                <a:cs typeface="+mn-cs"/>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Chia sẻ với bạn về lợi ích của nghề nghiệp trong văn bản của em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smtClean="0">
                <a:ln>
                  <a:noFill/>
                </a:ln>
                <a:solidFill>
                  <a:prstClr val="black"/>
                </a:solidFill>
                <a:effectLst/>
                <a:uLnTx/>
                <a:uFillTx/>
                <a:latin typeface="UTM Cookies" panose="02040603050506020204" pitchFamily="18" charset="0"/>
                <a:ea typeface="+mn-ea"/>
                <a:cs typeface="+mn-cs"/>
              </a:rPr>
              <a:t>Nhận xét, góp ý về chia sẻ của bạn.</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a:ln>
                  <a:noFill/>
                </a:ln>
                <a:solidFill>
                  <a:srgbClr val="333333"/>
                </a:solidFill>
                <a:effectLst/>
                <a:uLnTx/>
                <a:uFillTx/>
                <a:latin typeface="Arial"/>
                <a:ea typeface="Times New Roman"/>
                <a:cs typeface="Times New Roman"/>
              </a:rPr>
              <a:t>Làm bác sĩ</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Mời </a:t>
            </a: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ngồi yên lặng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Để “bác sĩ” khám cho</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Chắc lại đi đầu nắng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Bệnh này là bệnh ho</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Thuốc ngọt chứ không đắng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Phải uống với nước sôi</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Nếu tiêm thì đau lắm</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lại khóc nhè thôi</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bỗng hỏi “bác sĩ”</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Sổ mũi uống thuốc gì?</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“Bác sĩ” chừng hiểu ý</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Uống sữa với bánh mì</a:t>
            </a:r>
            <a:r>
              <a:rPr kumimoji="0" lang="en-US" sz="1600" b="0" i="0" u="none" strike="noStrike" kern="1200" cap="none" spc="0" normalizeH="0" baseline="0" noProof="0" smtClean="0">
                <a:ln>
                  <a:noFill/>
                </a:ln>
                <a:solidFill>
                  <a:srgbClr val="333333"/>
                </a:solidFill>
                <a:effectLst/>
                <a:uLnTx/>
                <a:uFillTx/>
                <a:latin typeface="Arial"/>
                <a:ea typeface="Times New Roman"/>
                <a:cs typeface="Times New Roman"/>
              </a:rPr>
              <a:t>!</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smtClean="0">
                <a:ln>
                  <a:noFill/>
                </a:ln>
                <a:solidFill>
                  <a:srgbClr val="333333"/>
                </a:solidFill>
                <a:effectLst/>
                <a:uLnTx/>
                <a:uFillTx/>
                <a:latin typeface="Arial"/>
                <a:ea typeface="Calibri"/>
                <a:cs typeface="Times New Roman"/>
              </a:rPr>
              <a:t>                  </a:t>
            </a:r>
            <a:r>
              <a:rPr kumimoji="0" lang="en-US" sz="1600" b="1" i="1" u="none" strike="noStrike" kern="1200" cap="none" spc="0" normalizeH="0" baseline="0" noProof="0" smtClean="0">
                <a:ln>
                  <a:noFill/>
                </a:ln>
                <a:solidFill>
                  <a:srgbClr val="333333"/>
                </a:solidFill>
                <a:effectLst/>
                <a:uLnTx/>
                <a:uFillTx/>
                <a:latin typeface="Arial"/>
                <a:ea typeface="Calibri"/>
                <a:cs typeface="Times New Roman"/>
              </a:rPr>
              <a:t>Lê Ngân</a:t>
            </a:r>
            <a:endParaRPr kumimoji="0" lang="en-US" sz="1400" b="1" i="1" u="none" strike="noStrike" kern="1200" cap="none" spc="0" normalizeH="0" baseline="0" noProof="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800" b="1" i="0" u="none" strike="noStrike" kern="1200" cap="none" spc="0" normalizeH="0" baseline="0" noProof="0" smtClean="0">
                <a:ln>
                  <a:noFill/>
                </a:ln>
                <a:solidFill>
                  <a:srgbClr val="29304A"/>
                </a:solidFill>
                <a:effectLst/>
                <a:uLnTx/>
                <a:uFillTx/>
                <a:latin typeface="Times New Roman" pitchFamily="18" charset="0"/>
                <a:ea typeface="Times New Roman"/>
                <a:cs typeface="Times New Roman" pitchFamily="18" charset="0"/>
              </a:rPr>
              <a:t>    Bài thơ này nói về nghề bác sĩ bạn ạ. Khi chúng mình ốm thì bác sĩ sẽ là người khám bệnh, kê thuốc và chăm sóc để chúng mình khỏe lại đấy các bạn ạ! </a:t>
            </a:r>
            <a:endParaRPr kumimoji="0" lang="en-US" sz="2000" b="0" i="0" u="none" strike="noStrike" kern="1200" cap="none" spc="0" normalizeH="0" baseline="0" noProof="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mới</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dirty="0" err="1" smtClean="0">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smtClean="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dòng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sông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trắng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mới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chạy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giữa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lửa</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Xình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xịch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qua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Khách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Đoàn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bộ</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Cùng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hớn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hở</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Nhìn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Tấm</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tắc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khen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xây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400" b="0" i="0"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Thái</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Hoàng</a:t>
            </a:r>
            <a:r>
              <a:rPr kumimoji="0" lang="en-US" sz="1400" b="1" i="1" u="none" strike="noStrike" kern="1200" cap="none" spc="0" normalizeH="0" baseline="0" noProof="0" dirty="0" smtClean="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smtClean="0">
                <a:ln>
                  <a:noFill/>
                </a:ln>
                <a:solidFill>
                  <a:srgbClr val="333333"/>
                </a:solidFill>
                <a:effectLst/>
                <a:uLnTx/>
                <a:uFillTx/>
                <a:latin typeface="Arial"/>
                <a:ea typeface="Calibri"/>
                <a:cs typeface="Times New Roman"/>
              </a:rPr>
              <a:t>LInh</a:t>
            </a:r>
            <a:endParaRPr kumimoji="0" lang="en-US" sz="1200"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a:ln>
                  <a:noFill/>
                </a:ln>
                <a:solidFill>
                  <a:srgbClr val="FF00FF"/>
                </a:solidFill>
                <a:effectLst/>
                <a:uLnTx/>
                <a:uFillTx/>
                <a:latin typeface="HP-087" panose="020B0803050302020204" pitchFamily="34" charset="0"/>
                <a:ea typeface="+mn-ea"/>
                <a:cs typeface="+mn-cs"/>
              </a:rPr>
              <a:t>CỦNG CỐ - DẶN DÒ</a:t>
            </a:r>
          </a:p>
        </p:txBody>
      </p:sp>
    </p:spTree>
    <p:extLst>
      <p:ext uri="{BB962C8B-B14F-4D97-AF65-F5344CB8AC3E}">
        <p14:creationId xmlns:p14="http://schemas.microsoft.com/office/powerpoint/2010/main" val="19357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smtClean="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smtClean="0">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smtClean="0">
                <a:ln>
                  <a:noFill/>
                </a:ln>
                <a:solidFill>
                  <a:srgbClr val="FFFFFF"/>
                </a:solidFill>
                <a:effectLst/>
                <a:uLnTx/>
                <a:uFillTx/>
                <a:latin typeface="Calibri Light"/>
                <a:ea typeface="+mj-ea"/>
                <a:cs typeface="+mj-cs"/>
              </a:rPr>
              <a:t> </a:t>
            </a:r>
            <a:endParaRPr kumimoji="0" lang="en-US" sz="40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smtClean="0">
                <a:ln>
                  <a:noFill/>
                </a:ln>
                <a:solidFill>
                  <a:srgbClr val="FFFFFF"/>
                </a:solidFill>
                <a:effectLst/>
                <a:uLnTx/>
                <a:uFillTx/>
                <a:latin typeface="Times New Roman" panose="02020603050405020304" pitchFamily="18" charset="0"/>
                <a:ea typeface="+mj-ea"/>
                <a:cs typeface="+mj-cs"/>
              </a:rPr>
              <a:t>Chuẩn bị bài mới</a:t>
            </a:r>
            <a:endParaRPr kumimoji="0" 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mj-cs"/>
            </a:endParaRP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a16="http://schemas.microsoft.com/office/drawing/2014/main"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hart&#10;&#10;Description automatically generated">
            <a:extLst>
              <a:ext uri="{FF2B5EF4-FFF2-40B4-BE49-F238E27FC236}">
                <a16:creationId xmlns:a16="http://schemas.microsoft.com/office/drawing/2014/main" id="{11FD2300-BEBC-D0D9-732D-E4792C489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699"/>
            <a:ext cx="9144000" cy="5383199"/>
          </a:xfrm>
          <a:prstGeom prst="rect">
            <a:avLst/>
          </a:prstGeom>
        </p:spPr>
      </p:pic>
      <p:sp>
        <p:nvSpPr>
          <p:cNvPr id="43" name="TextBox 42">
            <a:extLst>
              <a:ext uri="{FF2B5EF4-FFF2-40B4-BE49-F238E27FC236}">
                <a16:creationId xmlns:a16="http://schemas.microsoft.com/office/drawing/2014/main" id="{43D4BC7E-2A04-4770-F69D-BCC09556189E}"/>
              </a:ext>
            </a:extLst>
          </p:cNvPr>
          <p:cNvSpPr txBox="1"/>
          <p:nvPr/>
        </p:nvSpPr>
        <p:spPr>
          <a:xfrm>
            <a:off x="889302" y="341243"/>
            <a:ext cx="79311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Thứ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ngày</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tháng</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 năm </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202…</a:t>
            </a:r>
          </a:p>
        </p:txBody>
      </p:sp>
      <p:sp>
        <p:nvSpPr>
          <p:cNvPr id="44" name="TextBox 43">
            <a:extLst>
              <a:ext uri="{FF2B5EF4-FFF2-40B4-BE49-F238E27FC236}">
                <a16:creationId xmlns:a16="http://schemas.microsoft.com/office/drawing/2014/main" id="{2C16FBC0-0DFA-405E-27F6-AEA0C1274735}"/>
              </a:ext>
            </a:extLst>
          </p:cNvPr>
          <p:cNvSpPr txBox="1"/>
          <p:nvPr/>
        </p:nvSpPr>
        <p:spPr>
          <a:xfrm>
            <a:off x="3131840" y="987574"/>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Tiếng</a:t>
            </a:r>
            <a:r>
              <a:rPr kumimoji="0" lang="en-US" sz="3600" b="1" i="0" u="none" strike="noStrike" kern="1200" cap="none" spc="0" normalizeH="0" noProof="0" smtClean="0">
                <a:ln>
                  <a:noFill/>
                </a:ln>
                <a:solidFill>
                  <a:prstClr val="white"/>
                </a:solidFill>
                <a:effectLst/>
                <a:uLnTx/>
                <a:uFillTx/>
                <a:latin typeface="HP001 4 hàng" panose="020B0603050302020204" pitchFamily="34" charset="0"/>
                <a:ea typeface="+mn-ea"/>
                <a:cs typeface="+mn-cs"/>
              </a:rPr>
              <a:t> Việt</a:t>
            </a:r>
            <a:endPar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endParaRPr>
          </a:p>
        </p:txBody>
      </p:sp>
      <p:sp>
        <p:nvSpPr>
          <p:cNvPr id="45" name="TextBox 44">
            <a:extLst>
              <a:ext uri="{FF2B5EF4-FFF2-40B4-BE49-F238E27FC236}">
                <a16:creationId xmlns:a16="http://schemas.microsoft.com/office/drawing/2014/main" id="{0C3AFE64-B622-5090-3569-96CCBCE47581}"/>
              </a:ext>
            </a:extLst>
          </p:cNvPr>
          <p:cNvSpPr txBox="1"/>
          <p:nvPr/>
        </p:nvSpPr>
        <p:spPr>
          <a:xfrm>
            <a:off x="251520" y="1591179"/>
            <a:ext cx="25909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prstClr val="white"/>
                </a:solidFill>
                <a:effectLst/>
                <a:uLnTx/>
                <a:uFillTx/>
                <a:latin typeface="HP001 4 hàng" panose="020B0603050302020204" pitchFamily="34" charset="0"/>
                <a:ea typeface="+mn-ea"/>
                <a:cs typeface="+mn-cs"/>
              </a:rPr>
              <a:t>Bài</a:t>
            </a:r>
            <a:r>
              <a:rPr kumimoji="0" lang="en-US" sz="36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prstClr val="white"/>
                </a:solidFill>
                <a:effectLst/>
                <a:uLnTx/>
                <a:uFillTx/>
                <a:latin typeface="HP001 4 hàng" panose="020B0603050302020204" pitchFamily="34" charset="0"/>
                <a:ea typeface="+mn-ea"/>
                <a:cs typeface="+mn-cs"/>
              </a:rPr>
              <a:t>26:</a:t>
            </a:r>
            <a:endPar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46" name="TextBox 45">
            <a:extLst>
              <a:ext uri="{FF2B5EF4-FFF2-40B4-BE49-F238E27FC236}">
                <a16:creationId xmlns:a16="http://schemas.microsoft.com/office/drawing/2014/main" id="{9B13955B-14B7-C246-13AC-F2588575B6B7}"/>
              </a:ext>
            </a:extLst>
          </p:cNvPr>
          <p:cNvSpPr txBox="1"/>
          <p:nvPr/>
        </p:nvSpPr>
        <p:spPr>
          <a:xfrm>
            <a:off x="2123728" y="1591180"/>
            <a:ext cx="626469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Đọc</a:t>
            </a:r>
            <a:r>
              <a:rPr kumimoji="0" lang="en-US" sz="3600" b="1" i="0" u="none" strike="noStrike" kern="1200" cap="none" spc="0" normalizeH="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Con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đường</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của</a:t>
            </a:r>
            <a:r>
              <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bé</a:t>
            </a:r>
            <a:endParaRPr kumimoji="0" lang="en-US" sz="36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2991306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smtClean="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3907623" y="3307008"/>
            <a:ext cx="4149577" cy="1877437"/>
            <a:chOff x="2902193" y="3393960"/>
            <a:chExt cx="4149577" cy="1877437"/>
          </a:xfrm>
        </p:grpSpPr>
        <p:sp>
          <p:nvSpPr>
            <p:cNvPr id="4" name="Rounded Rectangle 3"/>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611C81A-29EC-058B-67C4-C744F3F2AF49}"/>
                </a:ext>
              </a:extLst>
            </p:cNvPr>
            <p:cNvSpPr txBox="1"/>
            <p:nvPr/>
          </p:nvSpPr>
          <p:spPr>
            <a:xfrm>
              <a:off x="2902193" y="3393960"/>
              <a:ext cx="414957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4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4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20638" y="1556960"/>
            <a:ext cx="4273850" cy="2139047"/>
            <a:chOff x="-20638" y="1556960"/>
            <a:chExt cx="3908163" cy="2139047"/>
          </a:xfrm>
        </p:grpSpPr>
        <p:sp>
          <p:nvSpPr>
            <p:cNvPr id="16" name="Rounded Rectangle 15"/>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611C81A-29EC-058B-67C4-C744F3F2AF49}"/>
                </a:ext>
              </a:extLst>
            </p:cNvPr>
            <p:cNvSpPr txBox="1"/>
            <p:nvPr/>
          </p:nvSpPr>
          <p:spPr>
            <a:xfrm>
              <a:off x="-10048" y="1556960"/>
              <a:ext cx="3897573"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8" name="Group 17"/>
          <p:cNvGrpSpPr/>
          <p:nvPr/>
        </p:nvGrpSpPr>
        <p:grpSpPr>
          <a:xfrm>
            <a:off x="3024229" y="-6483"/>
            <a:ext cx="4424925" cy="1960020"/>
            <a:chOff x="1382366" y="303401"/>
            <a:chExt cx="3995062" cy="1960020"/>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611C81A-29EC-058B-67C4-C744F3F2AF49}"/>
                </a:ext>
              </a:extLst>
            </p:cNvPr>
            <p:cNvSpPr txBox="1"/>
            <p:nvPr/>
          </p:nvSpPr>
          <p:spPr>
            <a:xfrm>
              <a:off x="1499555" y="385984"/>
              <a:ext cx="3877873"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3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400" b="1" i="0" u="none" strike="noStrike" kern="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91147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432048" y="32924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smtClean="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008112" y="468411"/>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A7294A4F-0B33-E05C-38CF-A6D2628F91B0}"/>
              </a:ext>
            </a:extLst>
          </p:cNvPr>
          <p:cNvSpPr txBox="1"/>
          <p:nvPr/>
        </p:nvSpPr>
        <p:spPr>
          <a:xfrm>
            <a:off x="792088" y="84916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a16="http://schemas.microsoft.com/office/drawing/2014/main" id="{79BA5740-7D2D-E4FC-8BCA-AB6FB7877DCB}"/>
              </a:ext>
            </a:extLst>
          </p:cNvPr>
          <p:cNvSpPr txBox="1"/>
          <p:nvPr/>
        </p:nvSpPr>
        <p:spPr>
          <a:xfrm>
            <a:off x="73570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a16="http://schemas.microsoft.com/office/drawing/2014/main" id="{6147D129-9744-CCAD-9955-16ED4C6D736E}"/>
              </a:ext>
            </a:extLst>
          </p:cNvPr>
          <p:cNvSpPr txBox="1"/>
          <p:nvPr/>
        </p:nvSpPr>
        <p:spPr>
          <a:xfrm>
            <a:off x="809827" y="3565377"/>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a16="http://schemas.microsoft.com/office/drawing/2014/main" id="{B43C1595-688F-C86F-CD90-600ADD1EEAB7}"/>
              </a:ext>
            </a:extLst>
          </p:cNvPr>
          <p:cNvSpPr txBox="1"/>
          <p:nvPr/>
        </p:nvSpPr>
        <p:spPr>
          <a:xfrm>
            <a:off x="4138633" y="801179"/>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72C9A0BA-7567-630A-21F6-57248C11F2D6}"/>
              </a:ext>
            </a:extLst>
          </p:cNvPr>
          <p:cNvSpPr txBox="1"/>
          <p:nvPr/>
        </p:nvSpPr>
        <p:spPr>
          <a:xfrm>
            <a:off x="3995936"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6AA4D41A-5360-1106-1E21-6692F504BE0A}"/>
              </a:ext>
            </a:extLst>
          </p:cNvPr>
          <p:cNvSpPr txBox="1"/>
          <p:nvPr/>
        </p:nvSpPr>
        <p:spPr>
          <a:xfrm>
            <a:off x="4116807" y="3519731"/>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TextBox 1">
            <a:extLst>
              <a:ext uri="{FF2B5EF4-FFF2-40B4-BE49-F238E27FC236}">
                <a16:creationId xmlns:a16="http://schemas.microsoft.com/office/drawing/2014/main"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3">
            <a:extLst>
              <a:ext uri="{FF2B5EF4-FFF2-40B4-BE49-F238E27FC236}">
                <a16:creationId xmlns:a16="http://schemas.microsoft.com/office/drawing/2014/main"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1528</Words>
  <Application>Microsoft Office PowerPoint</Application>
  <PresentationFormat>On-screen Show (16:9)</PresentationFormat>
  <Paragraphs>230</Paragraphs>
  <Slides>39</Slides>
  <Notes>18</Notes>
  <HiddenSlides>0</HiddenSlides>
  <MMClips>0</MMClips>
  <ScaleCrop>false</ScaleCrop>
  <HeadingPairs>
    <vt:vector size="6" baseType="variant">
      <vt:variant>
        <vt:lpstr>Fonts Used</vt:lpstr>
      </vt:variant>
      <vt:variant>
        <vt:i4>22</vt:i4>
      </vt:variant>
      <vt:variant>
        <vt:lpstr>Theme</vt:lpstr>
      </vt:variant>
      <vt:variant>
        <vt:i4>4</vt:i4>
      </vt:variant>
      <vt:variant>
        <vt:lpstr>Slide Titles</vt:lpstr>
      </vt:variant>
      <vt:variant>
        <vt:i4>39</vt:i4>
      </vt:variant>
    </vt:vector>
  </HeadingPairs>
  <TitlesOfParts>
    <vt:vector size="65" baseType="lpstr">
      <vt:lpstr>宋体</vt:lpstr>
      <vt:lpstr>#9Slide03 Cousine Bold</vt:lpstr>
      <vt:lpstr>Alata</vt:lpstr>
      <vt:lpstr>Arial</vt:lpstr>
      <vt:lpstr>Arial-Rounded</vt:lpstr>
      <vt:lpstr>Athiti Medium</vt:lpstr>
      <vt:lpstr>AvantGarde</vt:lpstr>
      <vt:lpstr>Calibri</vt:lpstr>
      <vt:lpstr>Calibri Light</vt:lpstr>
      <vt:lpstr>Caveat</vt:lpstr>
      <vt:lpstr>Comfortaa</vt:lpstr>
      <vt:lpstr>Chewy</vt:lpstr>
      <vt:lpstr>Delius Unicase</vt:lpstr>
      <vt:lpstr>HP001 4 hàng</vt:lpstr>
      <vt:lpstr>HP-087</vt:lpstr>
      <vt:lpstr>Impact</vt:lpstr>
      <vt:lpstr>Josefin Slab</vt:lpstr>
      <vt:lpstr>Roboto Condensed Light</vt:lpstr>
      <vt:lpstr>Times New Roman</vt:lpstr>
      <vt:lpstr>UTM Avo</vt:lpstr>
      <vt:lpstr>UTM Cookies</vt:lpstr>
      <vt:lpstr>Yanone Kaffeesatz</vt: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77</cp:revision>
  <dcterms:created xsi:type="dcterms:W3CDTF">2015-02-26T08:23:36Z</dcterms:created>
  <dcterms:modified xsi:type="dcterms:W3CDTF">2025-01-11T10:06:09Z</dcterms:modified>
</cp:coreProperties>
</file>