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6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8C51-5F64-4751-A25B-BC079771C36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AD00-808E-405A-AA32-88E84E7FC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257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8C51-5F64-4751-A25B-BC079771C36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AD00-808E-405A-AA32-88E84E7FC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741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8C51-5F64-4751-A25B-BC079771C36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AD00-808E-405A-AA32-88E84E7FC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37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8C51-5F64-4751-A25B-BC079771C36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AD00-808E-405A-AA32-88E84E7FC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835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8C51-5F64-4751-A25B-BC079771C36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AD00-808E-405A-AA32-88E84E7FC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132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8C51-5F64-4751-A25B-BC079771C36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AD00-808E-405A-AA32-88E84E7FC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9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8C51-5F64-4751-A25B-BC079771C36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AD00-808E-405A-AA32-88E84E7FC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20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8C51-5F64-4751-A25B-BC079771C36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AD00-808E-405A-AA32-88E84E7FC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74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8C51-5F64-4751-A25B-BC079771C36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AD00-808E-405A-AA32-88E84E7FC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6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8C51-5F64-4751-A25B-BC079771C36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AD00-808E-405A-AA32-88E84E7FC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5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8C51-5F64-4751-A25B-BC079771C36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AD00-808E-405A-AA32-88E84E7FC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9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08C51-5F64-4751-A25B-BC079771C36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6AD00-808E-405A-AA32-88E84E7FC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7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6F1602-25E2-9890-B0DA-73D194860B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830" y="1821280"/>
            <a:ext cx="10495006" cy="2077838"/>
          </a:xfrm>
          <a:prstGeom prst="rect">
            <a:avLst/>
          </a:prstGeom>
        </p:spPr>
      </p:pic>
      <p:sp>
        <p:nvSpPr>
          <p:cNvPr id="5" name="Rectangle: Rounded Corners 5">
            <a:extLst>
              <a:ext uri="{FF2B5EF4-FFF2-40B4-BE49-F238E27FC236}">
                <a16:creationId xmlns:a16="http://schemas.microsoft.com/office/drawing/2014/main" id="{9FCBE0B0-D67E-54BE-CD3A-9ABB360D9724}"/>
              </a:ext>
            </a:extLst>
          </p:cNvPr>
          <p:cNvSpPr/>
          <p:nvPr/>
        </p:nvSpPr>
        <p:spPr>
          <a:xfrm>
            <a:off x="4522693" y="467710"/>
            <a:ext cx="3200400" cy="707572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Việt</a:t>
            </a:r>
            <a:endParaRPr lang="vi-VN" sz="4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29401" y="4045019"/>
            <a:ext cx="27174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 err="1">
                <a:latin typeface="UVF Funkydori" panose="02000503000000020003" pitchFamily="2" charset="0"/>
              </a:rPr>
              <a:t>Tiết</a:t>
            </a:r>
            <a:r>
              <a:rPr lang="en-GB" sz="6000" dirty="0">
                <a:latin typeface="UVF Funkydori" panose="02000503000000020003" pitchFamily="2" charset="0"/>
              </a:rPr>
              <a:t> </a:t>
            </a:r>
            <a:r>
              <a:rPr lang="vi-VN" sz="6000" dirty="0">
                <a:latin typeface="UVF Funkydori" panose="02000503000000020003" pitchFamily="2" charset="0"/>
              </a:rPr>
              <a:t>1,2</a:t>
            </a:r>
            <a:endParaRPr lang="en-GB" sz="6000" dirty="0">
              <a:latin typeface="UVF Funkydori" panose="0200050300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89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 txBox="1">
            <a:spLocks noGrp="1"/>
          </p:cNvSpPr>
          <p:nvPr>
            <p:ph type="ctrTitle"/>
          </p:nvPr>
        </p:nvSpPr>
        <p:spPr>
          <a:xfrm>
            <a:off x="-1452802" y="-1623996"/>
            <a:ext cx="9144000" cy="2387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1" dirty="0">
                <a:latin typeface="Cambria" panose="02040503050406030204" pitchFamily="18" charset="0"/>
                <a:ea typeface="Cambria" panose="02040503050406030204" pitchFamily="18" charset="0"/>
              </a:rPr>
              <a:t>Quan sát tranh và trả lời câu hỏi: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38966-5AEF-7CEF-03F3-53BA4436BBF9}"/>
              </a:ext>
            </a:extLst>
          </p:cNvPr>
          <p:cNvSpPr/>
          <p:nvPr/>
        </p:nvSpPr>
        <p:spPr>
          <a:xfrm>
            <a:off x="299385" y="1305341"/>
            <a:ext cx="514347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AutoNum type="alphaLcPeriod"/>
            </a:pPr>
            <a:r>
              <a:rPr lang="vi-VN" sz="30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Dòng chữ trên mỗi cánh buồm cho biết điều gì?</a:t>
            </a:r>
          </a:p>
          <a:p>
            <a:pPr algn="just"/>
            <a:r>
              <a:rPr lang="vi-VN" sz="30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b. Theo em, cần ghi những gì vào cánh buồm số 6, 7, 8?</a:t>
            </a:r>
          </a:p>
          <a:p>
            <a:pPr algn="just"/>
            <a:r>
              <a:rPr lang="vi-VN" sz="30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c. Hình ảnh những chiếc thuyền đi từ sông ra biển có ý nghĩa như thế nào? Chọn một phương án dưới đây hoặc đưa ra ý kiến của em.</a:t>
            </a:r>
            <a:endParaRPr lang="vi-VN" sz="3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75799C-A865-7066-2914-F50DBAAFB6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84371" y="809268"/>
            <a:ext cx="6308244" cy="589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138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48135B0-856D-1E9F-BCCD-6D6662C123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62596"/>
              </p:ext>
            </p:extLst>
          </p:nvPr>
        </p:nvGraphicFramePr>
        <p:xfrm>
          <a:off x="838200" y="1315659"/>
          <a:ext cx="10660743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7144">
                  <a:extLst>
                    <a:ext uri="{9D8B030D-6E8A-4147-A177-3AD203B41FA5}">
                      <a16:colId xmlns:a16="http://schemas.microsoft.com/office/drawing/2014/main" val="3370995126"/>
                    </a:ext>
                  </a:extLst>
                </a:gridCol>
                <a:gridCol w="1045028">
                  <a:extLst>
                    <a:ext uri="{9D8B030D-6E8A-4147-A177-3AD203B41FA5}">
                      <a16:colId xmlns:a16="http://schemas.microsoft.com/office/drawing/2014/main" val="1721210435"/>
                    </a:ext>
                  </a:extLst>
                </a:gridCol>
                <a:gridCol w="4898571">
                  <a:extLst>
                    <a:ext uri="{9D8B030D-6E8A-4147-A177-3AD203B41FA5}">
                      <a16:colId xmlns:a16="http://schemas.microsoft.com/office/drawing/2014/main" val="36660708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vi-VN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(1) Bầu trời trong quả trứng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a. Nguồn gốc, tổ tiên dân tộc Việt.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2134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vi-VN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(2) Sự tích Con Rồng cháu Tiên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b. Lời kể của chú gà con về những trải nghiệm của mình.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725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vi-VN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(3) Cây đa quê hương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c. Bức thư gửi một người bạn không nhà.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790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vi-VN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(4) Ngôi nhà của yêu thương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d. Chuyến thăm Pa – ri của Dương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959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vi-VN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(5) Chuyến du lịch thú vị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e. Loài cây thân thương của làng quê Việt Nam.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164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vi-VN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(6) Quả ngọt cuối mùa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g. Bức tranh sắc màu của bạn nhỏ về những sự vật xung quanh.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77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vi-VN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(7) Vẽ màu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h. Tình cảm yêu thương, gắn bó giữa bà và con cháu.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73549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41F5945-82DB-F004-7152-DE19410A89E5}"/>
              </a:ext>
            </a:extLst>
          </p:cNvPr>
          <p:cNvCxnSpPr>
            <a:cxnSpLocks/>
          </p:cNvCxnSpPr>
          <p:nvPr/>
        </p:nvCxnSpPr>
        <p:spPr>
          <a:xfrm>
            <a:off x="5585306" y="1498098"/>
            <a:ext cx="1021387" cy="65505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037F04F-E03D-8953-B726-DB3382311C17}"/>
              </a:ext>
            </a:extLst>
          </p:cNvPr>
          <p:cNvCxnSpPr>
            <a:cxnSpLocks/>
          </p:cNvCxnSpPr>
          <p:nvPr/>
        </p:nvCxnSpPr>
        <p:spPr>
          <a:xfrm flipV="1">
            <a:off x="5559961" y="1544857"/>
            <a:ext cx="1046732" cy="60829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4224F98-A77F-B221-11FB-F71D86D62BD5}"/>
              </a:ext>
            </a:extLst>
          </p:cNvPr>
          <p:cNvCxnSpPr>
            <a:cxnSpLocks/>
          </p:cNvCxnSpPr>
          <p:nvPr/>
        </p:nvCxnSpPr>
        <p:spPr>
          <a:xfrm flipV="1">
            <a:off x="5585306" y="2925012"/>
            <a:ext cx="1046732" cy="77758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F77B926-202F-E66B-483E-5A74A6FA040A}"/>
              </a:ext>
            </a:extLst>
          </p:cNvPr>
          <p:cNvCxnSpPr>
            <a:cxnSpLocks/>
          </p:cNvCxnSpPr>
          <p:nvPr/>
        </p:nvCxnSpPr>
        <p:spPr>
          <a:xfrm>
            <a:off x="5585306" y="2885730"/>
            <a:ext cx="1046732" cy="139319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9A5097-84F1-575B-EC6E-C38B038E0317}"/>
              </a:ext>
            </a:extLst>
          </p:cNvPr>
          <p:cNvCxnSpPr>
            <a:cxnSpLocks/>
          </p:cNvCxnSpPr>
          <p:nvPr/>
        </p:nvCxnSpPr>
        <p:spPr>
          <a:xfrm flipV="1">
            <a:off x="5538190" y="3712525"/>
            <a:ext cx="1068503" cy="57753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5595F44-9A86-BF64-3370-6F9BEED30F27}"/>
              </a:ext>
            </a:extLst>
          </p:cNvPr>
          <p:cNvCxnSpPr>
            <a:cxnSpLocks/>
          </p:cNvCxnSpPr>
          <p:nvPr/>
        </p:nvCxnSpPr>
        <p:spPr>
          <a:xfrm>
            <a:off x="5573513" y="4925747"/>
            <a:ext cx="1021387" cy="112042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4607E2E-1E1B-A1BC-B846-157EB9C6486C}"/>
              </a:ext>
            </a:extLst>
          </p:cNvPr>
          <p:cNvCxnSpPr>
            <a:cxnSpLocks/>
          </p:cNvCxnSpPr>
          <p:nvPr/>
        </p:nvCxnSpPr>
        <p:spPr>
          <a:xfrm flipV="1">
            <a:off x="5682529" y="5089685"/>
            <a:ext cx="826940" cy="70861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645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46983" y="616708"/>
            <a:ext cx="1134501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lang="vi-VN" sz="6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Đọc </a:t>
            </a:r>
            <a:r>
              <a:rPr lang="vi-VN" sz="6000" b="1" dirty="0">
                <a:latin typeface="Cambria" panose="02040503050406030204" pitchFamily="18" charset="0"/>
                <a:ea typeface="Cambria" panose="02040503050406030204" pitchFamily="18" charset="0"/>
              </a:rPr>
              <a:t>lại một bài em yêu thích hoặc đọc thuộc lòng bài thơ.</a:t>
            </a:r>
            <a:endParaRPr lang="en-GB" sz="6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0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233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</vt:lpstr>
      <vt:lpstr>UVF Funkydori</vt:lpstr>
      <vt:lpstr>Office Theme</vt:lpstr>
      <vt:lpstr>PowerPoint Presentation</vt:lpstr>
      <vt:lpstr>Quan sát tranh và trả lời câu hỏi: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THIS_PC</dc:creator>
  <cp:lastModifiedBy>THIS_PC</cp:lastModifiedBy>
  <cp:revision>1</cp:revision>
  <dcterms:created xsi:type="dcterms:W3CDTF">2025-05-19T07:35:43Z</dcterms:created>
  <dcterms:modified xsi:type="dcterms:W3CDTF">2025-05-19T07:37:37Z</dcterms:modified>
</cp:coreProperties>
</file>