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2" r:id="rId3"/>
    <p:sldId id="273" r:id="rId4"/>
    <p:sldId id="259" r:id="rId5"/>
    <p:sldId id="274" r:id="rId6"/>
    <p:sldId id="263" r:id="rId7"/>
    <p:sldId id="268" r:id="rId8"/>
  </p:sldIdLst>
  <p:sldSz cx="18288000" cy="10287000"/>
  <p:notesSz cx="6858000" cy="9144000"/>
  <p:embeddedFontLst>
    <p:embeddedFont>
      <p:font typeface="Arturo Outline" panose="020B0604020202020204" charset="0"/>
      <p:regular r:id="rId9"/>
    </p:embeddedFont>
    <p:embeddedFont>
      <p:font typeface="More Sugar" panose="020B0604020202020204" charset="0"/>
      <p:regular r:id="rId10"/>
    </p:embeddedFont>
    <p:embeddedFont>
      <p:font typeface="Calibri" panose="020F0502020204030204" pitchFamily="34" charset="0"/>
      <p:regular r:id="rId11"/>
      <p:bold r:id="rId12"/>
      <p:italic r:id="rId13"/>
      <p:boldItalic r:id="rId14"/>
    </p:embeddedFont>
    <p:embeddedFont>
      <p:font typeface="#9Slide07 HoneyCream" pitchFamily="2" charset="0"/>
      <p:regular r:id="rId15"/>
    </p:embeddedFont>
    <p:embeddedFont>
      <p:font typeface="Cambria" panose="02040503050406030204" pitchFamily="18"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DDD"/>
    <a:srgbClr val="FDEADA"/>
    <a:srgbClr val="768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82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6.svg"/><Relationship Id="rId12" Type="http://schemas.openxmlformats.org/officeDocument/2006/relationships/image" Target="../media/image5.png"/><Relationship Id="rId17" Type="http://schemas.openxmlformats.org/officeDocument/2006/relationships/image" Target="../media/image8.png"/><Relationship Id="rId2" Type="http://schemas.openxmlformats.org/officeDocument/2006/relationships/image" Target="../media/image4.png"/><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10.svg"/><Relationship Id="rId15" Type="http://schemas.openxmlformats.org/officeDocument/2006/relationships/image" Target="../media/image14.svg"/><Relationship Id="rId19" Type="http://schemas.openxmlformats.org/officeDocument/2006/relationships/image" Target="../media/image9.pn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14.svg"/><Relationship Id="rId10" Type="http://schemas.openxmlformats.org/officeDocument/2006/relationships/image" Target="../media/image6.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6.png"/><Relationship Id="rId3" Type="http://schemas.openxmlformats.org/officeDocument/2006/relationships/image" Target="../media/image2.svg"/><Relationship Id="rId12" Type="http://schemas.openxmlformats.org/officeDocument/2006/relationships/image" Target="../media/image2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15"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6.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2.sv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645034" y="559180"/>
            <a:ext cx="16997931" cy="9167728"/>
            <a:chOff x="0" y="0"/>
            <a:chExt cx="4476821" cy="2414546"/>
          </a:xfrm>
        </p:grpSpPr>
        <p:sp>
          <p:nvSpPr>
            <p:cNvPr id="3" name="Freeform 3"/>
            <p:cNvSpPr/>
            <p:nvPr/>
          </p:nvSpPr>
          <p:spPr>
            <a:xfrm>
              <a:off x="0" y="0"/>
              <a:ext cx="4476821" cy="2414546"/>
            </a:xfrm>
            <a:custGeom>
              <a:avLst/>
              <a:gdLst/>
              <a:ahLst/>
              <a:cxnLst/>
              <a:rect l="l" t="t" r="r" b="b"/>
              <a:pathLst>
                <a:path w="4476821" h="2414546">
                  <a:moveTo>
                    <a:pt x="0" y="0"/>
                  </a:moveTo>
                  <a:lnTo>
                    <a:pt x="4476821" y="0"/>
                  </a:lnTo>
                  <a:lnTo>
                    <a:pt x="4476821" y="2414546"/>
                  </a:lnTo>
                  <a:lnTo>
                    <a:pt x="0" y="2414546"/>
                  </a:lnTo>
                  <a:close/>
                </a:path>
              </a:pathLst>
            </a:custGeom>
            <a:solidFill>
              <a:schemeClr val="tx1">
                <a:lumMod val="95000"/>
                <a:lumOff val="5000"/>
              </a:schemeClr>
            </a:solidFill>
            <a:ln w="123825" cap="sq">
              <a:solidFill>
                <a:srgbClr val="495324"/>
              </a:solidFill>
              <a:prstDash val="solid"/>
              <a:miter/>
            </a:ln>
          </p:spPr>
        </p:sp>
        <p:sp>
          <p:nvSpPr>
            <p:cNvPr id="4" name="TextBox 4"/>
            <p:cNvSpPr txBox="1"/>
            <p:nvPr/>
          </p:nvSpPr>
          <p:spPr>
            <a:xfrm>
              <a:off x="0" y="-47625"/>
              <a:ext cx="4476821" cy="2462171"/>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5314694" y="1028700"/>
            <a:ext cx="1944606" cy="1966054"/>
          </a:xfrm>
          <a:custGeom>
            <a:avLst/>
            <a:gdLst/>
            <a:ahLst/>
            <a:cxnLst/>
            <a:rect l="l" t="t" r="r" b="b"/>
            <a:pathLst>
              <a:path w="1944606" h="1966054">
                <a:moveTo>
                  <a:pt x="0" y="0"/>
                </a:moveTo>
                <a:lnTo>
                  <a:pt x="1944606" y="0"/>
                </a:lnTo>
                <a:lnTo>
                  <a:pt x="1944606" y="1966054"/>
                </a:lnTo>
                <a:lnTo>
                  <a:pt x="0" y="196605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2278692" y="5143500"/>
            <a:ext cx="1558039" cy="617550"/>
          </a:xfrm>
          <a:custGeom>
            <a:avLst/>
            <a:gdLst/>
            <a:ahLst/>
            <a:cxnLst/>
            <a:rect l="l" t="t" r="r" b="b"/>
            <a:pathLst>
              <a:path w="1558039" h="617550">
                <a:moveTo>
                  <a:pt x="0" y="0"/>
                </a:moveTo>
                <a:lnTo>
                  <a:pt x="1558039" y="0"/>
                </a:lnTo>
                <a:lnTo>
                  <a:pt x="1558039" y="617550"/>
                </a:lnTo>
                <a:lnTo>
                  <a:pt x="0" y="6175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a:off x="12475368" y="1394177"/>
            <a:ext cx="1558039" cy="617550"/>
          </a:xfrm>
          <a:custGeom>
            <a:avLst/>
            <a:gdLst/>
            <a:ahLst/>
            <a:cxnLst/>
            <a:rect l="l" t="t" r="r" b="b"/>
            <a:pathLst>
              <a:path w="1558039" h="617550">
                <a:moveTo>
                  <a:pt x="0" y="0"/>
                </a:moveTo>
                <a:lnTo>
                  <a:pt x="1558039" y="0"/>
                </a:lnTo>
                <a:lnTo>
                  <a:pt x="1558039" y="617550"/>
                </a:lnTo>
                <a:lnTo>
                  <a:pt x="0" y="6175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3" name="Freeform 13"/>
          <p:cNvSpPr/>
          <p:nvPr/>
        </p:nvSpPr>
        <p:spPr>
          <a:xfrm rot="-1333878">
            <a:off x="15822144" y="4386711"/>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4" name="Freeform 14"/>
          <p:cNvSpPr/>
          <p:nvPr/>
        </p:nvSpPr>
        <p:spPr>
          <a:xfrm rot="-1333878">
            <a:off x="1960985" y="7723609"/>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rot="-1333878">
            <a:off x="1090860" y="991414"/>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26" name="Picture 25"/>
          <p:cNvPicPr>
            <a:picLocks noChangeAspect="1"/>
          </p:cNvPicPr>
          <p:nvPr/>
        </p:nvPicPr>
        <p:blipFill>
          <a:blip r:embed="rId16"/>
          <a:stretch>
            <a:fillRect/>
          </a:stretch>
        </p:blipFill>
        <p:spPr>
          <a:xfrm>
            <a:off x="3553602" y="1079010"/>
            <a:ext cx="12028451" cy="6620830"/>
          </a:xfrm>
          <a:prstGeom prst="rect">
            <a:avLst/>
          </a:prstGeom>
        </p:spPr>
      </p:pic>
      <p:sp>
        <p:nvSpPr>
          <p:cNvPr id="16" name="Freeform 16"/>
          <p:cNvSpPr/>
          <p:nvPr/>
        </p:nvSpPr>
        <p:spPr>
          <a:xfrm>
            <a:off x="10214551" y="6874314"/>
            <a:ext cx="8111627" cy="3374437"/>
          </a:xfrm>
          <a:custGeom>
            <a:avLst/>
            <a:gdLst/>
            <a:ahLst/>
            <a:cxnLst/>
            <a:rect l="l" t="t" r="r" b="b"/>
            <a:pathLst>
              <a:path w="8111627" h="3374437">
                <a:moveTo>
                  <a:pt x="0" y="0"/>
                </a:moveTo>
                <a:lnTo>
                  <a:pt x="8111627" y="0"/>
                </a:lnTo>
                <a:lnTo>
                  <a:pt x="8111627" y="3374437"/>
                </a:lnTo>
                <a:lnTo>
                  <a:pt x="0" y="337443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54392" y="1522939"/>
            <a:ext cx="4377307" cy="8224217"/>
          </a:xfrm>
          <a:prstGeom prst="rect">
            <a:avLst/>
          </a:prstGeom>
        </p:spPr>
      </p:pic>
      <p:pic>
        <p:nvPicPr>
          <p:cNvPr id="5" name="Picture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57711" y="538932"/>
            <a:ext cx="2316681" cy="2316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20000"/>
                <a:lumOff val="80000"/>
              </a:schemeClr>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4017346" y="757001"/>
            <a:ext cx="11868697" cy="1828540"/>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2">
              <a:duotone>
                <a:prstClr val="black"/>
                <a:schemeClr val="accent2">
                  <a:tint val="45000"/>
                  <a:satMod val="400000"/>
                </a:schemeClr>
              </a:duotone>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6116963" y="1190780"/>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6">
              <a:duotone>
                <a:prstClr val="black"/>
                <a:schemeClr val="accent2">
                  <a:tint val="45000"/>
                  <a:satMod val="400000"/>
                </a:schemeClr>
              </a:duotone>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5652112" y="506798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1524368" y="75382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13070233" y="8939183"/>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4267199" y="1406816"/>
            <a:ext cx="11618843" cy="577081"/>
          </a:xfrm>
          <a:prstGeom prst="rect">
            <a:avLst/>
          </a:prstGeom>
        </p:spPr>
        <p:txBody>
          <a:bodyPr wrap="square" lIns="0" tIns="0" rIns="0" bIns="0" rtlCol="0" anchor="t">
            <a:spAutoFit/>
          </a:bodyPr>
          <a:lstStyle/>
          <a:p>
            <a:pPr algn="ctr">
              <a:lnSpc>
                <a:spcPts val="4480"/>
              </a:lnSpc>
            </a:pPr>
            <a:r>
              <a:rPr lang="en-US" sz="4800" b="1" dirty="0" err="1" smtClean="0">
                <a:latin typeface="Cambria" panose="02040503050406030204" pitchFamily="18" charset="0"/>
                <a:ea typeface="Cambria" panose="02040503050406030204" pitchFamily="18" charset="0"/>
              </a:rPr>
              <a:t>Các</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câu</a:t>
            </a:r>
            <a:r>
              <a:rPr lang="en-US" sz="4800" b="1" dirty="0" smtClean="0">
                <a:latin typeface="Cambria" panose="02040503050406030204" pitchFamily="18" charset="0"/>
                <a:ea typeface="Cambria" panose="02040503050406030204" pitchFamily="18" charset="0"/>
              </a:rPr>
              <a:t> ở </a:t>
            </a:r>
            <a:r>
              <a:rPr lang="en-US" sz="4800" b="1" dirty="0" err="1" smtClean="0">
                <a:latin typeface="Cambria" panose="02040503050406030204" pitchFamily="18" charset="0"/>
                <a:ea typeface="Cambria" panose="02040503050406030204" pitchFamily="18" charset="0"/>
              </a:rPr>
              <a:t>cột</a:t>
            </a:r>
            <a:r>
              <a:rPr lang="en-US" sz="4800" b="1" dirty="0" smtClean="0">
                <a:latin typeface="Cambria" panose="02040503050406030204" pitchFamily="18" charset="0"/>
                <a:ea typeface="Cambria" panose="02040503050406030204" pitchFamily="18" charset="0"/>
              </a:rPr>
              <a:t> A </a:t>
            </a:r>
            <a:r>
              <a:rPr lang="en-US" sz="4800" b="1" dirty="0" err="1" smtClean="0">
                <a:latin typeface="Cambria" panose="02040503050406030204" pitchFamily="18" charset="0"/>
                <a:ea typeface="Cambria" panose="02040503050406030204" pitchFamily="18" charset="0"/>
              </a:rPr>
              <a:t>có</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gì</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khác</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các</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câu</a:t>
            </a:r>
            <a:r>
              <a:rPr lang="en-US" sz="4800" b="1" dirty="0" smtClean="0">
                <a:latin typeface="Cambria" panose="02040503050406030204" pitchFamily="18" charset="0"/>
                <a:ea typeface="Cambria" panose="02040503050406030204" pitchFamily="18" charset="0"/>
              </a:rPr>
              <a:t> ở </a:t>
            </a:r>
            <a:r>
              <a:rPr lang="en-US" sz="4800" b="1" dirty="0" err="1" smtClean="0">
                <a:latin typeface="Cambria" panose="02040503050406030204" pitchFamily="18" charset="0"/>
                <a:ea typeface="Cambria" panose="02040503050406030204" pitchFamily="18" charset="0"/>
              </a:rPr>
              <a:t>cột</a:t>
            </a:r>
            <a:r>
              <a:rPr lang="en-US" sz="4800" b="1" dirty="0" smtClean="0">
                <a:latin typeface="Cambria" panose="02040503050406030204" pitchFamily="18" charset="0"/>
                <a:ea typeface="Cambria" panose="02040503050406030204" pitchFamily="18" charset="0"/>
              </a:rPr>
              <a:t> B?</a:t>
            </a:r>
            <a:endParaRPr lang="en-US" sz="4800" b="1" dirty="0">
              <a:latin typeface="Cambria" panose="02040503050406030204" pitchFamily="18" charset="0"/>
              <a:ea typeface="Cambria" panose="02040503050406030204" pitchFamily="18" charset="0"/>
            </a:endParaRPr>
          </a:p>
        </p:txBody>
      </p:sp>
      <p:sp>
        <p:nvSpPr>
          <p:cNvPr id="15" name="TextBox 15"/>
          <p:cNvSpPr txBox="1"/>
          <p:nvPr/>
        </p:nvSpPr>
        <p:spPr>
          <a:xfrm>
            <a:off x="156136" y="1355448"/>
            <a:ext cx="4464050" cy="810895"/>
          </a:xfrm>
          <a:prstGeom prst="rect">
            <a:avLst/>
          </a:prstGeom>
        </p:spPr>
        <p:txBody>
          <a:bodyPr lIns="0" tIns="0" rIns="0" bIns="0" rtlCol="0" anchor="t">
            <a:spAutoFit/>
          </a:bodyPr>
          <a:lstStyle/>
          <a:p>
            <a:pPr algn="ctr">
              <a:lnSpc>
                <a:spcPts val="5915"/>
              </a:lnSpc>
            </a:pPr>
            <a:r>
              <a:rPr lang="en-US" sz="6500" dirty="0">
                <a:ln>
                  <a:solidFill>
                    <a:schemeClr val="tx1"/>
                  </a:solidFill>
                </a:ln>
                <a:solidFill>
                  <a:srgbClr val="FEF3C6"/>
                </a:solidFill>
                <a:latin typeface="Arturo Outline"/>
              </a:rPr>
              <a:t>CÂU 1</a:t>
            </a:r>
          </a:p>
        </p:txBody>
      </p:sp>
      <p:graphicFrame>
        <p:nvGraphicFramePr>
          <p:cNvPr id="16" name="Table 15"/>
          <p:cNvGraphicFramePr>
            <a:graphicFrameLocks noGrp="1"/>
          </p:cNvGraphicFramePr>
          <p:nvPr>
            <p:extLst>
              <p:ext uri="{D42A27DB-BD31-4B8C-83A1-F6EECF244321}">
                <p14:modId xmlns:p14="http://schemas.microsoft.com/office/powerpoint/2010/main" val="711059229"/>
              </p:ext>
            </p:extLst>
          </p:nvPr>
        </p:nvGraphicFramePr>
        <p:xfrm>
          <a:off x="1981200" y="3824291"/>
          <a:ext cx="15344706" cy="2069440"/>
        </p:xfrm>
        <a:graphic>
          <a:graphicData uri="http://schemas.openxmlformats.org/drawingml/2006/table">
            <a:tbl>
              <a:tblPr firstRow="1" bandRow="1">
                <a:tableStyleId>{5C22544A-7EE6-4342-B048-85BDC9FD1C3A}</a:tableStyleId>
              </a:tblPr>
              <a:tblGrid>
                <a:gridCol w="6429285">
                  <a:extLst>
                    <a:ext uri="{9D8B030D-6E8A-4147-A177-3AD203B41FA5}">
                      <a16:colId xmlns:a16="http://schemas.microsoft.com/office/drawing/2014/main" val="3907669443"/>
                    </a:ext>
                  </a:extLst>
                </a:gridCol>
                <a:gridCol w="1624790">
                  <a:extLst>
                    <a:ext uri="{9D8B030D-6E8A-4147-A177-3AD203B41FA5}">
                      <a16:colId xmlns:a16="http://schemas.microsoft.com/office/drawing/2014/main" val="1359196481"/>
                    </a:ext>
                  </a:extLst>
                </a:gridCol>
                <a:gridCol w="7290631">
                  <a:extLst>
                    <a:ext uri="{9D8B030D-6E8A-4147-A177-3AD203B41FA5}">
                      <a16:colId xmlns:a16="http://schemas.microsoft.com/office/drawing/2014/main" val="1604997201"/>
                    </a:ext>
                  </a:extLst>
                </a:gridCol>
              </a:tblGrid>
              <a:tr h="2069440">
                <a:tc>
                  <a:txBody>
                    <a:bodyPr/>
                    <a:lstStyle/>
                    <a:p>
                      <a:pPr algn="just"/>
                      <a:r>
                        <a:rPr lang="en-US" sz="4000" b="0" dirty="0" smtClean="0">
                          <a:solidFill>
                            <a:schemeClr val="tx1"/>
                          </a:solidFill>
                          <a:latin typeface="Cambria" panose="02040503050406030204" pitchFamily="18" charset="0"/>
                          <a:ea typeface="Cambria" panose="02040503050406030204" pitchFamily="18" charset="0"/>
                        </a:rPr>
                        <a:t>Nguyễn</a:t>
                      </a:r>
                      <a:r>
                        <a:rPr lang="en-US" sz="4000" b="0" baseline="0" dirty="0" smtClean="0">
                          <a:solidFill>
                            <a:schemeClr val="tx1"/>
                          </a:solidFill>
                          <a:latin typeface="Cambria" panose="02040503050406030204" pitchFamily="18" charset="0"/>
                          <a:ea typeface="Cambria" panose="02040503050406030204" pitchFamily="18" charset="0"/>
                        </a:rPr>
                        <a:t> Phan </a:t>
                      </a:r>
                      <a:r>
                        <a:rPr lang="en-US" sz="4000" b="0" baseline="0" dirty="0" err="1" smtClean="0">
                          <a:solidFill>
                            <a:schemeClr val="tx1"/>
                          </a:solidFill>
                          <a:latin typeface="Cambria" panose="02040503050406030204" pitchFamily="18" charset="0"/>
                          <a:ea typeface="Cambria" panose="02040503050406030204" pitchFamily="18" charset="0"/>
                        </a:rPr>
                        <a:t>Hách</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là</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một</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nhà</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văn</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Việt</a:t>
                      </a:r>
                      <a:r>
                        <a:rPr lang="en-US" sz="4000" b="0" baseline="0" dirty="0" smtClean="0">
                          <a:solidFill>
                            <a:schemeClr val="tx1"/>
                          </a:solidFill>
                          <a:latin typeface="Cambria" panose="02040503050406030204" pitchFamily="18" charset="0"/>
                          <a:ea typeface="Cambria" panose="02040503050406030204" pitchFamily="18" charset="0"/>
                        </a:rPr>
                        <a:t> Nam.</a:t>
                      </a:r>
                      <a:endParaRPr lang="en-US" sz="4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4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b="0" dirty="0" smtClean="0">
                          <a:solidFill>
                            <a:schemeClr val="tx1"/>
                          </a:solidFill>
                          <a:latin typeface="Cambria" panose="02040503050406030204" pitchFamily="18" charset="0"/>
                          <a:ea typeface="Cambria" panose="02040503050406030204" pitchFamily="18" charset="0"/>
                        </a:rPr>
                        <a:t>Nguyễn</a:t>
                      </a:r>
                      <a:r>
                        <a:rPr lang="en-US" sz="4000" b="0" baseline="0" dirty="0" smtClean="0">
                          <a:solidFill>
                            <a:schemeClr val="tx1"/>
                          </a:solidFill>
                          <a:latin typeface="Cambria" panose="02040503050406030204" pitchFamily="18" charset="0"/>
                          <a:ea typeface="Cambria" panose="02040503050406030204" pitchFamily="18" charset="0"/>
                        </a:rPr>
                        <a:t> Phan </a:t>
                      </a:r>
                      <a:r>
                        <a:rPr lang="en-US" sz="4000" b="0" baseline="0" dirty="0" err="1" smtClean="0">
                          <a:solidFill>
                            <a:schemeClr val="tx1"/>
                          </a:solidFill>
                          <a:latin typeface="Cambria" panose="02040503050406030204" pitchFamily="18" charset="0"/>
                          <a:ea typeface="Cambria" panose="02040503050406030204" pitchFamily="18" charset="0"/>
                        </a:rPr>
                        <a:t>Hách</a:t>
                      </a:r>
                      <a:r>
                        <a:rPr lang="en-US" sz="4000" b="0" baseline="0" dirty="0" smtClean="0">
                          <a:solidFill>
                            <a:schemeClr val="tx1"/>
                          </a:solidFill>
                          <a:latin typeface="Cambria" panose="02040503050406030204" pitchFamily="18" charset="0"/>
                          <a:ea typeface="Cambria" panose="02040503050406030204" pitchFamily="18" charset="0"/>
                        </a:rPr>
                        <a:t> (1944-2019) </a:t>
                      </a:r>
                      <a:r>
                        <a:rPr lang="en-US" sz="4000" b="0" baseline="0" dirty="0" err="1" smtClean="0">
                          <a:solidFill>
                            <a:schemeClr val="tx1"/>
                          </a:solidFill>
                          <a:latin typeface="Cambria" panose="02040503050406030204" pitchFamily="18" charset="0"/>
                          <a:ea typeface="Cambria" panose="02040503050406030204" pitchFamily="18" charset="0"/>
                        </a:rPr>
                        <a:t>là</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một</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nhà</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văn</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Việt</a:t>
                      </a:r>
                      <a:r>
                        <a:rPr lang="en-US" sz="4000" b="0" baseline="0" dirty="0" smtClean="0">
                          <a:solidFill>
                            <a:schemeClr val="tx1"/>
                          </a:solidFill>
                          <a:latin typeface="Cambria" panose="02040503050406030204" pitchFamily="18" charset="0"/>
                          <a:ea typeface="Cambria" panose="02040503050406030204" pitchFamily="18" charset="0"/>
                        </a:rPr>
                        <a:t> Nam.</a:t>
                      </a:r>
                      <a:endParaRPr lang="en-US" sz="4000" b="0" dirty="0" smtClean="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255887"/>
                  </a:ext>
                </a:extLst>
              </a:tr>
            </a:tbl>
          </a:graphicData>
        </a:graphic>
      </p:graphicFrame>
      <p:sp>
        <p:nvSpPr>
          <p:cNvPr id="17" name="Cloud 16"/>
          <p:cNvSpPr/>
          <p:nvPr/>
        </p:nvSpPr>
        <p:spPr>
          <a:xfrm>
            <a:off x="4697177" y="2813643"/>
            <a:ext cx="1818356" cy="871697"/>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dirty="0" smtClean="0">
                <a:ln>
                  <a:solidFill>
                    <a:schemeClr val="tx1"/>
                  </a:solidFill>
                </a:ln>
                <a:solidFill>
                  <a:schemeClr val="bg1"/>
                </a:solidFill>
              </a:rPr>
              <a:t>A</a:t>
            </a:r>
            <a:endParaRPr lang="en-US" sz="6000" b="1" dirty="0">
              <a:ln>
                <a:solidFill>
                  <a:schemeClr val="tx1"/>
                </a:solidFill>
              </a:ln>
              <a:solidFill>
                <a:schemeClr val="bg1"/>
              </a:solidFill>
            </a:endParaRPr>
          </a:p>
        </p:txBody>
      </p:sp>
      <p:sp>
        <p:nvSpPr>
          <p:cNvPr id="18" name="Cloud 17"/>
          <p:cNvSpPr/>
          <p:nvPr/>
        </p:nvSpPr>
        <p:spPr>
          <a:xfrm>
            <a:off x="12756469" y="2799507"/>
            <a:ext cx="1818356" cy="871697"/>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dirty="0" smtClean="0">
                <a:ln>
                  <a:solidFill>
                    <a:schemeClr val="tx1"/>
                  </a:solidFill>
                </a:ln>
                <a:solidFill>
                  <a:schemeClr val="bg1"/>
                </a:solidFill>
              </a:rPr>
              <a:t>B</a:t>
            </a:r>
            <a:endParaRPr lang="en-US" sz="6000" b="1" dirty="0">
              <a:ln>
                <a:solidFill>
                  <a:schemeClr val="tx1"/>
                </a:solidFill>
              </a:ln>
              <a:solidFill>
                <a:schemeClr val="bg1"/>
              </a:solidFill>
            </a:endParaRPr>
          </a:p>
        </p:txBody>
      </p:sp>
      <p:sp>
        <p:nvSpPr>
          <p:cNvPr id="8" name="Down Arrow 7"/>
          <p:cNvSpPr/>
          <p:nvPr/>
        </p:nvSpPr>
        <p:spPr>
          <a:xfrm>
            <a:off x="4620186" y="6196927"/>
            <a:ext cx="636823" cy="77868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9220" y="6975608"/>
            <a:ext cx="6468980" cy="2054092"/>
          </a:xfrm>
          <a:prstGeom prst="rect">
            <a:avLst/>
          </a:prstGeom>
          <a:noFill/>
        </p:spPr>
        <p:txBody>
          <a:bodyPr wrap="square" rtlCol="0">
            <a:spAutoFit/>
          </a:bodyPr>
          <a:lstStyle/>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19726832"/>
              </p:ext>
            </p:extLst>
          </p:nvPr>
        </p:nvGraphicFramePr>
        <p:xfrm>
          <a:off x="1981200" y="7401994"/>
          <a:ext cx="6477000" cy="1402080"/>
        </p:xfrm>
        <a:graphic>
          <a:graphicData uri="http://schemas.openxmlformats.org/drawingml/2006/table">
            <a:tbl>
              <a:tblPr firstRow="1" firstCol="1" bandRow="1">
                <a:tableStyleId>{5C22544A-7EE6-4342-B048-85BDC9FD1C3A}</a:tableStyleId>
              </a:tblPr>
              <a:tblGrid>
                <a:gridCol w="6477000">
                  <a:extLst>
                    <a:ext uri="{9D8B030D-6E8A-4147-A177-3AD203B41FA5}">
                      <a16:colId xmlns:a16="http://schemas.microsoft.com/office/drawing/2014/main" val="2978013812"/>
                    </a:ext>
                  </a:extLst>
                </a:gridCol>
              </a:tblGrid>
              <a:tr h="0">
                <a:tc>
                  <a:txBody>
                    <a:bodyPr/>
                    <a:lstStyle/>
                    <a:p>
                      <a:pPr algn="ctr">
                        <a:lnSpc>
                          <a:spcPct val="115000"/>
                        </a:lnSpc>
                        <a:spcAft>
                          <a:spcPts val="0"/>
                        </a:spcAft>
                      </a:pPr>
                      <a:r>
                        <a:rPr lang="en-US" sz="4000" b="0" dirty="0" err="1">
                          <a:effectLst/>
                          <a:latin typeface="Cambria" panose="02040503050406030204" pitchFamily="18" charset="0"/>
                          <a:ea typeface="Cambria" panose="02040503050406030204" pitchFamily="18" charset="0"/>
                        </a:rPr>
                        <a:t>Không</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có</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thông</a:t>
                      </a:r>
                      <a:r>
                        <a:rPr lang="en-US" sz="4000" b="0" dirty="0">
                          <a:effectLst/>
                          <a:latin typeface="Cambria" panose="02040503050406030204" pitchFamily="18" charset="0"/>
                          <a:ea typeface="Cambria" panose="02040503050406030204" pitchFamily="18" charset="0"/>
                        </a:rPr>
                        <a:t> tin </a:t>
                      </a:r>
                      <a:r>
                        <a:rPr lang="en-US" sz="4000" b="0" dirty="0" err="1">
                          <a:effectLst/>
                          <a:latin typeface="Cambria" panose="02040503050406030204" pitchFamily="18" charset="0"/>
                          <a:ea typeface="Cambria" panose="02040503050406030204" pitchFamily="18" charset="0"/>
                        </a:rPr>
                        <a:t>về</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năm</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sinh</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và</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năm</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mất</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của</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nhà</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văn</a:t>
                      </a:r>
                      <a:r>
                        <a:rPr lang="en-US" sz="4000" b="0" dirty="0">
                          <a:effectLst/>
                          <a:latin typeface="Cambria" panose="02040503050406030204" pitchFamily="18" charset="0"/>
                          <a:ea typeface="Cambria" panose="02040503050406030204" pitchFamily="18" charset="0"/>
                        </a:rPr>
                        <a:t>. </a:t>
                      </a:r>
                      <a:endParaRPr lang="en-US" sz="3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4220013640"/>
                  </a:ext>
                </a:extLst>
              </a:tr>
            </a:tbl>
          </a:graphicData>
        </a:graphic>
      </p:graphicFrame>
      <p:sp>
        <p:nvSpPr>
          <p:cNvPr id="20" name="Down Arrow 19"/>
          <p:cNvSpPr/>
          <p:nvPr/>
        </p:nvSpPr>
        <p:spPr>
          <a:xfrm>
            <a:off x="12972727" y="6135611"/>
            <a:ext cx="636823" cy="77868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p:cNvGraphicFramePr>
            <a:graphicFrameLocks noGrp="1"/>
          </p:cNvGraphicFramePr>
          <p:nvPr>
            <p:extLst>
              <p:ext uri="{D42A27DB-BD31-4B8C-83A1-F6EECF244321}">
                <p14:modId xmlns:p14="http://schemas.microsoft.com/office/powerpoint/2010/main" val="2995963896"/>
              </p:ext>
            </p:extLst>
          </p:nvPr>
        </p:nvGraphicFramePr>
        <p:xfrm>
          <a:off x="10333741" y="7340678"/>
          <a:ext cx="6477000" cy="1402080"/>
        </p:xfrm>
        <a:graphic>
          <a:graphicData uri="http://schemas.openxmlformats.org/drawingml/2006/table">
            <a:tbl>
              <a:tblPr firstRow="1" firstCol="1" bandRow="1">
                <a:tableStyleId>{5C22544A-7EE6-4342-B048-85BDC9FD1C3A}</a:tableStyleId>
              </a:tblPr>
              <a:tblGrid>
                <a:gridCol w="6477000">
                  <a:extLst>
                    <a:ext uri="{9D8B030D-6E8A-4147-A177-3AD203B41FA5}">
                      <a16:colId xmlns:a16="http://schemas.microsoft.com/office/drawing/2014/main" val="2978013812"/>
                    </a:ext>
                  </a:extLst>
                </a:gridCol>
              </a:tblGrid>
              <a:tr h="0">
                <a:tc>
                  <a:txBody>
                    <a:bodyPr/>
                    <a:lstStyle/>
                    <a:p>
                      <a:pPr algn="ctr">
                        <a:lnSpc>
                          <a:spcPct val="115000"/>
                        </a:lnSpc>
                        <a:spcAft>
                          <a:spcPts val="0"/>
                        </a:spcAft>
                      </a:pPr>
                      <a:r>
                        <a:rPr lang="en-US" sz="4000" b="0" dirty="0" err="1" smtClean="0">
                          <a:effectLst/>
                          <a:latin typeface="Cambria" panose="02040503050406030204" pitchFamily="18" charset="0"/>
                          <a:ea typeface="Cambria" panose="02040503050406030204" pitchFamily="18" charset="0"/>
                        </a:rPr>
                        <a:t>Có</a:t>
                      </a:r>
                      <a:r>
                        <a:rPr lang="en-US" sz="4000" b="0" dirty="0" smtClean="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thông</a:t>
                      </a:r>
                      <a:r>
                        <a:rPr lang="en-US" sz="4000" b="0" dirty="0">
                          <a:effectLst/>
                          <a:latin typeface="Cambria" panose="02040503050406030204" pitchFamily="18" charset="0"/>
                          <a:ea typeface="Cambria" panose="02040503050406030204" pitchFamily="18" charset="0"/>
                        </a:rPr>
                        <a:t> tin </a:t>
                      </a:r>
                      <a:r>
                        <a:rPr lang="en-US" sz="4000" b="0" dirty="0" err="1">
                          <a:effectLst/>
                          <a:latin typeface="Cambria" panose="02040503050406030204" pitchFamily="18" charset="0"/>
                          <a:ea typeface="Cambria" panose="02040503050406030204" pitchFamily="18" charset="0"/>
                        </a:rPr>
                        <a:t>về</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năm</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sinh</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và</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năm</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mất</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của</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nhà</a:t>
                      </a:r>
                      <a:r>
                        <a:rPr lang="en-US" sz="4000" b="0" dirty="0">
                          <a:effectLst/>
                          <a:latin typeface="Cambria" panose="02040503050406030204" pitchFamily="18" charset="0"/>
                          <a:ea typeface="Cambria" panose="02040503050406030204" pitchFamily="18" charset="0"/>
                        </a:rPr>
                        <a:t> </a:t>
                      </a:r>
                      <a:r>
                        <a:rPr lang="en-US" sz="4000" b="0" dirty="0" err="1">
                          <a:effectLst/>
                          <a:latin typeface="Cambria" panose="02040503050406030204" pitchFamily="18" charset="0"/>
                          <a:ea typeface="Cambria" panose="02040503050406030204" pitchFamily="18" charset="0"/>
                        </a:rPr>
                        <a:t>văn</a:t>
                      </a:r>
                      <a:r>
                        <a:rPr lang="en-US" sz="4000" b="0" dirty="0">
                          <a:effectLst/>
                          <a:latin typeface="Cambria" panose="02040503050406030204" pitchFamily="18" charset="0"/>
                          <a:ea typeface="Cambria" panose="02040503050406030204" pitchFamily="18" charset="0"/>
                        </a:rPr>
                        <a:t>. </a:t>
                      </a:r>
                      <a:endParaRPr lang="en-US" sz="3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4220013640"/>
                  </a:ext>
                </a:extLst>
              </a:tr>
            </a:tbl>
          </a:graphicData>
        </a:graphic>
      </p:graphicFrame>
    </p:spTree>
    <p:extLst>
      <p:ext uri="{BB962C8B-B14F-4D97-AF65-F5344CB8AC3E}">
        <p14:creationId xmlns:p14="http://schemas.microsoft.com/office/powerpoint/2010/main" val="180663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20000"/>
                <a:lumOff val="80000"/>
              </a:schemeClr>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4017346" y="757001"/>
            <a:ext cx="11868697" cy="1828540"/>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2">
              <a:duotone>
                <a:prstClr val="black"/>
                <a:schemeClr val="accent2">
                  <a:tint val="45000"/>
                  <a:satMod val="400000"/>
                </a:schemeClr>
              </a:duotone>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6116963" y="1190780"/>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6">
              <a:duotone>
                <a:prstClr val="black"/>
                <a:schemeClr val="accent2">
                  <a:tint val="45000"/>
                  <a:satMod val="400000"/>
                </a:schemeClr>
              </a:duotone>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5652112" y="506798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1524368" y="75382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13070233" y="8939183"/>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4267199" y="1406816"/>
            <a:ext cx="11618843" cy="577081"/>
          </a:xfrm>
          <a:prstGeom prst="rect">
            <a:avLst/>
          </a:prstGeom>
        </p:spPr>
        <p:txBody>
          <a:bodyPr wrap="square" lIns="0" tIns="0" rIns="0" bIns="0" rtlCol="0" anchor="t">
            <a:spAutoFit/>
          </a:bodyPr>
          <a:lstStyle/>
          <a:p>
            <a:pPr algn="ctr">
              <a:lnSpc>
                <a:spcPts val="4480"/>
              </a:lnSpc>
            </a:pPr>
            <a:r>
              <a:rPr lang="en-US" sz="4800" b="1" dirty="0" err="1" smtClean="0">
                <a:latin typeface="Cambria" panose="02040503050406030204" pitchFamily="18" charset="0"/>
                <a:ea typeface="Cambria" panose="02040503050406030204" pitchFamily="18" charset="0"/>
              </a:rPr>
              <a:t>Các</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câu</a:t>
            </a:r>
            <a:r>
              <a:rPr lang="en-US" sz="4800" b="1" dirty="0" smtClean="0">
                <a:latin typeface="Cambria" panose="02040503050406030204" pitchFamily="18" charset="0"/>
                <a:ea typeface="Cambria" panose="02040503050406030204" pitchFamily="18" charset="0"/>
              </a:rPr>
              <a:t> ở </a:t>
            </a:r>
            <a:r>
              <a:rPr lang="en-US" sz="4800" b="1" dirty="0" err="1" smtClean="0">
                <a:latin typeface="Cambria" panose="02040503050406030204" pitchFamily="18" charset="0"/>
                <a:ea typeface="Cambria" panose="02040503050406030204" pitchFamily="18" charset="0"/>
              </a:rPr>
              <a:t>cột</a:t>
            </a:r>
            <a:r>
              <a:rPr lang="en-US" sz="4800" b="1" dirty="0" smtClean="0">
                <a:latin typeface="Cambria" panose="02040503050406030204" pitchFamily="18" charset="0"/>
                <a:ea typeface="Cambria" panose="02040503050406030204" pitchFamily="18" charset="0"/>
              </a:rPr>
              <a:t> A </a:t>
            </a:r>
            <a:r>
              <a:rPr lang="en-US" sz="4800" b="1" dirty="0" err="1" smtClean="0">
                <a:latin typeface="Cambria" panose="02040503050406030204" pitchFamily="18" charset="0"/>
                <a:ea typeface="Cambria" panose="02040503050406030204" pitchFamily="18" charset="0"/>
              </a:rPr>
              <a:t>có</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gì</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khác</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các</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câu</a:t>
            </a:r>
            <a:r>
              <a:rPr lang="en-US" sz="4800" b="1" dirty="0" smtClean="0">
                <a:latin typeface="Cambria" panose="02040503050406030204" pitchFamily="18" charset="0"/>
                <a:ea typeface="Cambria" panose="02040503050406030204" pitchFamily="18" charset="0"/>
              </a:rPr>
              <a:t> ở </a:t>
            </a:r>
            <a:r>
              <a:rPr lang="en-US" sz="4800" b="1" dirty="0" err="1" smtClean="0">
                <a:latin typeface="Cambria" panose="02040503050406030204" pitchFamily="18" charset="0"/>
                <a:ea typeface="Cambria" panose="02040503050406030204" pitchFamily="18" charset="0"/>
              </a:rPr>
              <a:t>cột</a:t>
            </a:r>
            <a:r>
              <a:rPr lang="en-US" sz="4800" b="1" dirty="0" smtClean="0">
                <a:latin typeface="Cambria" panose="02040503050406030204" pitchFamily="18" charset="0"/>
                <a:ea typeface="Cambria" panose="02040503050406030204" pitchFamily="18" charset="0"/>
              </a:rPr>
              <a:t> B?</a:t>
            </a:r>
            <a:endParaRPr lang="en-US" sz="4800" b="1" dirty="0">
              <a:latin typeface="Cambria" panose="02040503050406030204" pitchFamily="18" charset="0"/>
              <a:ea typeface="Cambria" panose="02040503050406030204" pitchFamily="18" charset="0"/>
            </a:endParaRPr>
          </a:p>
        </p:txBody>
      </p:sp>
      <p:sp>
        <p:nvSpPr>
          <p:cNvPr id="15" name="TextBox 15"/>
          <p:cNvSpPr txBox="1"/>
          <p:nvPr/>
        </p:nvSpPr>
        <p:spPr>
          <a:xfrm>
            <a:off x="156136" y="1355448"/>
            <a:ext cx="4464050" cy="810895"/>
          </a:xfrm>
          <a:prstGeom prst="rect">
            <a:avLst/>
          </a:prstGeom>
        </p:spPr>
        <p:txBody>
          <a:bodyPr lIns="0" tIns="0" rIns="0" bIns="0" rtlCol="0" anchor="t">
            <a:spAutoFit/>
          </a:bodyPr>
          <a:lstStyle/>
          <a:p>
            <a:pPr algn="ctr">
              <a:lnSpc>
                <a:spcPts val="5915"/>
              </a:lnSpc>
            </a:pPr>
            <a:r>
              <a:rPr lang="en-US" sz="6500" dirty="0">
                <a:ln>
                  <a:solidFill>
                    <a:schemeClr val="tx1"/>
                  </a:solidFill>
                </a:ln>
                <a:solidFill>
                  <a:srgbClr val="FEF3C6"/>
                </a:solidFill>
                <a:latin typeface="Arturo Outline"/>
              </a:rPr>
              <a:t>CÂU 1</a:t>
            </a:r>
          </a:p>
        </p:txBody>
      </p:sp>
      <p:graphicFrame>
        <p:nvGraphicFramePr>
          <p:cNvPr id="16" name="Table 15"/>
          <p:cNvGraphicFramePr>
            <a:graphicFrameLocks noGrp="1"/>
          </p:cNvGraphicFramePr>
          <p:nvPr>
            <p:extLst>
              <p:ext uri="{D42A27DB-BD31-4B8C-83A1-F6EECF244321}">
                <p14:modId xmlns:p14="http://schemas.microsoft.com/office/powerpoint/2010/main" val="2042905340"/>
              </p:ext>
            </p:extLst>
          </p:nvPr>
        </p:nvGraphicFramePr>
        <p:xfrm>
          <a:off x="1981200" y="3824291"/>
          <a:ext cx="15344706" cy="2529840"/>
        </p:xfrm>
        <a:graphic>
          <a:graphicData uri="http://schemas.openxmlformats.org/drawingml/2006/table">
            <a:tbl>
              <a:tblPr firstRow="1" bandRow="1">
                <a:tableStyleId>{5C22544A-7EE6-4342-B048-85BDC9FD1C3A}</a:tableStyleId>
              </a:tblPr>
              <a:tblGrid>
                <a:gridCol w="6429285">
                  <a:extLst>
                    <a:ext uri="{9D8B030D-6E8A-4147-A177-3AD203B41FA5}">
                      <a16:colId xmlns:a16="http://schemas.microsoft.com/office/drawing/2014/main" val="3907669443"/>
                    </a:ext>
                  </a:extLst>
                </a:gridCol>
                <a:gridCol w="1624790">
                  <a:extLst>
                    <a:ext uri="{9D8B030D-6E8A-4147-A177-3AD203B41FA5}">
                      <a16:colId xmlns:a16="http://schemas.microsoft.com/office/drawing/2014/main" val="1359196481"/>
                    </a:ext>
                  </a:extLst>
                </a:gridCol>
                <a:gridCol w="7290631">
                  <a:extLst>
                    <a:ext uri="{9D8B030D-6E8A-4147-A177-3AD203B41FA5}">
                      <a16:colId xmlns:a16="http://schemas.microsoft.com/office/drawing/2014/main" val="1604997201"/>
                    </a:ext>
                  </a:extLst>
                </a:gridCol>
              </a:tblGrid>
              <a:tr h="2377440">
                <a:tc>
                  <a:txBody>
                    <a:bodyPr/>
                    <a:lstStyle/>
                    <a:p>
                      <a:pPr algn="just"/>
                      <a:r>
                        <a:rPr lang="en-US" sz="4000" b="0" dirty="0" err="1" smtClean="0">
                          <a:solidFill>
                            <a:schemeClr val="tx1"/>
                          </a:solidFill>
                          <a:latin typeface="Cambria" panose="02040503050406030204" pitchFamily="18" charset="0"/>
                          <a:ea typeface="Cambria" panose="02040503050406030204" pitchFamily="18" charset="0"/>
                        </a:rPr>
                        <a:t>Sông</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Bạch</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Đằng</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là</a:t>
                      </a:r>
                      <a:r>
                        <a:rPr lang="en-US" sz="4000" b="0" baseline="0" dirty="0" smtClean="0">
                          <a:solidFill>
                            <a:schemeClr val="tx1"/>
                          </a:solidFill>
                          <a:latin typeface="Cambria" panose="02040503050406030204" pitchFamily="18" charset="0"/>
                          <a:ea typeface="Cambria" panose="02040503050406030204" pitchFamily="18" charset="0"/>
                        </a:rPr>
                        <a:t> con </a:t>
                      </a:r>
                      <a:r>
                        <a:rPr lang="en-US" sz="4000" b="0" baseline="0" dirty="0" err="1" smtClean="0">
                          <a:solidFill>
                            <a:schemeClr val="tx1"/>
                          </a:solidFill>
                          <a:latin typeface="Cambria" panose="02040503050406030204" pitchFamily="18" charset="0"/>
                          <a:ea typeface="Cambria" panose="02040503050406030204" pitchFamily="18" charset="0"/>
                        </a:rPr>
                        <a:t>sông</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gắn</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liền</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với</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lịch</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sử</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chống</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giặc</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ngoại</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xâm</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của</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người</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Việt</a:t>
                      </a:r>
                      <a:r>
                        <a:rPr lang="en-US" sz="4000" b="0" baseline="0" dirty="0" smtClean="0">
                          <a:solidFill>
                            <a:schemeClr val="tx1"/>
                          </a:solidFill>
                          <a:latin typeface="Cambria" panose="02040503050406030204" pitchFamily="18" charset="0"/>
                          <a:ea typeface="Cambria" panose="02040503050406030204" pitchFamily="18" charset="0"/>
                        </a:rPr>
                        <a:t> Nam.</a:t>
                      </a:r>
                      <a:endParaRPr lang="en-US" sz="4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endParaRPr lang="en-US" sz="4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b="0" dirty="0" err="1" smtClean="0">
                          <a:solidFill>
                            <a:schemeClr val="tx1"/>
                          </a:solidFill>
                          <a:latin typeface="Cambria" panose="02040503050406030204" pitchFamily="18" charset="0"/>
                          <a:ea typeface="Cambria" panose="02040503050406030204" pitchFamily="18" charset="0"/>
                        </a:rPr>
                        <a:t>Sông</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Bạch</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Đằng</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còn</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gọi</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là</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sông</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Rừng</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là</a:t>
                      </a:r>
                      <a:r>
                        <a:rPr lang="en-US" sz="4000" b="0" baseline="0" dirty="0" smtClean="0">
                          <a:solidFill>
                            <a:schemeClr val="tx1"/>
                          </a:solidFill>
                          <a:latin typeface="Cambria" panose="02040503050406030204" pitchFamily="18" charset="0"/>
                          <a:ea typeface="Cambria" panose="02040503050406030204" pitchFamily="18" charset="0"/>
                        </a:rPr>
                        <a:t> con </a:t>
                      </a:r>
                      <a:r>
                        <a:rPr lang="en-US" sz="4000" b="0" baseline="0" dirty="0" err="1" smtClean="0">
                          <a:solidFill>
                            <a:schemeClr val="tx1"/>
                          </a:solidFill>
                          <a:latin typeface="Cambria" panose="02040503050406030204" pitchFamily="18" charset="0"/>
                          <a:ea typeface="Cambria" panose="02040503050406030204" pitchFamily="18" charset="0"/>
                        </a:rPr>
                        <a:t>sông</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gắn</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liền</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với</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lịch</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sử</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chống</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giặc</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ngoại</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xâm</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của</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người</a:t>
                      </a:r>
                      <a:r>
                        <a:rPr lang="en-US" sz="4000" b="0" baseline="0" dirty="0" smtClean="0">
                          <a:solidFill>
                            <a:schemeClr val="tx1"/>
                          </a:solidFill>
                          <a:latin typeface="Cambria" panose="02040503050406030204" pitchFamily="18" charset="0"/>
                          <a:ea typeface="Cambria" panose="02040503050406030204" pitchFamily="18" charset="0"/>
                        </a:rPr>
                        <a:t> </a:t>
                      </a:r>
                      <a:r>
                        <a:rPr lang="en-US" sz="4000" b="0" baseline="0" dirty="0" err="1" smtClean="0">
                          <a:solidFill>
                            <a:schemeClr val="tx1"/>
                          </a:solidFill>
                          <a:latin typeface="Cambria" panose="02040503050406030204" pitchFamily="18" charset="0"/>
                          <a:ea typeface="Cambria" panose="02040503050406030204" pitchFamily="18" charset="0"/>
                        </a:rPr>
                        <a:t>Việt</a:t>
                      </a:r>
                      <a:r>
                        <a:rPr lang="en-US" sz="4000" b="0" baseline="0" dirty="0" smtClean="0">
                          <a:solidFill>
                            <a:schemeClr val="tx1"/>
                          </a:solidFill>
                          <a:latin typeface="Cambria" panose="02040503050406030204" pitchFamily="18" charset="0"/>
                          <a:ea typeface="Cambria" panose="02040503050406030204" pitchFamily="18" charset="0"/>
                        </a:rPr>
                        <a:t> Nam.</a:t>
                      </a:r>
                      <a:endParaRPr lang="en-US" sz="4000" b="0" dirty="0" smtClean="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46948934"/>
                  </a:ext>
                </a:extLst>
              </a:tr>
            </a:tbl>
          </a:graphicData>
        </a:graphic>
      </p:graphicFrame>
      <p:sp>
        <p:nvSpPr>
          <p:cNvPr id="17" name="Cloud 16"/>
          <p:cNvSpPr/>
          <p:nvPr/>
        </p:nvSpPr>
        <p:spPr>
          <a:xfrm>
            <a:off x="4697177" y="2813643"/>
            <a:ext cx="1818356" cy="871697"/>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dirty="0" smtClean="0">
                <a:ln>
                  <a:solidFill>
                    <a:schemeClr val="tx1"/>
                  </a:solidFill>
                </a:ln>
                <a:solidFill>
                  <a:schemeClr val="bg1"/>
                </a:solidFill>
              </a:rPr>
              <a:t>A</a:t>
            </a:r>
            <a:endParaRPr lang="en-US" sz="6000" b="1" dirty="0">
              <a:ln>
                <a:solidFill>
                  <a:schemeClr val="tx1"/>
                </a:solidFill>
              </a:ln>
              <a:solidFill>
                <a:schemeClr val="bg1"/>
              </a:solidFill>
            </a:endParaRPr>
          </a:p>
        </p:txBody>
      </p:sp>
      <p:sp>
        <p:nvSpPr>
          <p:cNvPr id="18" name="Cloud 17"/>
          <p:cNvSpPr/>
          <p:nvPr/>
        </p:nvSpPr>
        <p:spPr>
          <a:xfrm>
            <a:off x="12756469" y="2799507"/>
            <a:ext cx="1818356" cy="871697"/>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6000" b="1" dirty="0" smtClean="0">
                <a:ln>
                  <a:solidFill>
                    <a:schemeClr val="tx1"/>
                  </a:solidFill>
                </a:ln>
                <a:solidFill>
                  <a:schemeClr val="bg1"/>
                </a:solidFill>
              </a:rPr>
              <a:t>B</a:t>
            </a:r>
            <a:endParaRPr lang="en-US" sz="6000" b="1" dirty="0">
              <a:ln>
                <a:solidFill>
                  <a:schemeClr val="tx1"/>
                </a:solidFill>
              </a:ln>
              <a:solidFill>
                <a:schemeClr val="bg1"/>
              </a:solidFill>
            </a:endParaRPr>
          </a:p>
        </p:txBody>
      </p:sp>
      <p:sp>
        <p:nvSpPr>
          <p:cNvPr id="19" name="Down Arrow 18"/>
          <p:cNvSpPr/>
          <p:nvPr/>
        </p:nvSpPr>
        <p:spPr>
          <a:xfrm>
            <a:off x="4620186" y="6599900"/>
            <a:ext cx="636823" cy="77868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p:cNvGraphicFramePr>
            <a:graphicFrameLocks noGrp="1"/>
          </p:cNvGraphicFramePr>
          <p:nvPr>
            <p:extLst>
              <p:ext uri="{D42A27DB-BD31-4B8C-83A1-F6EECF244321}">
                <p14:modId xmlns:p14="http://schemas.microsoft.com/office/powerpoint/2010/main" val="2028448240"/>
              </p:ext>
            </p:extLst>
          </p:nvPr>
        </p:nvGraphicFramePr>
        <p:xfrm>
          <a:off x="1713709" y="7579571"/>
          <a:ext cx="7086600" cy="1402080"/>
        </p:xfrm>
        <a:graphic>
          <a:graphicData uri="http://schemas.openxmlformats.org/drawingml/2006/table">
            <a:tbl>
              <a:tblPr firstRow="1" firstCol="1" bandRow="1">
                <a:tableStyleId>{5C22544A-7EE6-4342-B048-85BDC9FD1C3A}</a:tableStyleId>
              </a:tblPr>
              <a:tblGrid>
                <a:gridCol w="7086600">
                  <a:extLst>
                    <a:ext uri="{9D8B030D-6E8A-4147-A177-3AD203B41FA5}">
                      <a16:colId xmlns:a16="http://schemas.microsoft.com/office/drawing/2014/main" val="2978013812"/>
                    </a:ext>
                  </a:extLst>
                </a:gridCol>
              </a:tblGrid>
              <a:tr h="0">
                <a:tc>
                  <a:txBody>
                    <a:bodyPr/>
                    <a:lstStyle/>
                    <a:p>
                      <a:pPr algn="ctr">
                        <a:lnSpc>
                          <a:spcPct val="115000"/>
                        </a:lnSpc>
                        <a:spcAft>
                          <a:spcPts val="0"/>
                        </a:spcAft>
                      </a:pPr>
                      <a:r>
                        <a:rPr lang="en-US" sz="4000" b="1" kern="1200" dirty="0" err="1" smtClean="0">
                          <a:solidFill>
                            <a:schemeClr val="lt1"/>
                          </a:solidFill>
                          <a:effectLst/>
                          <a:latin typeface="Cambria" panose="02040503050406030204" pitchFamily="18" charset="0"/>
                          <a:ea typeface="Cambria" panose="02040503050406030204" pitchFamily="18" charset="0"/>
                          <a:cs typeface="+mn-cs"/>
                        </a:rPr>
                        <a:t>Không</a:t>
                      </a:r>
                      <a:r>
                        <a:rPr lang="en-US" sz="4000" b="1" kern="1200" dirty="0" smtClean="0">
                          <a:solidFill>
                            <a:schemeClr val="lt1"/>
                          </a:solidFill>
                          <a:effectLst/>
                          <a:latin typeface="Cambria" panose="02040503050406030204" pitchFamily="18" charset="0"/>
                          <a:ea typeface="Cambria" panose="02040503050406030204" pitchFamily="18" charset="0"/>
                          <a:cs typeface="+mn-cs"/>
                        </a:rPr>
                        <a:t> </a:t>
                      </a:r>
                      <a:r>
                        <a:rPr lang="en-US" sz="4000" b="1" kern="1200" dirty="0" err="1" smtClean="0">
                          <a:solidFill>
                            <a:schemeClr val="lt1"/>
                          </a:solidFill>
                          <a:effectLst/>
                          <a:latin typeface="Cambria" panose="02040503050406030204" pitchFamily="18" charset="0"/>
                          <a:ea typeface="Cambria" panose="02040503050406030204" pitchFamily="18" charset="0"/>
                          <a:cs typeface="+mn-cs"/>
                        </a:rPr>
                        <a:t>có</a:t>
                      </a:r>
                      <a:r>
                        <a:rPr lang="en-US" sz="4000" b="1" kern="1200" dirty="0" smtClean="0">
                          <a:solidFill>
                            <a:schemeClr val="lt1"/>
                          </a:solidFill>
                          <a:effectLst/>
                          <a:latin typeface="Cambria" panose="02040503050406030204" pitchFamily="18" charset="0"/>
                          <a:ea typeface="Cambria" panose="02040503050406030204" pitchFamily="18" charset="0"/>
                          <a:cs typeface="+mn-cs"/>
                        </a:rPr>
                        <a:t> </a:t>
                      </a:r>
                      <a:r>
                        <a:rPr lang="en-US" sz="4000" b="1" kern="1200" dirty="0" err="1" smtClean="0">
                          <a:solidFill>
                            <a:schemeClr val="lt1"/>
                          </a:solidFill>
                          <a:effectLst/>
                          <a:latin typeface="Cambria" panose="02040503050406030204" pitchFamily="18" charset="0"/>
                          <a:ea typeface="Cambria" panose="02040503050406030204" pitchFamily="18" charset="0"/>
                          <a:cs typeface="+mn-cs"/>
                        </a:rPr>
                        <a:t>thông</a:t>
                      </a:r>
                      <a:r>
                        <a:rPr lang="en-US" sz="4000" b="1" kern="1200" dirty="0" smtClean="0">
                          <a:solidFill>
                            <a:schemeClr val="lt1"/>
                          </a:solidFill>
                          <a:effectLst/>
                          <a:latin typeface="Cambria" panose="02040503050406030204" pitchFamily="18" charset="0"/>
                          <a:ea typeface="Cambria" panose="02040503050406030204" pitchFamily="18" charset="0"/>
                          <a:cs typeface="+mn-cs"/>
                        </a:rPr>
                        <a:t> tin </a:t>
                      </a:r>
                      <a:r>
                        <a:rPr lang="en-US" sz="4000" b="1" kern="1200" dirty="0" err="1" smtClean="0">
                          <a:solidFill>
                            <a:schemeClr val="lt1"/>
                          </a:solidFill>
                          <a:effectLst/>
                          <a:latin typeface="Cambria" panose="02040503050406030204" pitchFamily="18" charset="0"/>
                          <a:ea typeface="Cambria" panose="02040503050406030204" pitchFamily="18" charset="0"/>
                          <a:cs typeface="+mn-cs"/>
                        </a:rPr>
                        <a:t>về</a:t>
                      </a:r>
                      <a:r>
                        <a:rPr lang="en-US" sz="4000" b="1" kern="1200" dirty="0" smtClean="0">
                          <a:solidFill>
                            <a:schemeClr val="lt1"/>
                          </a:solidFill>
                          <a:effectLst/>
                          <a:latin typeface="Cambria" panose="02040503050406030204" pitchFamily="18" charset="0"/>
                          <a:ea typeface="Cambria" panose="02040503050406030204" pitchFamily="18" charset="0"/>
                          <a:cs typeface="+mn-cs"/>
                        </a:rPr>
                        <a:t> </a:t>
                      </a:r>
                      <a:r>
                        <a:rPr lang="en-US" sz="4000" b="1" kern="1200" dirty="0" err="1" smtClean="0">
                          <a:solidFill>
                            <a:schemeClr val="lt1"/>
                          </a:solidFill>
                          <a:effectLst/>
                          <a:latin typeface="Cambria" panose="02040503050406030204" pitchFamily="18" charset="0"/>
                          <a:ea typeface="Cambria" panose="02040503050406030204" pitchFamily="18" charset="0"/>
                          <a:cs typeface="+mn-cs"/>
                        </a:rPr>
                        <a:t>tên</a:t>
                      </a:r>
                      <a:r>
                        <a:rPr lang="en-US" sz="4000" b="1" kern="1200" dirty="0" smtClean="0">
                          <a:solidFill>
                            <a:schemeClr val="lt1"/>
                          </a:solidFill>
                          <a:effectLst/>
                          <a:latin typeface="Cambria" panose="02040503050406030204" pitchFamily="18" charset="0"/>
                          <a:ea typeface="Cambria" panose="02040503050406030204" pitchFamily="18" charset="0"/>
                          <a:cs typeface="+mn-cs"/>
                        </a:rPr>
                        <a:t> </a:t>
                      </a:r>
                      <a:r>
                        <a:rPr lang="en-US" sz="4000" b="1" kern="1200" dirty="0" err="1" smtClean="0">
                          <a:solidFill>
                            <a:schemeClr val="lt1"/>
                          </a:solidFill>
                          <a:effectLst/>
                          <a:latin typeface="Cambria" panose="02040503050406030204" pitchFamily="18" charset="0"/>
                          <a:ea typeface="Cambria" panose="02040503050406030204" pitchFamily="18" charset="0"/>
                          <a:cs typeface="+mn-cs"/>
                        </a:rPr>
                        <a:t>gọi</a:t>
                      </a:r>
                      <a:r>
                        <a:rPr lang="en-US" sz="4000" b="1" kern="1200" dirty="0" smtClean="0">
                          <a:solidFill>
                            <a:schemeClr val="lt1"/>
                          </a:solidFill>
                          <a:effectLst/>
                          <a:latin typeface="Cambria" panose="02040503050406030204" pitchFamily="18" charset="0"/>
                          <a:ea typeface="Cambria" panose="02040503050406030204" pitchFamily="18" charset="0"/>
                          <a:cs typeface="+mn-cs"/>
                        </a:rPr>
                        <a:t> </a:t>
                      </a:r>
                      <a:r>
                        <a:rPr lang="en-US" sz="4000" b="1" kern="1200" dirty="0" err="1" smtClean="0">
                          <a:solidFill>
                            <a:schemeClr val="lt1"/>
                          </a:solidFill>
                          <a:effectLst/>
                          <a:latin typeface="Cambria" panose="02040503050406030204" pitchFamily="18" charset="0"/>
                          <a:ea typeface="Cambria" panose="02040503050406030204" pitchFamily="18" charset="0"/>
                          <a:cs typeface="+mn-cs"/>
                        </a:rPr>
                        <a:t>khác</a:t>
                      </a:r>
                      <a:r>
                        <a:rPr lang="en-US" sz="4000" b="1" kern="1200" dirty="0" smtClean="0">
                          <a:solidFill>
                            <a:schemeClr val="lt1"/>
                          </a:solidFill>
                          <a:effectLst/>
                          <a:latin typeface="Cambria" panose="02040503050406030204" pitchFamily="18" charset="0"/>
                          <a:ea typeface="Cambria" panose="02040503050406030204" pitchFamily="18" charset="0"/>
                          <a:cs typeface="+mn-cs"/>
                        </a:rPr>
                        <a:t> </a:t>
                      </a:r>
                      <a:r>
                        <a:rPr lang="en-US" sz="4000" b="1" kern="1200" dirty="0" err="1" smtClean="0">
                          <a:solidFill>
                            <a:schemeClr val="lt1"/>
                          </a:solidFill>
                          <a:effectLst/>
                          <a:latin typeface="Cambria" panose="02040503050406030204" pitchFamily="18" charset="0"/>
                          <a:ea typeface="Cambria" panose="02040503050406030204" pitchFamily="18" charset="0"/>
                          <a:cs typeface="+mn-cs"/>
                        </a:rPr>
                        <a:t>của</a:t>
                      </a:r>
                      <a:r>
                        <a:rPr lang="en-US" sz="4000" b="1" kern="1200" dirty="0" smtClean="0">
                          <a:solidFill>
                            <a:schemeClr val="lt1"/>
                          </a:solidFill>
                          <a:effectLst/>
                          <a:latin typeface="Cambria" panose="02040503050406030204" pitchFamily="18" charset="0"/>
                          <a:ea typeface="Cambria" panose="02040503050406030204" pitchFamily="18" charset="0"/>
                          <a:cs typeface="+mn-cs"/>
                        </a:rPr>
                        <a:t> </a:t>
                      </a:r>
                      <a:r>
                        <a:rPr lang="en-US" sz="4000" b="1" kern="1200" dirty="0" err="1" smtClean="0">
                          <a:solidFill>
                            <a:schemeClr val="lt1"/>
                          </a:solidFill>
                          <a:effectLst/>
                          <a:latin typeface="Cambria" panose="02040503050406030204" pitchFamily="18" charset="0"/>
                          <a:ea typeface="Cambria" panose="02040503050406030204" pitchFamily="18" charset="0"/>
                          <a:cs typeface="+mn-cs"/>
                        </a:rPr>
                        <a:t>sông</a:t>
                      </a:r>
                      <a:r>
                        <a:rPr lang="en-US" sz="4000" b="1" kern="1200" dirty="0" smtClean="0">
                          <a:solidFill>
                            <a:schemeClr val="lt1"/>
                          </a:solidFill>
                          <a:effectLst/>
                          <a:latin typeface="Cambria" panose="02040503050406030204" pitchFamily="18" charset="0"/>
                          <a:ea typeface="Cambria" panose="02040503050406030204" pitchFamily="18" charset="0"/>
                          <a:cs typeface="+mn-cs"/>
                        </a:rPr>
                        <a:t> </a:t>
                      </a:r>
                      <a:r>
                        <a:rPr lang="en-US" sz="4000" b="1" kern="1200" dirty="0" err="1" smtClean="0">
                          <a:solidFill>
                            <a:schemeClr val="lt1"/>
                          </a:solidFill>
                          <a:effectLst/>
                          <a:latin typeface="Cambria" panose="02040503050406030204" pitchFamily="18" charset="0"/>
                          <a:ea typeface="Cambria" panose="02040503050406030204" pitchFamily="18" charset="0"/>
                          <a:cs typeface="+mn-cs"/>
                        </a:rPr>
                        <a:t>Bạch</a:t>
                      </a:r>
                      <a:r>
                        <a:rPr lang="en-US" sz="4000" b="1" kern="1200" dirty="0" smtClean="0">
                          <a:solidFill>
                            <a:schemeClr val="lt1"/>
                          </a:solidFill>
                          <a:effectLst/>
                          <a:latin typeface="Cambria" panose="02040503050406030204" pitchFamily="18" charset="0"/>
                          <a:ea typeface="Cambria" panose="02040503050406030204" pitchFamily="18" charset="0"/>
                          <a:cs typeface="+mn-cs"/>
                        </a:rPr>
                        <a:t> </a:t>
                      </a:r>
                      <a:r>
                        <a:rPr lang="en-US" sz="4000" b="1" kern="1200" dirty="0" err="1" smtClean="0">
                          <a:solidFill>
                            <a:schemeClr val="lt1"/>
                          </a:solidFill>
                          <a:effectLst/>
                          <a:latin typeface="Cambria" panose="02040503050406030204" pitchFamily="18" charset="0"/>
                          <a:ea typeface="Cambria" panose="02040503050406030204" pitchFamily="18" charset="0"/>
                          <a:cs typeface="+mn-cs"/>
                        </a:rPr>
                        <a:t>Đằng</a:t>
                      </a:r>
                      <a:r>
                        <a:rPr lang="en-US" sz="4000" b="1" kern="1200" dirty="0" smtClean="0">
                          <a:solidFill>
                            <a:schemeClr val="lt1"/>
                          </a:solidFill>
                          <a:effectLst/>
                          <a:latin typeface="Cambria" panose="02040503050406030204" pitchFamily="18" charset="0"/>
                          <a:ea typeface="Cambria" panose="02040503050406030204" pitchFamily="18" charset="0"/>
                          <a:cs typeface="+mn-cs"/>
                        </a:rPr>
                        <a:t>.</a:t>
                      </a:r>
                      <a:endParaRPr lang="en-US" sz="6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4220013640"/>
                  </a:ext>
                </a:extLst>
              </a:tr>
            </a:tbl>
          </a:graphicData>
        </a:graphic>
      </p:graphicFrame>
      <p:sp>
        <p:nvSpPr>
          <p:cNvPr id="21" name="Down Arrow 20"/>
          <p:cNvSpPr/>
          <p:nvPr/>
        </p:nvSpPr>
        <p:spPr>
          <a:xfrm>
            <a:off x="12972727" y="6538584"/>
            <a:ext cx="636823" cy="77868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extLst>
              <p:ext uri="{D42A27DB-BD31-4B8C-83A1-F6EECF244321}">
                <p14:modId xmlns:p14="http://schemas.microsoft.com/office/powerpoint/2010/main" val="3615236708"/>
              </p:ext>
            </p:extLst>
          </p:nvPr>
        </p:nvGraphicFramePr>
        <p:xfrm>
          <a:off x="10439400" y="7635768"/>
          <a:ext cx="6477000" cy="1402080"/>
        </p:xfrm>
        <a:graphic>
          <a:graphicData uri="http://schemas.openxmlformats.org/drawingml/2006/table">
            <a:tbl>
              <a:tblPr firstRow="1" firstCol="1" bandRow="1">
                <a:tableStyleId>{5C22544A-7EE6-4342-B048-85BDC9FD1C3A}</a:tableStyleId>
              </a:tblPr>
              <a:tblGrid>
                <a:gridCol w="6477000">
                  <a:extLst>
                    <a:ext uri="{9D8B030D-6E8A-4147-A177-3AD203B41FA5}">
                      <a16:colId xmlns:a16="http://schemas.microsoft.com/office/drawing/2014/main" val="2978013812"/>
                    </a:ext>
                  </a:extLst>
                </a:gridCol>
              </a:tblGrid>
              <a:tr h="0">
                <a:tc>
                  <a:txBody>
                    <a:bodyPr/>
                    <a:lstStyle/>
                    <a:p>
                      <a:pPr algn="ctr">
                        <a:lnSpc>
                          <a:spcPct val="115000"/>
                        </a:lnSpc>
                        <a:spcAft>
                          <a:spcPts val="0"/>
                        </a:spcAft>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Bạch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4220013640"/>
                  </a:ext>
                </a:extLst>
              </a:tr>
            </a:tbl>
          </a:graphicData>
        </a:graphic>
      </p:graphicFrame>
    </p:spTree>
    <p:extLst>
      <p:ext uri="{BB962C8B-B14F-4D97-AF65-F5344CB8AC3E}">
        <p14:creationId xmlns:p14="http://schemas.microsoft.com/office/powerpoint/2010/main" val="822591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509549" y="2900759"/>
            <a:ext cx="12145574" cy="5839340"/>
          </a:xfrm>
          <a:custGeom>
            <a:avLst/>
            <a:gdLst/>
            <a:ahLst/>
            <a:cxnLst/>
            <a:rect l="l" t="t" r="r" b="b"/>
            <a:pathLst>
              <a:path w="11268903" h="5839340">
                <a:moveTo>
                  <a:pt x="0" y="0"/>
                </a:moveTo>
                <a:lnTo>
                  <a:pt x="11268902" y="0"/>
                </a:lnTo>
                <a:lnTo>
                  <a:pt x="11268902" y="5839341"/>
                </a:lnTo>
                <a:lnTo>
                  <a:pt x="0" y="58393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3786425" y="3044232"/>
            <a:ext cx="11498723" cy="5552395"/>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5388099" y="1225852"/>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6316925" flipH="1" flipV="1">
            <a:off x="310412" y="1799134"/>
            <a:ext cx="1516158" cy="1801052"/>
          </a:xfrm>
          <a:custGeom>
            <a:avLst/>
            <a:gdLst/>
            <a:ahLst/>
            <a:cxnLst/>
            <a:rect l="l" t="t" r="r" b="b"/>
            <a:pathLst>
              <a:path w="1516158" h="1801052">
                <a:moveTo>
                  <a:pt x="1516158" y="1801051"/>
                </a:moveTo>
                <a:lnTo>
                  <a:pt x="0" y="1801051"/>
                </a:lnTo>
                <a:lnTo>
                  <a:pt x="0" y="0"/>
                </a:lnTo>
                <a:lnTo>
                  <a:pt x="1516158" y="0"/>
                </a:lnTo>
                <a:lnTo>
                  <a:pt x="1516158" y="1801051"/>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1333878">
            <a:off x="15652112" y="506798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1524368" y="75382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3635810" y="1791118"/>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510906" y="3390900"/>
            <a:ext cx="4127211" cy="6993718"/>
          </a:xfrm>
          <a:custGeom>
            <a:avLst/>
            <a:gdLst/>
            <a:ahLst/>
            <a:cxnLst/>
            <a:rect l="l" t="t" r="r" b="b"/>
            <a:pathLst>
              <a:path w="4660011" h="8229600">
                <a:moveTo>
                  <a:pt x="0" y="0"/>
                </a:moveTo>
                <a:lnTo>
                  <a:pt x="4660011" y="0"/>
                </a:lnTo>
                <a:lnTo>
                  <a:pt x="4660011" y="8229600"/>
                </a:lnTo>
                <a:lnTo>
                  <a:pt x="0" y="8229600"/>
                </a:lnTo>
                <a:lnTo>
                  <a:pt x="0" y="0"/>
                </a:lnTo>
                <a:close/>
              </a:path>
            </a:pathLst>
          </a:custGeom>
          <a:blipFill>
            <a:blip r:embed="rId12"/>
            <a:stretch>
              <a:fillRect/>
            </a:stretch>
          </a:blipFill>
        </p:spPr>
      </p:sp>
      <p:sp>
        <p:nvSpPr>
          <p:cNvPr id="16" name="Freeform 6"/>
          <p:cNvSpPr/>
          <p:nvPr/>
        </p:nvSpPr>
        <p:spPr>
          <a:xfrm>
            <a:off x="4017346" y="757001"/>
            <a:ext cx="12731492" cy="1828540"/>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4">
              <a:duotone>
                <a:prstClr val="black"/>
                <a:schemeClr val="accent2">
                  <a:tint val="45000"/>
                  <a:satMod val="400000"/>
                </a:schemeClr>
              </a:duotone>
              <a:extLst>
                <a:ext uri="{96DAC541-7B7A-43D3-8B79-37D633B846F1}">
                  <asvg:svgBlip xmlns="" xmlns:asvg="http://schemas.microsoft.com/office/drawing/2016/SVG/main" r:embed="rId13"/>
                </a:ext>
              </a:extLst>
            </a:blip>
            <a:stretch>
              <a:fillRect/>
            </a:stretch>
          </a:blipFill>
        </p:spPr>
      </p:sp>
      <p:sp>
        <p:nvSpPr>
          <p:cNvPr id="17" name="TextBox 14"/>
          <p:cNvSpPr txBox="1"/>
          <p:nvPr/>
        </p:nvSpPr>
        <p:spPr>
          <a:xfrm>
            <a:off x="4777238" y="949438"/>
            <a:ext cx="11215461" cy="1477328"/>
          </a:xfrm>
          <a:prstGeom prst="rect">
            <a:avLst/>
          </a:prstGeom>
        </p:spPr>
        <p:txBody>
          <a:bodyPr wrap="square" lIns="0" tIns="0" rIns="0" bIns="0" rtlCol="0" anchor="t">
            <a:spAutoFit/>
          </a:bodyPr>
          <a:lstStyle/>
          <a:p>
            <a:pPr algn="ctr"/>
            <a:r>
              <a:rPr lang="en-US" sz="4800" b="1" dirty="0" err="1" smtClean="0">
                <a:latin typeface="Cambria" panose="02040503050406030204" pitchFamily="18" charset="0"/>
                <a:ea typeface="Cambria" panose="02040503050406030204" pitchFamily="18" charset="0"/>
              </a:rPr>
              <a:t>Dấu</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ngoặc</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đơn</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trong</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mỗi</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câu</a:t>
            </a:r>
            <a:r>
              <a:rPr lang="en-US" sz="4800" b="1" dirty="0" smtClean="0">
                <a:latin typeface="Cambria" panose="02040503050406030204" pitchFamily="18" charset="0"/>
                <a:ea typeface="Cambria" panose="02040503050406030204" pitchFamily="18" charset="0"/>
              </a:rPr>
              <a:t> ở </a:t>
            </a:r>
            <a:r>
              <a:rPr lang="en-US" sz="4800" b="1" dirty="0" err="1" smtClean="0">
                <a:latin typeface="Cambria" panose="02040503050406030204" pitchFamily="18" charset="0"/>
                <a:ea typeface="Cambria" panose="02040503050406030204" pitchFamily="18" charset="0"/>
              </a:rPr>
              <a:t>cột</a:t>
            </a:r>
            <a:r>
              <a:rPr lang="en-US" sz="4800" b="1" dirty="0" smtClean="0">
                <a:latin typeface="Cambria" panose="02040503050406030204" pitchFamily="18" charset="0"/>
                <a:ea typeface="Cambria" panose="02040503050406030204" pitchFamily="18" charset="0"/>
              </a:rPr>
              <a:t> B (</a:t>
            </a:r>
            <a:r>
              <a:rPr lang="en-US" sz="4800" b="1" dirty="0" err="1" smtClean="0">
                <a:latin typeface="Cambria" panose="02040503050406030204" pitchFamily="18" charset="0"/>
                <a:ea typeface="Cambria" panose="02040503050406030204" pitchFamily="18" charset="0"/>
              </a:rPr>
              <a:t>bài</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tập</a:t>
            </a:r>
            <a:r>
              <a:rPr lang="en-US" sz="4800" b="1" dirty="0" smtClean="0">
                <a:latin typeface="Cambria" panose="02040503050406030204" pitchFamily="18" charset="0"/>
                <a:ea typeface="Cambria" panose="02040503050406030204" pitchFamily="18" charset="0"/>
              </a:rPr>
              <a:t> 1) </a:t>
            </a:r>
            <a:r>
              <a:rPr lang="en-US" sz="4800" b="1" dirty="0" err="1" smtClean="0">
                <a:latin typeface="Cambria" panose="02040503050406030204" pitchFamily="18" charset="0"/>
                <a:ea typeface="Cambria" panose="02040503050406030204" pitchFamily="18" charset="0"/>
              </a:rPr>
              <a:t>được</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dùng</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để</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làm</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gì</a:t>
            </a:r>
            <a:r>
              <a:rPr lang="en-US" sz="4800" b="1" dirty="0" smtClean="0">
                <a:latin typeface="Cambria" panose="02040503050406030204" pitchFamily="18" charset="0"/>
                <a:ea typeface="Cambria" panose="02040503050406030204" pitchFamily="18" charset="0"/>
              </a:rPr>
              <a:t>?</a:t>
            </a:r>
            <a:endParaRPr lang="en-US" sz="4800" b="1" dirty="0">
              <a:latin typeface="Cambria" panose="02040503050406030204" pitchFamily="18" charset="0"/>
              <a:ea typeface="Cambria" panose="02040503050406030204" pitchFamily="18" charset="0"/>
            </a:endParaRPr>
          </a:p>
        </p:txBody>
      </p:sp>
      <p:sp>
        <p:nvSpPr>
          <p:cNvPr id="18" name="TextBox 15"/>
          <p:cNvSpPr txBox="1"/>
          <p:nvPr/>
        </p:nvSpPr>
        <p:spPr>
          <a:xfrm>
            <a:off x="156136" y="1355448"/>
            <a:ext cx="4464050" cy="810895"/>
          </a:xfrm>
          <a:prstGeom prst="rect">
            <a:avLst/>
          </a:prstGeom>
        </p:spPr>
        <p:txBody>
          <a:bodyPr lIns="0" tIns="0" rIns="0" bIns="0" rtlCol="0" anchor="t">
            <a:spAutoFit/>
          </a:bodyPr>
          <a:lstStyle/>
          <a:p>
            <a:pPr algn="ctr">
              <a:lnSpc>
                <a:spcPts val="5915"/>
              </a:lnSpc>
            </a:pPr>
            <a:r>
              <a:rPr lang="en-US" sz="6500" dirty="0">
                <a:ln>
                  <a:solidFill>
                    <a:schemeClr val="tx1"/>
                  </a:solidFill>
                </a:ln>
                <a:solidFill>
                  <a:srgbClr val="FEF3C6"/>
                </a:solidFill>
                <a:latin typeface="Arturo Outline"/>
              </a:rPr>
              <a:t>CÂU </a:t>
            </a:r>
            <a:r>
              <a:rPr lang="en-US" sz="6500" dirty="0" smtClean="0">
                <a:ln>
                  <a:solidFill>
                    <a:schemeClr val="tx1"/>
                  </a:solidFill>
                </a:ln>
                <a:solidFill>
                  <a:srgbClr val="FEF3C6"/>
                </a:solidFill>
                <a:latin typeface="Arturo Outline"/>
              </a:rPr>
              <a:t>2</a:t>
            </a:r>
            <a:endParaRPr lang="en-US" sz="6500" dirty="0">
              <a:ln>
                <a:solidFill>
                  <a:schemeClr val="tx1"/>
                </a:solidFill>
              </a:ln>
              <a:solidFill>
                <a:srgbClr val="FEF3C6"/>
              </a:solidFill>
              <a:latin typeface="Arturo Outline"/>
            </a:endParaRPr>
          </a:p>
        </p:txBody>
      </p:sp>
      <p:sp>
        <p:nvSpPr>
          <p:cNvPr id="19" name="Rectangle 18"/>
          <p:cNvSpPr/>
          <p:nvPr/>
        </p:nvSpPr>
        <p:spPr>
          <a:xfrm>
            <a:off x="4464894" y="3366293"/>
            <a:ext cx="10391214" cy="2308324"/>
          </a:xfrm>
          <a:prstGeom prst="rect">
            <a:avLst/>
          </a:prstGeom>
        </p:spPr>
        <p:txBody>
          <a:bodyPr wrap="square">
            <a:spAutoFit/>
          </a:bodyPr>
          <a:lstStyle/>
          <a:p>
            <a:pPr algn="ctr"/>
            <a:r>
              <a:rPr lang="en-US" sz="4800" b="1" dirty="0" err="1" smtClean="0">
                <a:solidFill>
                  <a:srgbClr val="C00000"/>
                </a:solidFill>
                <a:latin typeface="Cambria" panose="02040503050406030204" pitchFamily="18" charset="0"/>
                <a:ea typeface="Cambria" panose="02040503050406030204" pitchFamily="18" charset="0"/>
              </a:rPr>
              <a:t>Dấu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ngoặc</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đơn</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được</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dùng</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để</a:t>
            </a:r>
            <a:r>
              <a:rPr lang="en-US" sz="4800" b="1" dirty="0" smtClean="0">
                <a:solidFill>
                  <a:srgbClr val="C00000"/>
                </a:solidFill>
                <a:latin typeface="Cambria" panose="02040503050406030204" pitchFamily="18" charset="0"/>
                <a:ea typeface="Cambria" panose="02040503050406030204" pitchFamily="18" charset="0"/>
              </a:rPr>
              <a:t> </a:t>
            </a:r>
            <a:r>
              <a:rPr lang="en-US" sz="4800" b="1" i="1" u="sng" dirty="0" err="1" smtClean="0">
                <a:solidFill>
                  <a:srgbClr val="C00000"/>
                </a:solidFill>
                <a:latin typeface="Cambria" panose="02040503050406030204" pitchFamily="18" charset="0"/>
                <a:ea typeface="Cambria" panose="02040503050406030204" pitchFamily="18" charset="0"/>
              </a:rPr>
              <a:t>đánh</a:t>
            </a:r>
            <a:r>
              <a:rPr lang="en-US" sz="4800" b="1" i="1" u="sng" dirty="0" smtClean="0">
                <a:solidFill>
                  <a:srgbClr val="C00000"/>
                </a:solidFill>
                <a:latin typeface="Cambria" panose="02040503050406030204" pitchFamily="18" charset="0"/>
                <a:ea typeface="Cambria" panose="02040503050406030204" pitchFamily="18" charset="0"/>
              </a:rPr>
              <a:t> </a:t>
            </a:r>
            <a:r>
              <a:rPr lang="en-US" sz="4800" b="1" i="1" u="sng" dirty="0" err="1" smtClean="0">
                <a:solidFill>
                  <a:srgbClr val="C00000"/>
                </a:solidFill>
                <a:latin typeface="Cambria" panose="02040503050406030204" pitchFamily="18" charset="0"/>
                <a:ea typeface="Cambria" panose="02040503050406030204" pitchFamily="18" charset="0"/>
              </a:rPr>
              <a:t>dấu</a:t>
            </a:r>
            <a:r>
              <a:rPr lang="en-US" sz="4800" b="1" i="1" u="sng" dirty="0" smtClean="0">
                <a:solidFill>
                  <a:srgbClr val="C00000"/>
                </a:solidFill>
                <a:latin typeface="Cambria" panose="02040503050406030204" pitchFamily="18" charset="0"/>
                <a:ea typeface="Cambria" panose="02040503050406030204" pitchFamily="18" charset="0"/>
              </a:rPr>
              <a:t> </a:t>
            </a:r>
            <a:r>
              <a:rPr lang="en-US" sz="4800" b="1" i="1" u="sng" dirty="0" err="1" smtClean="0">
                <a:solidFill>
                  <a:srgbClr val="C00000"/>
                </a:solidFill>
                <a:latin typeface="Cambria" panose="02040503050406030204" pitchFamily="18" charset="0"/>
                <a:ea typeface="Cambria" panose="02040503050406030204" pitchFamily="18" charset="0"/>
              </a:rPr>
              <a:t>phần</a:t>
            </a:r>
            <a:r>
              <a:rPr lang="en-US" sz="4800" b="1" i="1" u="sng" dirty="0" smtClean="0">
                <a:solidFill>
                  <a:srgbClr val="C00000"/>
                </a:solidFill>
                <a:latin typeface="Cambria" panose="02040503050406030204" pitchFamily="18" charset="0"/>
                <a:ea typeface="Cambria" panose="02040503050406030204" pitchFamily="18" charset="0"/>
              </a:rPr>
              <a:t> </a:t>
            </a:r>
            <a:r>
              <a:rPr lang="en-US" sz="4800" b="1" i="1" u="sng" dirty="0" err="1" smtClean="0">
                <a:solidFill>
                  <a:srgbClr val="C00000"/>
                </a:solidFill>
                <a:latin typeface="Cambria" panose="02040503050406030204" pitchFamily="18" charset="0"/>
                <a:ea typeface="Cambria" panose="02040503050406030204" pitchFamily="18" charset="0"/>
              </a:rPr>
              <a:t>chú</a:t>
            </a:r>
            <a:r>
              <a:rPr lang="en-US" sz="4800" b="1" i="1" u="sng" dirty="0" smtClean="0">
                <a:solidFill>
                  <a:srgbClr val="C00000"/>
                </a:solidFill>
                <a:latin typeface="Cambria" panose="02040503050406030204" pitchFamily="18" charset="0"/>
                <a:ea typeface="Cambria" panose="02040503050406030204" pitchFamily="18" charset="0"/>
              </a:rPr>
              <a:t> </a:t>
            </a:r>
            <a:r>
              <a:rPr lang="en-US" sz="4800" b="1" i="1" u="sng" dirty="0" err="1" smtClean="0">
                <a:solidFill>
                  <a:srgbClr val="C00000"/>
                </a:solidFill>
                <a:latin typeface="Cambria" panose="02040503050406030204" pitchFamily="18" charset="0"/>
                <a:ea typeface="Cambria" panose="02040503050406030204" pitchFamily="18" charset="0"/>
              </a:rPr>
              <a:t>thích</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giải</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thích</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thuyết</a:t>
            </a:r>
            <a:r>
              <a:rPr lang="en-US" sz="4800" b="1" dirty="0" smtClean="0">
                <a:solidFill>
                  <a:srgbClr val="C00000"/>
                </a:solidFill>
                <a:latin typeface="Cambria" panose="02040503050406030204" pitchFamily="18" charset="0"/>
                <a:ea typeface="Cambria" panose="02040503050406030204" pitchFamily="18" charset="0"/>
              </a:rPr>
              <a:t> minh </a:t>
            </a:r>
            <a:r>
              <a:rPr lang="en-US" sz="4800" b="1" dirty="0" err="1" smtClean="0">
                <a:solidFill>
                  <a:srgbClr val="C00000"/>
                </a:solidFill>
                <a:latin typeface="Cambria" panose="02040503050406030204" pitchFamily="18" charset="0"/>
                <a:ea typeface="Cambria" panose="02040503050406030204" pitchFamily="18" charset="0"/>
              </a:rPr>
              <a:t>bổ</a:t>
            </a:r>
            <a:r>
              <a:rPr lang="en-US" sz="4800" b="1" dirty="0" smtClean="0">
                <a:solidFill>
                  <a:srgbClr val="C00000"/>
                </a:solidFill>
                <a:latin typeface="Cambria" panose="02040503050406030204" pitchFamily="18" charset="0"/>
                <a:ea typeface="Cambria" panose="02040503050406030204" pitchFamily="18" charset="0"/>
              </a:rPr>
              <a:t> sung </a:t>
            </a:r>
            <a:r>
              <a:rPr lang="en-US" sz="4800" b="1" dirty="0" err="1" smtClean="0">
                <a:solidFill>
                  <a:srgbClr val="C00000"/>
                </a:solidFill>
                <a:latin typeface="Cambria" panose="02040503050406030204" pitchFamily="18" charset="0"/>
                <a:ea typeface="Cambria" panose="02040503050406030204" pitchFamily="18" charset="0"/>
              </a:rPr>
              <a:t>thêm</a:t>
            </a:r>
            <a:r>
              <a:rPr lang="en-US" sz="4800" b="1" dirty="0" smtClean="0">
                <a:solidFill>
                  <a:srgbClr val="C00000"/>
                </a:solidFill>
                <a:latin typeface="Cambria" panose="02040503050406030204" pitchFamily="18" charset="0"/>
                <a:ea typeface="Cambria" panose="02040503050406030204" pitchFamily="18" charset="0"/>
              </a:rPr>
              <a:t>).</a:t>
            </a:r>
            <a:endParaRPr lang="en-US" sz="4800" b="1" dirty="0">
              <a:solidFill>
                <a:srgbClr val="C00000"/>
              </a:solidFill>
              <a:latin typeface="Cambria" panose="02040503050406030204" pitchFamily="18" charset="0"/>
              <a:ea typeface="Cambria" panose="02040503050406030204" pitchFamily="18" charset="0"/>
            </a:endParaRPr>
          </a:p>
        </p:txBody>
      </p:sp>
      <p:sp>
        <p:nvSpPr>
          <p:cNvPr id="20" name="Rectangle 19"/>
          <p:cNvSpPr/>
          <p:nvPr/>
        </p:nvSpPr>
        <p:spPr>
          <a:xfrm>
            <a:off x="4193837" y="5634103"/>
            <a:ext cx="10665716" cy="2554545"/>
          </a:xfrm>
          <a:prstGeom prst="rect">
            <a:avLst/>
          </a:prstGeom>
        </p:spPr>
        <p:txBody>
          <a:bodyPr wrap="square">
            <a:spAutoFit/>
          </a:bodyPr>
          <a:lstStyle/>
          <a:p>
            <a:pPr algn="just"/>
            <a:r>
              <a:rPr lang="en-US" sz="4000" dirty="0" err="1" smtClean="0">
                <a:latin typeface="Cambria" panose="02040503050406030204" pitchFamily="18" charset="0"/>
                <a:ea typeface="Cambria" panose="02040503050406030204" pitchFamily="18" charset="0"/>
              </a:rPr>
              <a:t>Ví</a:t>
            </a:r>
            <a:r>
              <a:rPr lang="en-US" sz="4000" dirty="0" smtClean="0">
                <a:latin typeface="Cambria" panose="02040503050406030204" pitchFamily="18" charset="0"/>
                <a:ea typeface="Cambria" panose="02040503050406030204" pitchFamily="18" charset="0"/>
              </a:rPr>
              <a:t> </a:t>
            </a:r>
            <a:r>
              <a:rPr lang="en-US" sz="4000" dirty="0" err="1" smtClean="0">
                <a:latin typeface="Cambria" panose="02040503050406030204" pitchFamily="18" charset="0"/>
                <a:ea typeface="Cambria" panose="02040503050406030204" pitchFamily="18" charset="0"/>
              </a:rPr>
              <a:t>dụ</a:t>
            </a:r>
            <a:r>
              <a:rPr lang="en-US" sz="4000" dirty="0" smtClean="0">
                <a:latin typeface="Cambria" panose="02040503050406030204" pitchFamily="18" charset="0"/>
                <a:ea typeface="Cambria" panose="02040503050406030204" pitchFamily="18" charset="0"/>
              </a:rPr>
              <a:t>: </a:t>
            </a:r>
            <a:r>
              <a:rPr lang="en-US" sz="4000" dirty="0" err="1" smtClean="0">
                <a:latin typeface="Cambria" panose="02040503050406030204" pitchFamily="18" charset="0"/>
                <a:ea typeface="Cambria" panose="02040503050406030204" pitchFamily="18" charset="0"/>
              </a:rPr>
              <a:t>Tác</a:t>
            </a:r>
            <a:r>
              <a:rPr lang="en-US" sz="4000" dirty="0" smtClean="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giả</a:t>
            </a:r>
            <a:r>
              <a:rPr lang="en-US" sz="4000" dirty="0">
                <a:latin typeface="Cambria" panose="02040503050406030204" pitchFamily="18" charset="0"/>
                <a:ea typeface="Cambria" panose="02040503050406030204" pitchFamily="18" charset="0"/>
              </a:rPr>
              <a:t> Nguyễn </a:t>
            </a:r>
            <a:r>
              <a:rPr lang="en-US" sz="4000" dirty="0" err="1">
                <a:latin typeface="Cambria" panose="02040503050406030204" pitchFamily="18" charset="0"/>
                <a:ea typeface="Cambria" panose="02040503050406030204" pitchFamily="18" charset="0"/>
              </a:rPr>
              <a:t>Huy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Tưởng</a:t>
            </a:r>
            <a:r>
              <a:rPr lang="en-US" sz="4000" dirty="0">
                <a:latin typeface="Cambria" panose="02040503050406030204" pitchFamily="18" charset="0"/>
                <a:ea typeface="Cambria" panose="02040503050406030204" pitchFamily="18" charset="0"/>
              </a:rPr>
              <a:t> </a:t>
            </a:r>
            <a:r>
              <a:rPr lang="en-US" sz="4000" dirty="0" smtClean="0">
                <a:latin typeface="Cambria" panose="02040503050406030204" pitchFamily="18" charset="0"/>
                <a:ea typeface="Cambria" panose="02040503050406030204" pitchFamily="18" charset="0"/>
              </a:rPr>
              <a:t>(1912 </a:t>
            </a:r>
            <a:r>
              <a:rPr lang="en-US" sz="4000" dirty="0">
                <a:latin typeface="Cambria" panose="02040503050406030204" pitchFamily="18" charset="0"/>
                <a:ea typeface="Cambria" panose="02040503050406030204" pitchFamily="18" charset="0"/>
              </a:rPr>
              <a:t>– </a:t>
            </a:r>
            <a:r>
              <a:rPr lang="en-US" sz="4000" dirty="0" smtClean="0">
                <a:latin typeface="Cambria" panose="02040503050406030204" pitchFamily="18" charset="0"/>
                <a:ea typeface="Cambria" panose="02040503050406030204" pitchFamily="18" charset="0"/>
              </a:rPr>
              <a:t>1960), </a:t>
            </a:r>
            <a:r>
              <a:rPr lang="en-US" sz="4000" dirty="0" err="1">
                <a:latin typeface="Cambria" panose="02040503050406030204" pitchFamily="18" charset="0"/>
                <a:ea typeface="Cambria" panose="02040503050406030204" pitchFamily="18" charset="0"/>
              </a:rPr>
              <a:t>quê</a:t>
            </a:r>
            <a:r>
              <a:rPr lang="en-US" sz="4000" dirty="0">
                <a:latin typeface="Cambria" panose="02040503050406030204" pitchFamily="18" charset="0"/>
                <a:ea typeface="Cambria" panose="02040503050406030204" pitchFamily="18" charset="0"/>
              </a:rPr>
              <a:t> ở </a:t>
            </a:r>
            <a:r>
              <a:rPr lang="en-US" sz="4000" dirty="0" err="1">
                <a:latin typeface="Cambria" panose="02040503050406030204" pitchFamily="18" charset="0"/>
                <a:ea typeface="Cambria" panose="02040503050406030204" pitchFamily="18" charset="0"/>
              </a:rPr>
              <a:t>xã</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Dục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Từ</a:t>
            </a:r>
            <a:r>
              <a:rPr lang="en-US" sz="4000" dirty="0">
                <a:latin typeface="Cambria" panose="02040503050406030204" pitchFamily="18" charset="0"/>
                <a:ea typeface="Cambria" panose="02040503050406030204" pitchFamily="18" charset="0"/>
              </a:rPr>
              <a:t> nay </a:t>
            </a:r>
            <a:r>
              <a:rPr lang="en-US" sz="4000" dirty="0" err="1">
                <a:latin typeface="Cambria" panose="02040503050406030204" pitchFamily="18" charset="0"/>
                <a:ea typeface="Cambria" panose="02040503050406030204" pitchFamily="18" charset="0"/>
              </a:rPr>
              <a:t>thuộc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huyện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Anh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Nội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văn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viết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kịch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đã</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sáng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tác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từ</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trước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a:t>
            </a:r>
            <a:r>
              <a:rPr lang="en-US" sz="4000" dirty="0" smtClean="0">
                <a:latin typeface="Cambria" panose="02040503050406030204" pitchFamily="18" charset="0"/>
                <a:ea typeface="Cambria" panose="02040503050406030204" pitchFamily="18" charset="0"/>
              </a:rPr>
              <a:t>1945</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36120" y="1137474"/>
            <a:ext cx="5094650" cy="1305809"/>
            <a:chOff x="0" y="0"/>
            <a:chExt cx="1721685" cy="343917"/>
          </a:xfrm>
        </p:grpSpPr>
        <p:sp>
          <p:nvSpPr>
            <p:cNvPr id="6" name="Freeform 6"/>
            <p:cNvSpPr/>
            <p:nvPr/>
          </p:nvSpPr>
          <p:spPr>
            <a:xfrm>
              <a:off x="0" y="0"/>
              <a:ext cx="172168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7" name="TextBox 7"/>
            <p:cNvSpPr txBox="1"/>
            <p:nvPr/>
          </p:nvSpPr>
          <p:spPr>
            <a:xfrm>
              <a:off x="0" y="-47625"/>
              <a:ext cx="1721685" cy="391542"/>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66719" y="1587395"/>
            <a:ext cx="4464050" cy="820420"/>
          </a:xfrm>
          <a:prstGeom prst="rect">
            <a:avLst/>
          </a:prstGeom>
        </p:spPr>
        <p:txBody>
          <a:bodyPr lIns="0" tIns="0" rIns="0" bIns="0" rtlCol="0" anchor="t">
            <a:spAutoFit/>
          </a:bodyPr>
          <a:lstStyle/>
          <a:p>
            <a:pPr algn="ctr">
              <a:lnSpc>
                <a:spcPts val="5915"/>
              </a:lnSpc>
            </a:pPr>
            <a:r>
              <a:rPr lang="en-US" sz="6500" dirty="0" err="1" smtClean="0">
                <a:solidFill>
                  <a:srgbClr val="495324"/>
                </a:solidFill>
                <a:latin typeface="More Sugar"/>
              </a:rPr>
              <a:t>Câu</a:t>
            </a:r>
            <a:r>
              <a:rPr lang="en-US" sz="6500" dirty="0" smtClean="0">
                <a:solidFill>
                  <a:srgbClr val="495324"/>
                </a:solidFill>
                <a:latin typeface="More Sugar"/>
              </a:rPr>
              <a:t> 3</a:t>
            </a:r>
            <a:endParaRPr lang="en-US" sz="6500" dirty="0">
              <a:solidFill>
                <a:srgbClr val="495324"/>
              </a:solidFill>
              <a:latin typeface="More Sugar"/>
            </a:endParaRPr>
          </a:p>
        </p:txBody>
      </p:sp>
      <p:grpSp>
        <p:nvGrpSpPr>
          <p:cNvPr id="11" name="Group 11"/>
          <p:cNvGrpSpPr/>
          <p:nvPr/>
        </p:nvGrpSpPr>
        <p:grpSpPr>
          <a:xfrm>
            <a:off x="5757496" y="834070"/>
            <a:ext cx="11311303" cy="1947229"/>
            <a:chOff x="0" y="0"/>
            <a:chExt cx="1339882" cy="263151"/>
          </a:xfrm>
        </p:grpSpPr>
        <p:sp>
          <p:nvSpPr>
            <p:cNvPr id="12" name="Freeform 12"/>
            <p:cNvSpPr/>
            <p:nvPr/>
          </p:nvSpPr>
          <p:spPr>
            <a:xfrm>
              <a:off x="0" y="0"/>
              <a:ext cx="1339882" cy="263151"/>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13" name="TextBox 13"/>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6036820" y="1050056"/>
            <a:ext cx="10346179" cy="1477328"/>
          </a:xfrm>
          <a:prstGeom prst="rect">
            <a:avLst/>
          </a:prstGeom>
        </p:spPr>
        <p:txBody>
          <a:bodyPr wrap="square" lIns="0" tIns="0" rIns="0" bIns="0" rtlCol="0" anchor="t">
            <a:spAutoFit/>
          </a:bodyPr>
          <a:lstStyle/>
          <a:p>
            <a:pPr algn="ctr"/>
            <a:r>
              <a:rPr lang="en-US" sz="4800" b="1" dirty="0" err="1" smtClean="0">
                <a:solidFill>
                  <a:srgbClr val="C00000"/>
                </a:solidFill>
                <a:latin typeface="Cambria" panose="02040503050406030204" pitchFamily="18" charset="0"/>
                <a:ea typeface="Cambria" panose="02040503050406030204" pitchFamily="18" charset="0"/>
              </a:rPr>
              <a:t>Có</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thể</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đặt</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dấu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ngoặc</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đơn</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vào</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vị</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trí</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nào</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trong</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mỗi</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đoạn</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văn</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dưới</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đây</a:t>
            </a:r>
            <a:r>
              <a:rPr lang="en-US" sz="4800" b="1" dirty="0" smtClean="0">
                <a:solidFill>
                  <a:srgbClr val="C00000"/>
                </a:solidFill>
                <a:latin typeface="Cambria" panose="02040503050406030204" pitchFamily="18" charset="0"/>
                <a:ea typeface="Cambria" panose="02040503050406030204" pitchFamily="18" charset="0"/>
              </a:rPr>
              <a:t>?</a:t>
            </a:r>
            <a:endParaRPr lang="en-US" sz="4800" b="1" dirty="0">
              <a:solidFill>
                <a:srgbClr val="C00000"/>
              </a:solidFill>
              <a:latin typeface="Cambria" panose="02040503050406030204" pitchFamily="18" charset="0"/>
              <a:ea typeface="Cambria" panose="02040503050406030204" pitchFamily="18" charset="0"/>
            </a:endParaRPr>
          </a:p>
        </p:txBody>
      </p:sp>
      <p:grpSp>
        <p:nvGrpSpPr>
          <p:cNvPr id="15" name="Group 15"/>
          <p:cNvGrpSpPr/>
          <p:nvPr/>
        </p:nvGrpSpPr>
        <p:grpSpPr>
          <a:xfrm>
            <a:off x="1295400" y="3013228"/>
            <a:ext cx="15773398" cy="2981203"/>
            <a:chOff x="0" y="-47625"/>
            <a:chExt cx="4154311" cy="785174"/>
          </a:xfrm>
        </p:grpSpPr>
        <p:sp>
          <p:nvSpPr>
            <p:cNvPr id="16" name="Freeform 16"/>
            <p:cNvSpPr/>
            <p:nvPr/>
          </p:nvSpPr>
          <p:spPr>
            <a:xfrm>
              <a:off x="0" y="0"/>
              <a:ext cx="4154311" cy="737549"/>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17" name="TextBox 17"/>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752600" y="3401740"/>
            <a:ext cx="14782799" cy="2287165"/>
          </a:xfrm>
          <a:prstGeom prst="rect">
            <a:avLst/>
          </a:prstGeom>
        </p:spPr>
        <p:txBody>
          <a:bodyPr wrap="square" lIns="0" tIns="0" rIns="0" bIns="0" rtlCol="0" anchor="t">
            <a:spAutoFit/>
          </a:bodyPr>
          <a:lstStyle/>
          <a:p>
            <a:pPr algn="just">
              <a:lnSpc>
                <a:spcPts val="4480"/>
              </a:lnSpc>
            </a:pPr>
            <a:r>
              <a:rPr lang="en-US" sz="4000" b="1" dirty="0" smtClean="0">
                <a:latin typeface="Cambria" panose="02040503050406030204" pitchFamily="18" charset="0"/>
                <a:ea typeface="Cambria" panose="02040503050406030204" pitchFamily="18" charset="0"/>
              </a:rPr>
              <a:t>a. </a:t>
            </a:r>
            <a:r>
              <a:rPr lang="vi-VN" sz="4000" dirty="0" smtClean="0">
                <a:latin typeface="Cambria" panose="02040503050406030204" pitchFamily="18" charset="0"/>
                <a:ea typeface="Cambria" panose="02040503050406030204" pitchFamily="18" charset="0"/>
              </a:rPr>
              <a:t>Chiếc </a:t>
            </a:r>
            <a:r>
              <a:rPr lang="vi-VN" sz="4000" dirty="0">
                <a:latin typeface="Cambria" panose="02040503050406030204" pitchFamily="18" charset="0"/>
                <a:ea typeface="Cambria" panose="02040503050406030204" pitchFamily="18" charset="0"/>
              </a:rPr>
              <a:t>xe đưa tôi từ Buôn Ma Thuột lên Buôn Đôn một làng ở gần biên </a:t>
            </a:r>
            <a:r>
              <a:rPr lang="vi-VN" sz="4000" dirty="0" smtClean="0">
                <a:latin typeface="Cambria" panose="02040503050406030204" pitchFamily="18" charset="0"/>
                <a:ea typeface="Cambria" panose="02040503050406030204" pitchFamily="18" charset="0"/>
              </a:rPr>
              <a:t>giới</a:t>
            </a:r>
            <a:r>
              <a:rPr lang="en-US" sz="4000" dirty="0" smtClean="0">
                <a:latin typeface="Cambria" panose="02040503050406030204" pitchFamily="18" charset="0"/>
                <a:ea typeface="Cambria" panose="02040503050406030204" pitchFamily="18" charset="0"/>
              </a:rPr>
              <a:t> </a:t>
            </a:r>
            <a:r>
              <a:rPr lang="vi-VN" sz="4000" dirty="0" smtClean="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Những cánh rừng khộp bát ngát và bằng phẳng, kéo dài như không bao giờ dứt ở hai bên </a:t>
            </a:r>
            <a:r>
              <a:rPr lang="vi-VN" sz="4000" dirty="0" smtClean="0">
                <a:latin typeface="Cambria" panose="02040503050406030204" pitchFamily="18" charset="0"/>
                <a:ea typeface="Cambria" panose="02040503050406030204" pitchFamily="18" charset="0"/>
              </a:rPr>
              <a:t>đường.</a:t>
            </a:r>
            <a:endParaRPr lang="en-US" sz="4000" dirty="0" smtClean="0">
              <a:latin typeface="Cambria" panose="02040503050406030204" pitchFamily="18" charset="0"/>
              <a:ea typeface="Cambria" panose="02040503050406030204" pitchFamily="18" charset="0"/>
            </a:endParaRPr>
          </a:p>
          <a:p>
            <a:pPr algn="r">
              <a:lnSpc>
                <a:spcPts val="4480"/>
              </a:lnSpc>
            </a:pPr>
            <a:r>
              <a:rPr lang="en-US" sz="4000" i="1" dirty="0" smtClean="0">
                <a:latin typeface="Cambria" panose="02040503050406030204" pitchFamily="18" charset="0"/>
                <a:ea typeface="Cambria" panose="02040503050406030204" pitchFamily="18" charset="0"/>
              </a:rPr>
              <a:t>Minh </a:t>
            </a:r>
            <a:r>
              <a:rPr lang="en-US" sz="4000" i="1" dirty="0" err="1" smtClean="0">
                <a:latin typeface="Cambria" panose="02040503050406030204" pitchFamily="18" charset="0"/>
                <a:ea typeface="Cambria" panose="02040503050406030204" pitchFamily="18" charset="0"/>
              </a:rPr>
              <a:t>Khôi</a:t>
            </a:r>
            <a:endParaRPr lang="en-US" sz="4000" i="1" dirty="0">
              <a:latin typeface="Cambria" panose="02040503050406030204" pitchFamily="18" charset="0"/>
              <a:ea typeface="Cambria" panose="02040503050406030204" pitchFamily="18" charset="0"/>
            </a:endParaRPr>
          </a:p>
        </p:txBody>
      </p:sp>
      <p:sp>
        <p:nvSpPr>
          <p:cNvPr id="23" name="Freeform 23"/>
          <p:cNvSpPr/>
          <p:nvPr/>
        </p:nvSpPr>
        <p:spPr>
          <a:xfrm>
            <a:off x="16196283" y="543734"/>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24" name="Freeform 24"/>
          <p:cNvSpPr/>
          <p:nvPr/>
        </p:nvSpPr>
        <p:spPr>
          <a:xfrm rot="-6316925">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5" name="Freeform 25"/>
          <p:cNvSpPr/>
          <p:nvPr/>
        </p:nvSpPr>
        <p:spPr>
          <a:xfrm rot="-6316925" flipH="1" flipV="1">
            <a:off x="308640" y="970815"/>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6" name="Freeform 26"/>
          <p:cNvSpPr/>
          <p:nvPr/>
        </p:nvSpPr>
        <p:spPr>
          <a:xfrm rot="-1333878">
            <a:off x="16575630" y="5516589"/>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7" name="Freeform 27"/>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29" name="Group 15"/>
          <p:cNvGrpSpPr/>
          <p:nvPr/>
        </p:nvGrpSpPr>
        <p:grpSpPr>
          <a:xfrm>
            <a:off x="1295400" y="6025393"/>
            <a:ext cx="15773398" cy="3530728"/>
            <a:chOff x="0" y="-47625"/>
            <a:chExt cx="4154311" cy="929905"/>
          </a:xfrm>
        </p:grpSpPr>
        <p:sp>
          <p:nvSpPr>
            <p:cNvPr id="30" name="Freeform 16"/>
            <p:cNvSpPr/>
            <p:nvPr/>
          </p:nvSpPr>
          <p:spPr>
            <a:xfrm>
              <a:off x="0" y="0"/>
              <a:ext cx="4154311" cy="882280"/>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chemeClr val="bg1"/>
            </a:solidFill>
            <a:ln w="38100" cap="rnd">
              <a:solidFill>
                <a:srgbClr val="495324"/>
              </a:solidFill>
              <a:prstDash val="solid"/>
              <a:round/>
            </a:ln>
          </p:spPr>
        </p:sp>
        <p:sp>
          <p:nvSpPr>
            <p:cNvPr id="31" name="TextBox 17"/>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32" name="TextBox 18"/>
          <p:cNvSpPr txBox="1"/>
          <p:nvPr/>
        </p:nvSpPr>
        <p:spPr>
          <a:xfrm>
            <a:off x="1626604" y="6516304"/>
            <a:ext cx="15110990" cy="2885405"/>
          </a:xfrm>
          <a:prstGeom prst="rect">
            <a:avLst/>
          </a:prstGeom>
        </p:spPr>
        <p:txBody>
          <a:bodyPr wrap="square" lIns="0" tIns="0" rIns="0" bIns="0" rtlCol="0" anchor="t">
            <a:spAutoFit/>
          </a:bodyPr>
          <a:lstStyle/>
          <a:p>
            <a:pPr algn="just">
              <a:lnSpc>
                <a:spcPts val="4480"/>
              </a:lnSpc>
            </a:pPr>
            <a:r>
              <a:rPr lang="en-US" sz="4000" b="1" dirty="0" smtClean="0">
                <a:latin typeface="Cambria" panose="02040503050406030204" pitchFamily="18" charset="0"/>
                <a:ea typeface="Cambria" panose="02040503050406030204" pitchFamily="18" charset="0"/>
              </a:rPr>
              <a:t>b</a:t>
            </a:r>
            <a:r>
              <a:rPr lang="vi-VN"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 </a:t>
            </a:r>
            <a:endParaRPr lang="en-US" sz="4000" dirty="0" smtClean="0">
              <a:latin typeface="Cambria" panose="02040503050406030204" pitchFamily="18" charset="0"/>
              <a:ea typeface="Cambria" panose="02040503050406030204" pitchFamily="18" charset="0"/>
            </a:endParaRPr>
          </a:p>
          <a:p>
            <a:pPr algn="r">
              <a:lnSpc>
                <a:spcPts val="4480"/>
              </a:lnSpc>
            </a:pPr>
            <a:r>
              <a:rPr lang="en-US" sz="4000" i="1" dirty="0" smtClean="0">
                <a:latin typeface="Cambria" panose="02040503050406030204" pitchFamily="18" charset="0"/>
                <a:ea typeface="Cambria" panose="02040503050406030204" pitchFamily="18" charset="0"/>
              </a:rPr>
              <a:t>Theo </a:t>
            </a:r>
            <a:r>
              <a:rPr lang="en-US" sz="4000" i="1" dirty="0" err="1" smtClean="0">
                <a:latin typeface="Cambria" panose="02040503050406030204" pitchFamily="18" charset="0"/>
                <a:ea typeface="Cambria" panose="02040503050406030204" pitchFamily="18" charset="0"/>
              </a:rPr>
              <a:t>Vũ</a:t>
            </a:r>
            <a:r>
              <a:rPr lang="en-US" sz="4000" i="1" dirty="0" smtClean="0">
                <a:latin typeface="Cambria" panose="02040503050406030204" pitchFamily="18" charset="0"/>
                <a:ea typeface="Cambria" panose="02040503050406030204" pitchFamily="18" charset="0"/>
              </a:rPr>
              <a:t> </a:t>
            </a:r>
            <a:r>
              <a:rPr lang="en-US" sz="4000" i="1" dirty="0" err="1" smtClean="0">
                <a:latin typeface="Cambria" panose="02040503050406030204" pitchFamily="18" charset="0"/>
                <a:ea typeface="Cambria" panose="02040503050406030204" pitchFamily="18" charset="0"/>
              </a:rPr>
              <a:t>Hùng</a:t>
            </a:r>
            <a:endParaRPr lang="en-US" sz="4000" i="1" dirty="0">
              <a:latin typeface="Cambria" panose="02040503050406030204" pitchFamily="18" charset="0"/>
              <a:ea typeface="Cambria" panose="02040503050406030204" pitchFamily="18" charset="0"/>
            </a:endParaRPr>
          </a:p>
        </p:txBody>
      </p:sp>
      <p:sp>
        <p:nvSpPr>
          <p:cNvPr id="8" name="TextBox 7"/>
          <p:cNvSpPr txBox="1"/>
          <p:nvPr/>
        </p:nvSpPr>
        <p:spPr>
          <a:xfrm>
            <a:off x="13030200" y="3292614"/>
            <a:ext cx="685800" cy="707886"/>
          </a:xfrm>
          <a:prstGeom prst="rect">
            <a:avLst/>
          </a:prstGeom>
          <a:noFill/>
        </p:spPr>
        <p:txBody>
          <a:bodyPr wrap="square" rtlCol="0">
            <a:spAutoFit/>
          </a:bodyPr>
          <a:lstStyle/>
          <a:p>
            <a:r>
              <a:rPr lang="en-US" sz="4000" b="1" dirty="0" smtClean="0">
                <a:solidFill>
                  <a:srgbClr val="C00000"/>
                </a:solidFill>
                <a:latin typeface="Cambria" panose="02040503050406030204" pitchFamily="18" charset="0"/>
                <a:ea typeface="Cambria" panose="02040503050406030204" pitchFamily="18" charset="0"/>
              </a:rPr>
              <a:t>(</a:t>
            </a:r>
            <a:endParaRPr lang="en-US" sz="4000" b="1" dirty="0">
              <a:solidFill>
                <a:srgbClr val="C00000"/>
              </a:solidFill>
              <a:latin typeface="Cambria" panose="02040503050406030204" pitchFamily="18" charset="0"/>
              <a:ea typeface="Cambria" panose="02040503050406030204" pitchFamily="18" charset="0"/>
            </a:endParaRPr>
          </a:p>
        </p:txBody>
      </p:sp>
      <p:sp>
        <p:nvSpPr>
          <p:cNvPr id="28" name="TextBox 27"/>
          <p:cNvSpPr txBox="1"/>
          <p:nvPr/>
        </p:nvSpPr>
        <p:spPr>
          <a:xfrm>
            <a:off x="3569678" y="3902214"/>
            <a:ext cx="468922" cy="707886"/>
          </a:xfrm>
          <a:prstGeom prst="rect">
            <a:avLst/>
          </a:prstGeom>
          <a:noFill/>
        </p:spPr>
        <p:txBody>
          <a:bodyPr wrap="square" rtlCol="0">
            <a:spAutoFit/>
          </a:bodyPr>
          <a:lstStyle/>
          <a:p>
            <a:r>
              <a:rPr lang="en-US" sz="4000" b="1" dirty="0" smtClean="0">
                <a:solidFill>
                  <a:srgbClr val="C00000"/>
                </a:solidFill>
                <a:latin typeface="Cambria" panose="02040503050406030204" pitchFamily="18" charset="0"/>
                <a:ea typeface="Cambria" panose="02040503050406030204" pitchFamily="18" charset="0"/>
              </a:rPr>
              <a:t>)</a:t>
            </a:r>
            <a:endParaRPr lang="en-US" sz="4000" b="1" dirty="0">
              <a:solidFill>
                <a:srgbClr val="C00000"/>
              </a:solidFill>
              <a:latin typeface="Cambria" panose="02040503050406030204" pitchFamily="18" charset="0"/>
              <a:ea typeface="Cambria" panose="02040503050406030204" pitchFamily="18" charset="0"/>
            </a:endParaRPr>
          </a:p>
        </p:txBody>
      </p:sp>
      <p:sp>
        <p:nvSpPr>
          <p:cNvPr id="33" name="TextBox 32"/>
          <p:cNvSpPr txBox="1"/>
          <p:nvPr/>
        </p:nvSpPr>
        <p:spPr>
          <a:xfrm>
            <a:off x="5105400" y="7008392"/>
            <a:ext cx="685800" cy="707886"/>
          </a:xfrm>
          <a:prstGeom prst="rect">
            <a:avLst/>
          </a:prstGeom>
          <a:noFill/>
        </p:spPr>
        <p:txBody>
          <a:bodyPr wrap="square" rtlCol="0">
            <a:spAutoFit/>
          </a:bodyPr>
          <a:lstStyle/>
          <a:p>
            <a:r>
              <a:rPr lang="en-US" sz="4000" b="1" dirty="0" smtClean="0">
                <a:solidFill>
                  <a:srgbClr val="C00000"/>
                </a:solidFill>
                <a:latin typeface="Cambria" panose="02040503050406030204" pitchFamily="18" charset="0"/>
                <a:ea typeface="Cambria" panose="02040503050406030204" pitchFamily="18" charset="0"/>
              </a:rPr>
              <a:t>(</a:t>
            </a:r>
            <a:endParaRPr lang="en-US" sz="4000" b="1" dirty="0">
              <a:solidFill>
                <a:srgbClr val="C00000"/>
              </a:solidFill>
              <a:latin typeface="Cambria" panose="02040503050406030204" pitchFamily="18" charset="0"/>
              <a:ea typeface="Cambria" panose="02040503050406030204" pitchFamily="18" charset="0"/>
            </a:endParaRPr>
          </a:p>
        </p:txBody>
      </p:sp>
      <p:sp>
        <p:nvSpPr>
          <p:cNvPr id="34" name="TextBox 33"/>
          <p:cNvSpPr txBox="1"/>
          <p:nvPr/>
        </p:nvSpPr>
        <p:spPr>
          <a:xfrm>
            <a:off x="12332678" y="7008392"/>
            <a:ext cx="468922" cy="707886"/>
          </a:xfrm>
          <a:prstGeom prst="rect">
            <a:avLst/>
          </a:prstGeom>
          <a:noFill/>
        </p:spPr>
        <p:txBody>
          <a:bodyPr wrap="square" rtlCol="0">
            <a:spAutoFit/>
          </a:bodyPr>
          <a:lstStyle/>
          <a:p>
            <a:r>
              <a:rPr lang="en-US" sz="4000" b="1" dirty="0" smtClean="0">
                <a:solidFill>
                  <a:srgbClr val="C00000"/>
                </a:solidFill>
                <a:latin typeface="Cambria" panose="02040503050406030204" pitchFamily="18" charset="0"/>
                <a:ea typeface="Cambria" panose="02040503050406030204" pitchFamily="18" charset="0"/>
              </a:rPr>
              <a:t>)</a:t>
            </a:r>
            <a:endParaRPr lang="en-US" sz="4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2494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P spid="32" grpId="0"/>
      <p:bldP spid="8" grpId="0"/>
      <p:bldP spid="28"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accent6">
                <a:lumMod val="60000"/>
                <a:lumOff val="40000"/>
              </a:schemeClr>
            </a:solidFill>
            <a:ln w="123825" cap="sq">
              <a:solidFill>
                <a:schemeClr val="tx1"/>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758480" y="1014609"/>
            <a:ext cx="15195686" cy="8395454"/>
          </a:xfrm>
          <a:custGeom>
            <a:avLst/>
            <a:gdLst/>
            <a:ahLst/>
            <a:cxnLst/>
            <a:rect l="l" t="t" r="r" b="b"/>
            <a:pathLst>
              <a:path w="15195686" h="7874128">
                <a:moveTo>
                  <a:pt x="0" y="0"/>
                </a:moveTo>
                <a:lnTo>
                  <a:pt x="15195686" y="0"/>
                </a:lnTo>
                <a:lnTo>
                  <a:pt x="15195686" y="7874128"/>
                </a:lnTo>
                <a:lnTo>
                  <a:pt x="0" y="7874128"/>
                </a:lnTo>
                <a:lnTo>
                  <a:pt x="0" y="0"/>
                </a:lnTo>
                <a:close/>
              </a:path>
            </a:pathLst>
          </a:custGeom>
          <a:blipFill>
            <a:blip r:embed="rId2">
              <a:duotone>
                <a:schemeClr val="accent2">
                  <a:shade val="45000"/>
                  <a:satMod val="135000"/>
                </a:schemeClr>
                <a:prstClr val="white"/>
              </a:duotone>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131838" y="1208076"/>
            <a:ext cx="14448969" cy="7982901"/>
          </a:xfrm>
          <a:custGeom>
            <a:avLst/>
            <a:gdLst/>
            <a:ahLst/>
            <a:cxnLst/>
            <a:rect l="l" t="t" r="r" b="b"/>
            <a:pathLst>
              <a:path w="14448969" h="7487193">
                <a:moveTo>
                  <a:pt x="0" y="0"/>
                </a:moveTo>
                <a:lnTo>
                  <a:pt x="14448969" y="0"/>
                </a:lnTo>
                <a:lnTo>
                  <a:pt x="14448969" y="7487193"/>
                </a:lnTo>
                <a:lnTo>
                  <a:pt x="0" y="74871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4796364" y="1815517"/>
            <a:ext cx="11058701" cy="2215991"/>
          </a:xfrm>
          <a:prstGeom prst="rect">
            <a:avLst/>
          </a:prstGeom>
        </p:spPr>
        <p:txBody>
          <a:bodyPr wrap="square" lIns="0" tIns="0" rIns="0" bIns="0" rtlCol="0" anchor="t">
            <a:spAutoFit/>
          </a:bodyPr>
          <a:lstStyle/>
          <a:p>
            <a:pPr algn="ctr"/>
            <a:r>
              <a:rPr lang="en-US" sz="4800" dirty="0" err="1" smtClean="0">
                <a:latin typeface="Cambria" panose="02040503050406030204" pitchFamily="18" charset="0"/>
                <a:ea typeface="Cambria" panose="02040503050406030204" pitchFamily="18" charset="0"/>
              </a:rPr>
              <a:t>Viết</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đoạn</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văn</a:t>
            </a:r>
            <a:r>
              <a:rPr lang="en-US" sz="4800" dirty="0" smtClean="0">
                <a:latin typeface="Cambria" panose="02040503050406030204" pitchFamily="18" charset="0"/>
                <a:ea typeface="Cambria" panose="02040503050406030204" pitchFamily="18" charset="0"/>
              </a:rPr>
              <a:t> (2-3 </a:t>
            </a:r>
            <a:r>
              <a:rPr lang="en-US" sz="4800" dirty="0" err="1" smtClean="0">
                <a:latin typeface="Cambria" panose="02040503050406030204" pitchFamily="18" charset="0"/>
                <a:ea typeface="Cambria" panose="02040503050406030204" pitchFamily="18" charset="0"/>
              </a:rPr>
              <a:t>câu</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về</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cảnh</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đẹp</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của</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một</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vùng</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quê</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hoặc</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nơi</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em</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sinh</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sống</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trong</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đó</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có</a:t>
            </a:r>
            <a:r>
              <a:rPr lang="en-US" sz="4800" dirty="0" smtClean="0">
                <a:latin typeface="Cambria" panose="02040503050406030204" pitchFamily="18" charset="0"/>
                <a:ea typeface="Cambria" panose="02040503050406030204" pitchFamily="18" charset="0"/>
              </a:rPr>
              <a:t> </a:t>
            </a:r>
            <a:r>
              <a:rPr lang="en-US" sz="4800" dirty="0" err="1" smtClean="0">
                <a:latin typeface="Cambria" panose="02040503050406030204" pitchFamily="18" charset="0"/>
                <a:ea typeface="Cambria" panose="02040503050406030204" pitchFamily="18" charset="0"/>
              </a:rPr>
              <a:t>dùng</a:t>
            </a:r>
            <a:r>
              <a:rPr lang="en-US" sz="4800" dirty="0" smtClean="0">
                <a:latin typeface="Cambria" panose="02040503050406030204" pitchFamily="18" charset="0"/>
                <a:ea typeface="Cambria" panose="02040503050406030204" pitchFamily="18" charset="0"/>
              </a:rPr>
              <a:t> </a:t>
            </a:r>
            <a:r>
              <a:rPr lang="en-US" sz="4800" i="1" dirty="0" err="1" smtClean="0">
                <a:latin typeface="Cambria" panose="02040503050406030204" pitchFamily="18" charset="0"/>
                <a:ea typeface="Cambria" panose="02040503050406030204" pitchFamily="18" charset="0"/>
              </a:rPr>
              <a:t>dấu</a:t>
            </a:r>
            <a:r>
              <a:rPr lang="en-US" sz="4800" i="1" dirty="0" smtClean="0">
                <a:latin typeface="Cambria" panose="02040503050406030204" pitchFamily="18" charset="0"/>
                <a:ea typeface="Cambria" panose="02040503050406030204" pitchFamily="18" charset="0"/>
              </a:rPr>
              <a:t> </a:t>
            </a:r>
            <a:r>
              <a:rPr lang="en-US" sz="4800" i="1" dirty="0" err="1" smtClean="0">
                <a:latin typeface="Cambria" panose="02040503050406030204" pitchFamily="18" charset="0"/>
                <a:ea typeface="Cambria" panose="02040503050406030204" pitchFamily="18" charset="0"/>
              </a:rPr>
              <a:t>ngoặc</a:t>
            </a:r>
            <a:r>
              <a:rPr lang="en-US" sz="4800" i="1" dirty="0" smtClean="0">
                <a:latin typeface="Cambria" panose="02040503050406030204" pitchFamily="18" charset="0"/>
                <a:ea typeface="Cambria" panose="02040503050406030204" pitchFamily="18" charset="0"/>
              </a:rPr>
              <a:t> </a:t>
            </a:r>
            <a:r>
              <a:rPr lang="en-US" sz="4800" i="1" dirty="0" err="1" smtClean="0">
                <a:latin typeface="Cambria" panose="02040503050406030204" pitchFamily="18" charset="0"/>
                <a:ea typeface="Cambria" panose="02040503050406030204" pitchFamily="18" charset="0"/>
              </a:rPr>
              <a:t>đơn</a:t>
            </a:r>
            <a:r>
              <a:rPr lang="en-US" sz="4800" i="1" dirty="0" smtClean="0">
                <a:latin typeface="Cambria" panose="02040503050406030204" pitchFamily="18" charset="0"/>
                <a:ea typeface="Cambria" panose="02040503050406030204" pitchFamily="18" charset="0"/>
              </a:rPr>
              <a:t>.</a:t>
            </a:r>
            <a:endParaRPr lang="en-US" sz="4800" dirty="0">
              <a:latin typeface="Cambria" panose="02040503050406030204" pitchFamily="18" charset="0"/>
              <a:ea typeface="Cambria" panose="02040503050406030204" pitchFamily="18" charset="0"/>
            </a:endParaRPr>
          </a:p>
        </p:txBody>
      </p:sp>
      <p:sp>
        <p:nvSpPr>
          <p:cNvPr id="10" name="TextBox 10"/>
          <p:cNvSpPr txBox="1"/>
          <p:nvPr/>
        </p:nvSpPr>
        <p:spPr>
          <a:xfrm>
            <a:off x="228600" y="2428046"/>
            <a:ext cx="7217919" cy="756617"/>
          </a:xfrm>
          <a:prstGeom prst="rect">
            <a:avLst/>
          </a:prstGeom>
        </p:spPr>
        <p:txBody>
          <a:bodyPr lIns="0" tIns="0" rIns="0" bIns="0" rtlCol="0" anchor="t">
            <a:spAutoFit/>
          </a:bodyPr>
          <a:lstStyle/>
          <a:p>
            <a:pPr algn="ctr">
              <a:lnSpc>
                <a:spcPts val="5915"/>
              </a:lnSpc>
            </a:pPr>
            <a:r>
              <a:rPr lang="en-US" sz="6500" dirty="0" err="1" smtClean="0">
                <a:solidFill>
                  <a:srgbClr val="C00000"/>
                </a:solidFill>
                <a:latin typeface="SVN-A Love Of Thunder" panose="02040603050506020204" pitchFamily="18" charset="0"/>
              </a:rPr>
              <a:t>Câu</a:t>
            </a:r>
            <a:r>
              <a:rPr lang="en-US" sz="6500" dirty="0" smtClean="0">
                <a:solidFill>
                  <a:srgbClr val="C00000"/>
                </a:solidFill>
                <a:latin typeface="SVN-A Love Of Thunder" panose="02040603050506020204" pitchFamily="18" charset="0"/>
              </a:rPr>
              <a:t> 4</a:t>
            </a:r>
            <a:endParaRPr lang="en-US" sz="6500" dirty="0">
              <a:solidFill>
                <a:srgbClr val="C00000"/>
              </a:solidFill>
              <a:latin typeface="SVN-A Love Of Thunder" panose="02040603050506020204" pitchFamily="18" charset="0"/>
            </a:endParaRPr>
          </a:p>
        </p:txBody>
      </p:sp>
      <p:sp>
        <p:nvSpPr>
          <p:cNvPr id="11" name="Freeform 11"/>
          <p:cNvSpPr/>
          <p:nvPr/>
        </p:nvSpPr>
        <p:spPr>
          <a:xfrm>
            <a:off x="16069926" y="762407"/>
            <a:ext cx="1457729" cy="1473807"/>
          </a:xfrm>
          <a:custGeom>
            <a:avLst/>
            <a:gdLst/>
            <a:ahLst/>
            <a:cxnLst/>
            <a:rect l="l" t="t" r="r" b="b"/>
            <a:pathLst>
              <a:path w="1457729" h="1473807">
                <a:moveTo>
                  <a:pt x="0" y="0"/>
                </a:moveTo>
                <a:lnTo>
                  <a:pt x="1457729" y="0"/>
                </a:lnTo>
                <a:lnTo>
                  <a:pt x="1457729" y="1473807"/>
                </a:lnTo>
                <a:lnTo>
                  <a:pt x="0" y="1473807"/>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4" name="Freeform 14"/>
          <p:cNvSpPr/>
          <p:nvPr/>
        </p:nvSpPr>
        <p:spPr>
          <a:xfrm rot="-1333878">
            <a:off x="16430930" y="8208228"/>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9">
              <a:extLst>
                <a:ext uri="{96DAC541-7B7A-43D3-8B79-37D633B846F1}">
                  <asvg:svgBlip xmlns="" xmlns:asvg="http://schemas.microsoft.com/office/drawing/2016/SVG/main" r:embed="rId12"/>
                </a:ext>
              </a:extLst>
            </a:blip>
            <a:stretch>
              <a:fillRect/>
            </a:stretch>
          </a:blipFill>
        </p:spPr>
      </p:sp>
      <p:sp>
        <p:nvSpPr>
          <p:cNvPr id="15" name="Freeform 15"/>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pic>
        <p:nvPicPr>
          <p:cNvPr id="17" name="Picture 16"/>
          <p:cNvPicPr>
            <a:picLocks noChangeAspect="1"/>
          </p:cNvPicPr>
          <p:nvPr/>
        </p:nvPicPr>
        <p:blipFill>
          <a:blip r:embed="rId15"/>
          <a:stretch>
            <a:fillRect/>
          </a:stretch>
        </p:blipFill>
        <p:spPr>
          <a:xfrm>
            <a:off x="3837559" y="4309937"/>
            <a:ext cx="11353800" cy="4338763"/>
          </a:xfrm>
          <a:prstGeom prst="rect">
            <a:avLst/>
          </a:prstGeom>
        </p:spPr>
      </p:pic>
      <p:sp>
        <p:nvSpPr>
          <p:cNvPr id="18" name="Rounded Rectangle 17"/>
          <p:cNvSpPr/>
          <p:nvPr/>
        </p:nvSpPr>
        <p:spPr>
          <a:xfrm rot="20750284">
            <a:off x="4555247" y="7409564"/>
            <a:ext cx="1447800" cy="665799"/>
          </a:xfrm>
          <a:prstGeom prst="roundRect">
            <a:avLst/>
          </a:prstGeom>
          <a:solidFill>
            <a:srgbClr val="AE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6316925" flipH="1" flipV="1">
            <a:off x="1124285" y="1352834"/>
            <a:ext cx="2827062" cy="3358280"/>
          </a:xfrm>
          <a:custGeom>
            <a:avLst/>
            <a:gdLst/>
            <a:ahLst/>
            <a:cxnLst/>
            <a:rect l="l" t="t" r="r" b="b"/>
            <a:pathLst>
              <a:path w="2827062" h="3358280">
                <a:moveTo>
                  <a:pt x="2827062" y="3358280"/>
                </a:moveTo>
                <a:lnTo>
                  <a:pt x="0" y="3358280"/>
                </a:lnTo>
                <a:lnTo>
                  <a:pt x="0" y="0"/>
                </a:lnTo>
                <a:lnTo>
                  <a:pt x="2827062" y="0"/>
                </a:lnTo>
                <a:lnTo>
                  <a:pt x="2827062" y="335828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3549785" y="2670027"/>
            <a:ext cx="11268903" cy="5839340"/>
          </a:xfrm>
          <a:custGeom>
            <a:avLst/>
            <a:gdLst/>
            <a:ahLst/>
            <a:cxnLst/>
            <a:rect l="l" t="t" r="r" b="b"/>
            <a:pathLst>
              <a:path w="11268903" h="5839340">
                <a:moveTo>
                  <a:pt x="0" y="0"/>
                </a:moveTo>
                <a:lnTo>
                  <a:pt x="11268902" y="0"/>
                </a:lnTo>
                <a:lnTo>
                  <a:pt x="11268902" y="5839340"/>
                </a:lnTo>
                <a:lnTo>
                  <a:pt x="0" y="583934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3826662" y="2813500"/>
            <a:ext cx="10715148" cy="5552395"/>
          </a:xfrm>
          <a:custGeom>
            <a:avLst/>
            <a:gdLst/>
            <a:ahLst/>
            <a:cxnLst/>
            <a:rect l="l" t="t" r="r" b="b"/>
            <a:pathLst>
              <a:path w="10715148" h="5552395">
                <a:moveTo>
                  <a:pt x="0" y="0"/>
                </a:moveTo>
                <a:lnTo>
                  <a:pt x="10715148" y="0"/>
                </a:lnTo>
                <a:lnTo>
                  <a:pt x="10715148" y="5552395"/>
                </a:lnTo>
                <a:lnTo>
                  <a:pt x="0" y="555239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5388099" y="1225852"/>
            <a:ext cx="1457729" cy="1473807"/>
          </a:xfrm>
          <a:custGeom>
            <a:avLst/>
            <a:gdLst/>
            <a:ahLst/>
            <a:cxnLst/>
            <a:rect l="l" t="t" r="r" b="b"/>
            <a:pathLst>
              <a:path w="1457729" h="1473807">
                <a:moveTo>
                  <a:pt x="0" y="0"/>
                </a:moveTo>
                <a:lnTo>
                  <a:pt x="1457730" y="0"/>
                </a:lnTo>
                <a:lnTo>
                  <a:pt x="1457730" y="1473807"/>
                </a:lnTo>
                <a:lnTo>
                  <a:pt x="0" y="147380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6316925">
            <a:off x="13889133" y="6556475"/>
            <a:ext cx="2797432" cy="3323083"/>
          </a:xfrm>
          <a:custGeom>
            <a:avLst/>
            <a:gdLst/>
            <a:ahLst/>
            <a:cxnLst/>
            <a:rect l="l" t="t" r="r" b="b"/>
            <a:pathLst>
              <a:path w="2797432" h="3323083">
                <a:moveTo>
                  <a:pt x="0" y="0"/>
                </a:moveTo>
                <a:lnTo>
                  <a:pt x="2797432" y="0"/>
                </a:lnTo>
                <a:lnTo>
                  <a:pt x="2797432" y="3323083"/>
                </a:lnTo>
                <a:lnTo>
                  <a:pt x="0" y="33230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rot="-1333878">
            <a:off x="16138233" y="4305313"/>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5330773" y="1328867"/>
            <a:ext cx="702822" cy="805526"/>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13"/>
          <p:cNvSpPr txBox="1"/>
          <p:nvPr/>
        </p:nvSpPr>
        <p:spPr>
          <a:xfrm>
            <a:off x="5682183" y="3821946"/>
            <a:ext cx="6923633" cy="3737242"/>
          </a:xfrm>
          <a:prstGeom prst="rect">
            <a:avLst/>
          </a:prstGeom>
        </p:spPr>
        <p:txBody>
          <a:bodyPr lIns="0" tIns="0" rIns="0" bIns="0" rtlCol="0" anchor="t">
            <a:spAutoFit/>
          </a:bodyPr>
          <a:lstStyle/>
          <a:p>
            <a:pPr algn="ctr">
              <a:lnSpc>
                <a:spcPts val="14440"/>
              </a:lnSpc>
            </a:pPr>
            <a:r>
              <a:rPr lang="en-US" sz="13752" dirty="0" smtClean="0">
                <a:solidFill>
                  <a:srgbClr val="495324"/>
                </a:solidFill>
                <a:latin typeface="SVN-A Love Of Thunder" panose="02040603050506020204" pitchFamily="18" charset="0"/>
              </a:rPr>
              <a:t>TẠM</a:t>
            </a:r>
          </a:p>
          <a:p>
            <a:pPr algn="ctr">
              <a:lnSpc>
                <a:spcPts val="14440"/>
              </a:lnSpc>
            </a:pPr>
            <a:r>
              <a:rPr lang="en-US" sz="13752" dirty="0" smtClean="0">
                <a:solidFill>
                  <a:srgbClr val="495324"/>
                </a:solidFill>
                <a:latin typeface="SVN-A Love Of Thunder" panose="02040603050506020204" pitchFamily="18" charset="0"/>
              </a:rPr>
              <a:t>BIỆT</a:t>
            </a:r>
            <a:endParaRPr lang="en-US" sz="13752" dirty="0">
              <a:solidFill>
                <a:srgbClr val="495324"/>
              </a:solidFill>
              <a:latin typeface="SVN-A Love Of Thunder" panose="02040603050506020204" pitchFamily="18" charset="0"/>
            </a:endParaRPr>
          </a:p>
        </p:txBody>
      </p:sp>
      <p:sp>
        <p:nvSpPr>
          <p:cNvPr id="14" name="Freeform 14"/>
          <p:cNvSpPr/>
          <p:nvPr/>
        </p:nvSpPr>
        <p:spPr>
          <a:xfrm>
            <a:off x="2527274" y="5589697"/>
            <a:ext cx="2002874" cy="793866"/>
          </a:xfrm>
          <a:custGeom>
            <a:avLst/>
            <a:gdLst/>
            <a:ahLst/>
            <a:cxnLst/>
            <a:rect l="l" t="t" r="r" b="b"/>
            <a:pathLst>
              <a:path w="2002874" h="793866">
                <a:moveTo>
                  <a:pt x="0" y="0"/>
                </a:moveTo>
                <a:lnTo>
                  <a:pt x="2002874" y="0"/>
                </a:lnTo>
                <a:lnTo>
                  <a:pt x="2002874" y="793866"/>
                </a:lnTo>
                <a:lnTo>
                  <a:pt x="0" y="7938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a:off x="10965456" y="1731631"/>
            <a:ext cx="1640360" cy="650179"/>
          </a:xfrm>
          <a:custGeom>
            <a:avLst/>
            <a:gdLst/>
            <a:ahLst/>
            <a:cxnLst/>
            <a:rect l="l" t="t" r="r" b="b"/>
            <a:pathLst>
              <a:path w="1640360" h="650179">
                <a:moveTo>
                  <a:pt x="0" y="0"/>
                </a:moveTo>
                <a:lnTo>
                  <a:pt x="1640361" y="0"/>
                </a:lnTo>
                <a:lnTo>
                  <a:pt x="1640361" y="650179"/>
                </a:lnTo>
                <a:lnTo>
                  <a:pt x="0" y="6501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406</Words>
  <Application>Microsoft Office PowerPoint</Application>
  <PresentationFormat>Custom</PresentationFormat>
  <Paragraphs>34</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Arturo Outline</vt:lpstr>
      <vt:lpstr>More Sugar</vt:lpstr>
      <vt:lpstr>Calibri</vt:lpstr>
      <vt:lpstr>#9Slide07 HoneyCream</vt:lpstr>
      <vt:lpstr>Cambria</vt:lpstr>
      <vt:lpstr>SVN-A Love Of Thunder</vt:lpstr>
      <vt:lpstr>SVN-Newton</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T30_LT_DauNgoacDOn_MNT</dc:title>
  <dc:creator>ADMIN</dc:creator>
  <cp:lastModifiedBy>Admin</cp:lastModifiedBy>
  <cp:revision>23</cp:revision>
  <dcterms:created xsi:type="dcterms:W3CDTF">2006-08-16T00:00:00Z</dcterms:created>
  <dcterms:modified xsi:type="dcterms:W3CDTF">2025-04-16T02:11:20Z</dcterms:modified>
  <dc:identifier>DAF_3wXkXew</dc:identifier>
</cp:coreProperties>
</file>