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85" r:id="rId5"/>
    <p:sldId id="289" r:id="rId6"/>
    <p:sldId id="273" r:id="rId7"/>
    <p:sldId id="291" r:id="rId8"/>
    <p:sldId id="272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9"/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4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1"/>
          <p:cNvSpPr/>
          <p:nvPr userDrawn="1"/>
        </p:nvSpPr>
        <p:spPr>
          <a:xfrm>
            <a:off x="186267" y="228600"/>
            <a:ext cx="11734800" cy="6476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42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978" y="1673"/>
            <a:ext cx="12194978" cy="6856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8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" y="-14884"/>
            <a:ext cx="6901270" cy="2780017"/>
          </a:xfrm>
          <a:prstGeom prst="rect">
            <a:avLst/>
          </a:prstGeom>
        </p:spPr>
      </p:pic>
      <p:pic>
        <p:nvPicPr>
          <p:cNvPr id="2" name="图片 12" descr="588ku_52a762d5038edc70bd8fdc1dbc99335d_11878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" y="1647402"/>
            <a:ext cx="888365" cy="888365"/>
          </a:xfrm>
          <a:prstGeom prst="rect">
            <a:avLst/>
          </a:prstGeom>
        </p:spPr>
      </p:pic>
      <p:pic>
        <p:nvPicPr>
          <p:cNvPr id="3" name="图片 10" descr="96"/>
          <p:cNvPicPr>
            <a:picLocks noChangeAspect="1"/>
          </p:cNvPicPr>
          <p:nvPr/>
        </p:nvPicPr>
        <p:blipFill>
          <a:blip r:embed="rId4"/>
          <a:srcRect l="5562" t="9547" r="76395" b="39777"/>
          <a:stretch>
            <a:fillRect/>
          </a:stretch>
        </p:blipFill>
        <p:spPr>
          <a:xfrm>
            <a:off x="1529908" y="3778250"/>
            <a:ext cx="1814830" cy="2426970"/>
          </a:xfrm>
          <a:prstGeom prst="rect">
            <a:avLst/>
          </a:prstGeom>
        </p:spPr>
      </p:pic>
      <p:pic>
        <p:nvPicPr>
          <p:cNvPr id="4" name="图片 11" descr="96"/>
          <p:cNvPicPr>
            <a:picLocks noChangeAspect="1"/>
          </p:cNvPicPr>
          <p:nvPr/>
        </p:nvPicPr>
        <p:blipFill>
          <a:blip r:embed="rId4"/>
          <a:srcRect l="71983" t="9547" r="13263" b="39777"/>
          <a:stretch>
            <a:fillRect/>
          </a:stretch>
        </p:blipFill>
        <p:spPr>
          <a:xfrm>
            <a:off x="9357553" y="3778250"/>
            <a:ext cx="1483995" cy="242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7" y="338164"/>
            <a:ext cx="1523956" cy="1508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94" y="1887780"/>
            <a:ext cx="11309060" cy="2767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7" y="4323596"/>
            <a:ext cx="26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243874"/>
            <a:ext cx="10866787" cy="59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615" y="317704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500" y="4431165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770027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3530" y="235694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Mẫu: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Nhờ đâu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cậu bé hiểu được lí do bố cậu yêu quý và kính trọng thầy giáo cũ của mình?</a:t>
            </a:r>
            <a:endParaRPr lang="vi-VN" sz="88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15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93" y="3058510"/>
            <a:ext cx="6022138" cy="37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329086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929" y="1765734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đã cống hiến đời mình cho Tổ quốc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29" y="2992957"/>
            <a:ext cx="114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</a:t>
            </a:r>
            <a:r>
              <a:rPr lang="vi-VN" sz="36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liệt sĩ được nhân dân đời đời ghi ơn?</a:t>
            </a:r>
            <a:endParaRPr lang="vi-VN" sz="49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29" y="384397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ghi nhớ công ơn của các thương binh, liệt sĩ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91" y="5044306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em </a:t>
            </a:r>
            <a:r>
              <a:rPr lang="vi-VN" sz="36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 tổ chức hoạt động đền ơn, đáp nghĩa để làm gì? </a:t>
            </a:r>
            <a:endParaRPr lang="vi-VN" sz="123400" b="1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50" y="243896"/>
            <a:ext cx="3848325" cy="1856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224" y="1653989"/>
            <a:ext cx="1062317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nguyên nhân 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nguyên nhân của sự việc nêu trong câu; trả lời cho câu hỏi có từ ngữ để hỏi: </a:t>
            </a:r>
            <a:r>
              <a:rPr lang="en-US" sz="3200" b="1" i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sao, nhờ đâu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 smtClean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mục đích 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mục đích của hoạt động nêu trong câu; trả lời cho câu hỏi có từ ngữ để hỏi: </a:t>
            </a:r>
            <a:r>
              <a:rPr lang="en-US" sz="3200" b="1" i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gì, nhằm mục đích gì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en-US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432211"/>
            <a:chOff x="612000" y="337056"/>
            <a:chExt cx="10687371" cy="143221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43221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xếp vào nhóm thích hợp.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5835" y="1958379"/>
            <a:ext cx="115375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3914" y="5130917"/>
            <a:ext cx="5268322" cy="1459512"/>
            <a:chOff x="971114" y="3412623"/>
            <a:chExt cx="5268322" cy="1459512"/>
          </a:xfrm>
        </p:grpSpPr>
        <p:sp>
          <p:nvSpPr>
            <p:cNvPr id="6" name="Freeform 5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Trạng ngữ chỉ nguyên nhân</a:t>
              </a:r>
              <a:endParaRPr lang="en-US" sz="3200" b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50791" y="5104023"/>
            <a:ext cx="5268322" cy="1459512"/>
            <a:chOff x="971114" y="3412623"/>
            <a:chExt cx="5268322" cy="1459512"/>
          </a:xfrm>
        </p:grpSpPr>
        <p:sp>
          <p:nvSpPr>
            <p:cNvPr id="10" name="Freeform 9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/>
                <a:t>Trạng ngữ chỉ mục đích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863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Xếp các trạng ngữ vào nhóm thích hợp.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6268" y="1447391"/>
            <a:ext cx="1153757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2800" y="1887564"/>
            <a:ext cx="45720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7580" y="2394876"/>
            <a:ext cx="40233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0284" y="2903452"/>
            <a:ext cx="71323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9694" y="3834400"/>
            <a:ext cx="55778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54256" y="4509855"/>
            <a:ext cx="5268322" cy="1459512"/>
            <a:chOff x="971114" y="3412623"/>
            <a:chExt cx="5268322" cy="1459512"/>
          </a:xfrm>
        </p:grpSpPr>
        <p:sp>
          <p:nvSpPr>
            <p:cNvPr id="11" name="Freeform 10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Trạng ngữ chỉ nguyên nhân</a:t>
              </a:r>
              <a:endParaRPr lang="en-US" sz="32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91133" y="4482961"/>
            <a:ext cx="5268322" cy="1459512"/>
            <a:chOff x="971114" y="3412623"/>
            <a:chExt cx="5268322" cy="1459512"/>
          </a:xfrm>
        </p:grpSpPr>
        <p:sp>
          <p:nvSpPr>
            <p:cNvPr id="18" name="Freeform 17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/>
                <a:t>Trạng ngữ chỉ mục đích</a:t>
              </a:r>
              <a:endParaRPr lang="en-US" sz="3200" b="1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97764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93283" y="594247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77427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4098" y="5949927"/>
            <a:ext cx="75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84365"/>
            <a:ext cx="10687371" cy="1205431"/>
            <a:chOff x="612000" y="378620"/>
            <a:chExt cx="10687371" cy="120543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78620"/>
              <a:ext cx="10687371" cy="12054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hoặc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nhờ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thay cho ô vuông trong mỗi câu sau: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6859" y="1891141"/>
            <a:ext cx="11282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mở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rộng kiến thức, chúng ta cần đọc nhiều sách.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bác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lao công, trường lớp lúc nào cũng sạch sẽ.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mưa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bão, nhiều cây cối bị gãy, đổ.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995082" y="2084294"/>
            <a:ext cx="766483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5082" y="3695877"/>
            <a:ext cx="941294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141" y="4501669"/>
            <a:ext cx="666376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9658" y="809145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00" y="2470041"/>
            <a:ext cx="10381089" cy="37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583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#9Slide05 Pattaya</vt:lpstr>
      <vt:lpstr>#9Slide07 HoneyCream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70</cp:revision>
  <dcterms:created xsi:type="dcterms:W3CDTF">2023-09-24T11:37:25Z</dcterms:created>
  <dcterms:modified xsi:type="dcterms:W3CDTF">2025-03-17T10:50:54Z</dcterms:modified>
</cp:coreProperties>
</file>