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9" r:id="rId2"/>
  </p:sldMasterIdLst>
  <p:notesMasterIdLst>
    <p:notesMasterId r:id="rId14"/>
  </p:notesMasterIdLst>
  <p:sldIdLst>
    <p:sldId id="2656" r:id="rId3"/>
    <p:sldId id="2648" r:id="rId4"/>
    <p:sldId id="2647" r:id="rId5"/>
    <p:sldId id="283" r:id="rId6"/>
    <p:sldId id="267" r:id="rId7"/>
    <p:sldId id="306" r:id="rId8"/>
    <p:sldId id="268" r:id="rId9"/>
    <p:sldId id="269" r:id="rId10"/>
    <p:sldId id="270" r:id="rId11"/>
    <p:sldId id="271" r:id="rId12"/>
    <p:sldId id="265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3566" autoAdjust="0"/>
  </p:normalViewPr>
  <p:slideViewPr>
    <p:cSldViewPr snapToGrid="0">
      <p:cViewPr varScale="1">
        <p:scale>
          <a:sx n="78" d="100"/>
          <a:sy n="78" d="100"/>
        </p:scale>
        <p:origin x="8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0AC63-7F24-4AD4-8CED-9636636281D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80B42-5DCB-44DA-A4DD-B17920AE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4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80B42-5DCB-44DA-A4DD-B17920AEF4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5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từng</a:t>
            </a:r>
            <a:r>
              <a:rPr lang="en-US" altLang="zh-CN" dirty="0"/>
              <a:t> </a:t>
            </a:r>
            <a:r>
              <a:rPr lang="en-US" altLang="zh-CN" dirty="0" err="1"/>
              <a:t>bức</a:t>
            </a:r>
            <a:r>
              <a:rPr lang="en-US" altLang="zh-CN" dirty="0"/>
              <a:t> </a:t>
            </a:r>
            <a:r>
              <a:rPr lang="en-US" altLang="zh-CN" dirty="0" err="1"/>
              <a:t>ảnh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5884-3E3D-42B5-8CF8-356B7950D2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36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6E42-4051-4A81-BC69-3C8BCC3AA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FE6BF-FEBE-40E0-A893-B7FBB9EAA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3CCD1-FDE2-4514-823D-B77934D7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645E-D026-4168-8FCD-DC158A84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6BCC-3F1B-4585-9B2A-707435C0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3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9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8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25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2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73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26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7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30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71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5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58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82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65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72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58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45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3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A300-2BFC-4B3C-B0CE-96AABAED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C70E6-09C0-47D5-A3F4-679F86B6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36C9-988A-4BEB-889F-2319D16A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F3CE-AB2C-4102-9DBC-85A1076E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050CB-C7BA-4CD5-8DBC-60765B6B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30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81A2-14D4-4C01-AD7A-5DC9DE4C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2F99A-5485-47C6-BE06-E81B1C5B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4F481-6874-487A-ADB3-A1153216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0F51-D7A0-477F-80F7-240565B2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050E6-DECC-464D-8397-BAAE0C0D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554C0-0A13-4FF9-9EEB-1DD5B169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43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2362-B45E-490F-9490-14130F27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0B7FC-EBC0-43C7-A4E9-EBEEA654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AA323-9256-4718-BFE1-452FF8DFE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94A4F-AD6D-4AC6-8513-C810F50C7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B3883-DCB7-419E-B340-B4C349B96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F0315-26E0-420B-9416-5B152396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36E81-A16D-473E-A040-8115EA6B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CE8CB-3445-46A3-A757-9ECCF42D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85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E624-2604-4E35-9B95-ED8F418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833A0-FFE4-4055-AB56-7C623687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42749-9D41-4CE5-A23E-1B955C22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3A6BD-E830-443C-8022-3F143A10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7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93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FA055-9123-499B-899D-4BB9CBC0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FAF3E-C1D0-44BA-9813-CFF335F4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81A44-4ADF-4295-9A36-37E35ADE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86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9FC3-354A-4603-A780-687F273F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1E348-6019-4DA0-8718-5D9A37E6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87236-53CC-46C4-8E66-A42DA8158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76D94-8E1C-4913-B1D1-1F9FE767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B001F-7A1F-40D4-8C14-EF5E0A4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118A4-6E9E-4A8E-8171-0A9FDEC4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37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434A-9A2E-47DC-AABA-AC6DB873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158F1-A4CF-43B6-93FD-52709C2CD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998FE-C84E-46E5-A49F-42C5BAA57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90C0C-EA24-4296-8A18-27654543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D218D-90EE-4CD6-BD29-F6309646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A69EA-232C-4946-A864-ED37259D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6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4DDD-259E-4424-8752-5AA922C1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65555-BB5C-4028-B280-22671BAA5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D5420-C7AE-4148-B176-448F55FE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F6A49-4689-49DE-998E-341213A6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A523-6D98-4F10-A7C0-FCF2A104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08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ED3E1-CB13-47EE-9A5C-BC9652D81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EA275-C3AB-4C88-BF8F-A18D71EBE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5CA09-2C6C-445C-83D8-D087D036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3D89-38FF-436B-9911-2BA67347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7582-B6D1-4332-B32C-D520F81E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94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8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5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0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1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88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422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48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9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27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1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75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14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30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6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883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0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9D6F7-E3E5-4302-97E8-4E7075DC6F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878943" y="7154636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21C0B-D210-49EC-B248-009FF4347C7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57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9D6F7-E3E5-4302-97E8-4E7075DC6F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878943" y="7154636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21C0B-D210-49EC-B248-009FF4347C7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53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6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1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3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9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75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20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6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8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6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4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33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3429000"/>
            <a:ext cx="12573000" cy="3638550"/>
            <a:chOff x="-22499" y="3288862"/>
            <a:chExt cx="12214497" cy="356913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-22499" y="3288862"/>
              <a:ext cx="3984898" cy="356913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7"/>
            <a:srcRect l="22648" t="75841" r="1"/>
            <a:stretch/>
          </p:blipFill>
          <p:spPr>
            <a:xfrm flipH="1">
              <a:off x="3886869" y="5943600"/>
              <a:ext cx="4495127" cy="9144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1998" y="4680964"/>
              <a:ext cx="3810000" cy="2177036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5"/>
          <a:stretch/>
        </p:blipFill>
        <p:spPr>
          <a:xfrm flipH="1">
            <a:off x="0" y="0"/>
            <a:ext cx="3467544" cy="1397000"/>
          </a:xfrm>
          <a:prstGeom prst="rect">
            <a:avLst/>
          </a:prstGeom>
        </p:spPr>
      </p:pic>
      <p:pic>
        <p:nvPicPr>
          <p:cNvPr id="11" name="图片 17"/>
          <p:cNvPicPr>
            <a:picLocks noChangeAspect="1"/>
          </p:cNvPicPr>
          <p:nvPr userDrawn="1"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5"/>
          <a:stretch/>
        </p:blipFill>
        <p:spPr>
          <a:xfrm>
            <a:off x="8294686" y="0"/>
            <a:ext cx="3897314" cy="152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2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slide" Target="slide10.xml"/><Relationship Id="rId3" Type="http://schemas.openxmlformats.org/officeDocument/2006/relationships/slideLayout" Target="../slideLayouts/slideLayout49.xml"/><Relationship Id="rId7" Type="http://schemas.openxmlformats.org/officeDocument/2006/relationships/slide" Target="slide8.xml"/><Relationship Id="rId12" Type="http://schemas.openxmlformats.org/officeDocument/2006/relationships/image" Target="../media/image31.png"/><Relationship Id="rId2" Type="http://schemas.openxmlformats.org/officeDocument/2006/relationships/audio" Target="../media/media1.wav"/><Relationship Id="rId16" Type="http://schemas.openxmlformats.org/officeDocument/2006/relationships/image" Target="../media/image33.png"/><Relationship Id="rId1" Type="http://schemas.microsoft.com/office/2007/relationships/media" Target="../media/media1.wav"/><Relationship Id="rId6" Type="http://schemas.microsoft.com/office/2007/relationships/hdphoto" Target="../media/hdphoto3.wdp"/><Relationship Id="rId11" Type="http://schemas.openxmlformats.org/officeDocument/2006/relationships/slide" Target="slide7.xml"/><Relationship Id="rId5" Type="http://schemas.openxmlformats.org/officeDocument/2006/relationships/image" Target="../media/image28.png"/><Relationship Id="rId15" Type="http://schemas.openxmlformats.org/officeDocument/2006/relationships/slide" Target="slide11.xml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2.xml"/><Relationship Id="rId9" Type="http://schemas.openxmlformats.org/officeDocument/2006/relationships/slide" Target="slide9.xml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8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A769F0-EB30-A3B2-4C51-230A8468C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621977BD-1182-ED00-048B-B05B4836D8BF}"/>
              </a:ext>
            </a:extLst>
          </p:cNvPr>
          <p:cNvSpPr/>
          <p:nvPr/>
        </p:nvSpPr>
        <p:spPr>
          <a:xfrm>
            <a:off x="7017488" y="0"/>
            <a:ext cx="5304098" cy="6858000"/>
          </a:xfrm>
          <a:custGeom>
            <a:avLst/>
            <a:gdLst/>
            <a:ahLst/>
            <a:cxnLst/>
            <a:rect l="l" t="t" r="r" b="b"/>
            <a:pathLst>
              <a:path w="6677371" h="10048315">
                <a:moveTo>
                  <a:pt x="0" y="0"/>
                </a:moveTo>
                <a:lnTo>
                  <a:pt x="6677372" y="0"/>
                </a:lnTo>
                <a:lnTo>
                  <a:pt x="6677372" y="10048315"/>
                </a:lnTo>
                <a:lnTo>
                  <a:pt x="0" y="100483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59A7D-6629-EF05-E9A0-E226773CE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801" y="114725"/>
            <a:ext cx="3938357" cy="1012024"/>
          </a:xfrm>
          <a:prstGeom prst="rect">
            <a:avLst/>
          </a:prstGeom>
        </p:spPr>
      </p:pic>
      <p:pic>
        <p:nvPicPr>
          <p:cNvPr id="9" name="Picture 8" descr="A yellow circles with red lines&#10;&#10;AI-generated content may be incorrect.">
            <a:extLst>
              <a:ext uri="{FF2B5EF4-FFF2-40B4-BE49-F238E27FC236}">
                <a16:creationId xmlns:a16="http://schemas.microsoft.com/office/drawing/2014/main" id="{82C69A18-301C-B96E-6252-D9F8CE676CD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956155"/>
            <a:ext cx="2541175" cy="15212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6E23F9-3A1F-C34C-EA09-5C7738341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4165" y="2874388"/>
            <a:ext cx="8321761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05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91AFB5-2179-4C72-945C-B2958F42183F}"/>
              </a:ext>
            </a:extLst>
          </p:cNvPr>
          <p:cNvSpPr/>
          <p:nvPr/>
        </p:nvSpPr>
        <p:spPr>
          <a:xfrm>
            <a:off x="1193803" y="355414"/>
            <a:ext cx="9983719" cy="2156291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xmlns="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38229-C786-49D6-A052-175726971FB2}"/>
              </a:ext>
            </a:extLst>
          </p:cNvPr>
          <p:cNvSpPr txBox="1"/>
          <p:nvPr/>
        </p:nvSpPr>
        <p:spPr>
          <a:xfrm>
            <a:off x="2520830" y="415023"/>
            <a:ext cx="874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Ngưỡng cửa đã nhắc bạn nhỏ nhớ tới những ai, giúp bạn nhỏ cảm nhận điều gì về những người đó?</a:t>
            </a: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ADA479E8-373A-4224-A469-6604B18E20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85" y="1124188"/>
            <a:ext cx="645043" cy="827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85F5CF-8839-44D4-B30A-B3D7B95988A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54654">
            <a:off x="1683014" y="513234"/>
            <a:ext cx="527923" cy="7097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016D19-C5D5-4E03-B58E-7BE1B078503B}"/>
              </a:ext>
            </a:extLst>
          </p:cNvPr>
          <p:cNvSpPr/>
          <p:nvPr/>
        </p:nvSpPr>
        <p:spPr>
          <a:xfrm>
            <a:off x="393539" y="2882096"/>
            <a:ext cx="9646405" cy="3620490"/>
          </a:xfrm>
          <a:custGeom>
            <a:avLst/>
            <a:gdLst>
              <a:gd name="connsiteX0" fmla="*/ 0 w 9646405"/>
              <a:gd name="connsiteY0" fmla="*/ 180735 h 3620490"/>
              <a:gd name="connsiteX1" fmla="*/ 180735 w 9646405"/>
              <a:gd name="connsiteY1" fmla="*/ 0 h 3620490"/>
              <a:gd name="connsiteX2" fmla="*/ 9465670 w 9646405"/>
              <a:gd name="connsiteY2" fmla="*/ 0 h 3620490"/>
              <a:gd name="connsiteX3" fmla="*/ 9646405 w 9646405"/>
              <a:gd name="connsiteY3" fmla="*/ 180735 h 3620490"/>
              <a:gd name="connsiteX4" fmla="*/ 9646405 w 9646405"/>
              <a:gd name="connsiteY4" fmla="*/ 3439755 h 3620490"/>
              <a:gd name="connsiteX5" fmla="*/ 9465670 w 9646405"/>
              <a:gd name="connsiteY5" fmla="*/ 3620490 h 3620490"/>
              <a:gd name="connsiteX6" fmla="*/ 180735 w 9646405"/>
              <a:gd name="connsiteY6" fmla="*/ 3620490 h 3620490"/>
              <a:gd name="connsiteX7" fmla="*/ 0 w 9646405"/>
              <a:gd name="connsiteY7" fmla="*/ 3439755 h 3620490"/>
              <a:gd name="connsiteX8" fmla="*/ 0 w 9646405"/>
              <a:gd name="connsiteY8" fmla="*/ 180735 h 36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6405" h="3620490" fill="none" extrusionOk="0">
                <a:moveTo>
                  <a:pt x="0" y="180735"/>
                </a:moveTo>
                <a:cubicBezTo>
                  <a:pt x="-743" y="83560"/>
                  <a:pt x="63199" y="8684"/>
                  <a:pt x="180735" y="0"/>
                </a:cubicBezTo>
                <a:cubicBezTo>
                  <a:pt x="4102623" y="46004"/>
                  <a:pt x="7085743" y="-130779"/>
                  <a:pt x="9465670" y="0"/>
                </a:cubicBezTo>
                <a:cubicBezTo>
                  <a:pt x="9574144" y="-3067"/>
                  <a:pt x="9633967" y="86065"/>
                  <a:pt x="9646405" y="180735"/>
                </a:cubicBezTo>
                <a:cubicBezTo>
                  <a:pt x="9516509" y="840256"/>
                  <a:pt x="9572343" y="2675958"/>
                  <a:pt x="9646405" y="3439755"/>
                </a:cubicBezTo>
                <a:cubicBezTo>
                  <a:pt x="9642121" y="3532255"/>
                  <a:pt x="9570940" y="3608707"/>
                  <a:pt x="9465670" y="3620490"/>
                </a:cubicBezTo>
                <a:cubicBezTo>
                  <a:pt x="5593069" y="3476898"/>
                  <a:pt x="3767460" y="3671727"/>
                  <a:pt x="180735" y="3620490"/>
                </a:cubicBezTo>
                <a:cubicBezTo>
                  <a:pt x="79350" y="3618538"/>
                  <a:pt x="9643" y="3538942"/>
                  <a:pt x="0" y="3439755"/>
                </a:cubicBezTo>
                <a:cubicBezTo>
                  <a:pt x="-11777" y="2541211"/>
                  <a:pt x="73841" y="1432092"/>
                  <a:pt x="0" y="180735"/>
                </a:cubicBezTo>
                <a:close/>
              </a:path>
              <a:path w="9646405" h="3620490" stroke="0" extrusionOk="0">
                <a:moveTo>
                  <a:pt x="0" y="180735"/>
                </a:moveTo>
                <a:cubicBezTo>
                  <a:pt x="13614" y="81671"/>
                  <a:pt x="78570" y="-616"/>
                  <a:pt x="180735" y="0"/>
                </a:cubicBezTo>
                <a:cubicBezTo>
                  <a:pt x="2574490" y="43276"/>
                  <a:pt x="7745535" y="12265"/>
                  <a:pt x="9465670" y="0"/>
                </a:cubicBezTo>
                <a:cubicBezTo>
                  <a:pt x="9576000" y="11131"/>
                  <a:pt x="9655578" y="67057"/>
                  <a:pt x="9646405" y="180735"/>
                </a:cubicBezTo>
                <a:cubicBezTo>
                  <a:pt x="9672950" y="1760496"/>
                  <a:pt x="9772033" y="2053117"/>
                  <a:pt x="9646405" y="3439755"/>
                </a:cubicBezTo>
                <a:cubicBezTo>
                  <a:pt x="9647947" y="3557155"/>
                  <a:pt x="9581058" y="3610027"/>
                  <a:pt x="9465670" y="3620490"/>
                </a:cubicBezTo>
                <a:cubicBezTo>
                  <a:pt x="7013742" y="3455605"/>
                  <a:pt x="3010603" y="3718462"/>
                  <a:pt x="180735" y="3620490"/>
                </a:cubicBezTo>
                <a:cubicBezTo>
                  <a:pt x="82850" y="3617434"/>
                  <a:pt x="11361" y="3541579"/>
                  <a:pt x="0" y="3439755"/>
                </a:cubicBezTo>
                <a:cubicBezTo>
                  <a:pt x="-117259" y="2817919"/>
                  <a:pt x="18689" y="849383"/>
                  <a:pt x="0" y="18073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E8C02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864262876">
                  <a:prstGeom prst="roundRect">
                    <a:avLst>
                      <a:gd name="adj" fmla="val 499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6E34CC2-90AA-42B7-BABE-A240F251D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387" y="3089361"/>
            <a:ext cx="8970380" cy="23529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3600" dirty="0">
                <a:ln w="0"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Ngưỡng cửa đã nhắc bạn nhỏ nhớ tới:</a:t>
            </a:r>
          </a:p>
          <a:p>
            <a:pPr marL="0" indent="0" algn="just">
              <a:buNone/>
            </a:pPr>
            <a:r>
              <a:rPr lang="vi-VN" sz="36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Bà, bố và mẹ: </a:t>
            </a:r>
            <a:r>
              <a:rPr lang="vi-VN" sz="3600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Giúp bạn ấy cảm nhận được tình yêu thương, sự chăm sóc mà gia đình dành cho mình</a:t>
            </a:r>
          </a:p>
          <a:p>
            <a:pPr marL="0" indent="0" algn="just">
              <a:buNone/>
            </a:pPr>
            <a:r>
              <a:rPr lang="vi-VN" sz="36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Bạn bè: </a:t>
            </a:r>
            <a:r>
              <a:rPr lang="vi-VN" sz="3600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Giúp bạn ấy cảm nhận được niềm vui khi có các bạn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3FCFCBFA-3C4D-4EAD-8617-9A63A7DD86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729" b="79967" l="23478" r="81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074" r="11673" b="11378"/>
          <a:stretch/>
        </p:blipFill>
        <p:spPr>
          <a:xfrm>
            <a:off x="9278097" y="3174423"/>
            <a:ext cx="3162920" cy="4136242"/>
          </a:xfrm>
          <a:prstGeom prst="rect">
            <a:avLst/>
          </a:prstGeom>
        </p:spPr>
      </p:pic>
      <p:sp>
        <p:nvSpPr>
          <p:cNvPr id="2" name="Left Arrow 4">
            <a:hlinkClick r:id="rId7" action="ppaction://hlinksldjump"/>
            <a:extLst>
              <a:ext uri="{FF2B5EF4-FFF2-40B4-BE49-F238E27FC236}">
                <a16:creationId xmlns:a16="http://schemas.microsoft.com/office/drawing/2014/main" id="{4A2B98B3-01BA-246F-A420-4371A03B6AF9}"/>
              </a:ext>
            </a:extLst>
          </p:cNvPr>
          <p:cNvSpPr/>
          <p:nvPr/>
        </p:nvSpPr>
        <p:spPr>
          <a:xfrm>
            <a:off x="10276080" y="6155880"/>
            <a:ext cx="1721327" cy="70212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57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2C62CEF-FD01-4F55-9A09-69B6C45FA86C}"/>
              </a:ext>
            </a:extLst>
          </p:cNvPr>
          <p:cNvGrpSpPr/>
          <p:nvPr/>
        </p:nvGrpSpPr>
        <p:grpSpPr>
          <a:xfrm>
            <a:off x="1320075" y="1238491"/>
            <a:ext cx="10231459" cy="5243332"/>
            <a:chOff x="256031" y="1133735"/>
            <a:chExt cx="9242811" cy="537713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62C6397-C1F9-4CFC-B21B-8522DA5125B9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chemeClr val="accent4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FAC63A2-6E21-448B-BCE6-21178EED6687}"/>
                </a:ext>
              </a:extLst>
            </p:cNvPr>
            <p:cNvSpPr/>
            <p:nvPr/>
          </p:nvSpPr>
          <p:spPr>
            <a:xfrm>
              <a:off x="407796" y="1406139"/>
              <a:ext cx="8939281" cy="4832329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2EC0A0-735B-4B9C-8BE1-679D8FF2DC9E}"/>
              </a:ext>
            </a:extLst>
          </p:cNvPr>
          <p:cNvSpPr/>
          <p:nvPr/>
        </p:nvSpPr>
        <p:spPr>
          <a:xfrm>
            <a:off x="814978" y="62892"/>
            <a:ext cx="10930919" cy="1013554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xmlns="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DDB41-04E7-4433-AA7C-CAB96AC282D1}"/>
              </a:ext>
            </a:extLst>
          </p:cNvPr>
          <p:cNvSpPr txBox="1"/>
          <p:nvPr/>
        </p:nvSpPr>
        <p:spPr>
          <a:xfrm>
            <a:off x="2126111" y="102891"/>
            <a:ext cx="908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Học</a:t>
            </a:r>
            <a:r>
              <a:rPr lang="en-US" sz="4800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thuộc</a:t>
            </a:r>
            <a:r>
              <a:rPr lang="en-US" sz="4800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3 </a:t>
            </a:r>
            <a:r>
              <a:rPr lang="en-US" sz="48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khổ</a:t>
            </a:r>
            <a:r>
              <a:rPr lang="en-US" sz="4800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thơ</a:t>
            </a:r>
            <a:r>
              <a:rPr lang="en-US" sz="4800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đầu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83FDB-884A-4647-85C9-54B74873D10F}"/>
              </a:ext>
            </a:extLst>
          </p:cNvPr>
          <p:cNvSpPr txBox="1"/>
          <p:nvPr/>
        </p:nvSpPr>
        <p:spPr>
          <a:xfrm>
            <a:off x="1690577" y="1771238"/>
            <a:ext cx="4629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Nơi ấy ai cũng quen</a:t>
            </a:r>
          </a:p>
          <a:p>
            <a:pPr lvl="0" algn="just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Ngay từ thời tấm bé</a:t>
            </a:r>
          </a:p>
          <a:p>
            <a:pPr lvl="0" algn="just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Khi tay bà, tay mẹ</a:t>
            </a:r>
          </a:p>
          <a:p>
            <a:pPr lvl="0" algn="just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Còn dắt vòng đi men.</a:t>
            </a:r>
          </a:p>
          <a:p>
            <a:pPr lvl="0" algn="just"/>
            <a:endParaRPr lang="vi-VN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Nơi bố mẹ ngày đêm</a:t>
            </a:r>
          </a:p>
          <a:p>
            <a:pPr lvl="0" algn="just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Lúc nào qua cũng vội</a:t>
            </a:r>
          </a:p>
          <a:p>
            <a:pPr lvl="0" algn="just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Nơi bạn bè chạy tới</a:t>
            </a:r>
          </a:p>
          <a:p>
            <a:pPr lvl="0" algn="just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Thường lúc nào cũng vui.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897F23-9659-44C5-A68A-70A67BD99A95}"/>
              </a:ext>
            </a:extLst>
          </p:cNvPr>
          <p:cNvSpPr txBox="1"/>
          <p:nvPr/>
        </p:nvSpPr>
        <p:spPr>
          <a:xfrm>
            <a:off x="6610042" y="1731562"/>
            <a:ext cx="44832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Nơi ấy đã đưa tôi</a:t>
            </a:r>
          </a:p>
          <a:p>
            <a:pPr lvl="0" algn="just"/>
            <a:r>
              <a:rPr lang="vi-VN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Buổi đầu tiên đến lớp</a:t>
            </a:r>
          </a:p>
          <a:p>
            <a:pPr lvl="0" algn="just"/>
            <a:r>
              <a:rPr lang="vi-VN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Nay con đường xa tắp</a:t>
            </a:r>
          </a:p>
          <a:p>
            <a:pPr lvl="0" algn="just"/>
            <a:r>
              <a:rPr lang="vi-VN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Vẫn đang chờ tôi đi.</a:t>
            </a:r>
            <a:endParaRPr lang="vi-VN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F67FCA-8C07-16E1-9D8B-DC5848D17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050" y="1333577"/>
            <a:ext cx="1164290" cy="1176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500EFF-381A-E4C7-64DA-97D55828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418" y="2179675"/>
            <a:ext cx="1164290" cy="798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049E68-FF2E-9DC5-E1CD-D5319CD1D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284" y="2721935"/>
            <a:ext cx="1246497" cy="692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ED45B-0B8F-3D49-63F8-D210467DB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747" y="3232298"/>
            <a:ext cx="1549006" cy="829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07023F-A3C7-1489-7500-068152B4F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739" y="4125433"/>
            <a:ext cx="1164290" cy="798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473B8E-B18E-5140-C476-05FE252E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524" y="4667692"/>
            <a:ext cx="1549006" cy="680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9B26AD-9081-72EE-E0E2-F64AF5853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697" y="5082363"/>
            <a:ext cx="1164290" cy="798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5BAF96-CA92-BCD6-220F-49E738F30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557" y="5603359"/>
            <a:ext cx="1640265" cy="7986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8ED3A8-EE0B-5FA1-8850-86B11D7F2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967" y="1541722"/>
            <a:ext cx="1183066" cy="7986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0677E09-B857-0BCE-EDEB-03287C95D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600" y="2211572"/>
            <a:ext cx="1470144" cy="7029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6A8E31-016E-F43F-1961-5F9B45D47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715" y="2679405"/>
            <a:ext cx="1969875" cy="7029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B5E1AC2-9F1F-31C1-0341-107AD6359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144" y="3253563"/>
            <a:ext cx="1669310" cy="60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6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266218" y="977127"/>
            <a:ext cx="11713579" cy="5533742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FB74B44-6E80-4232-8897-448A70A6D562}"/>
              </a:ext>
            </a:extLst>
          </p:cNvPr>
          <p:cNvSpPr txBox="1"/>
          <p:nvPr/>
        </p:nvSpPr>
        <p:spPr>
          <a:xfrm>
            <a:off x="636337" y="1392444"/>
            <a:ext cx="48608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Nơi ấy ai cũng quen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Ngay từ thời tấm bé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Khi tay bà, tay mẹ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Còn dắt vòng đi men.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Nơi bố mẹ ngày đêm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Lúc nào qua cũng vội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Nơi bạn bè chạy tới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Thường lúc nào cũng vui.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3628459" y="347131"/>
            <a:ext cx="5363515" cy="523220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5094" y="54864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3973684" y="240356"/>
            <a:ext cx="540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Ngưỡng cửa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04D78B-0DB9-4AB0-A4C8-F5D9C4B34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0457" y="1366979"/>
            <a:ext cx="2829340" cy="49708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C32D4F-8F6F-47A0-8F7D-050A0E34857D}"/>
              </a:ext>
            </a:extLst>
          </p:cNvPr>
          <p:cNvSpPr txBox="1"/>
          <p:nvPr/>
        </p:nvSpPr>
        <p:spPr>
          <a:xfrm>
            <a:off x="5368632" y="1366979"/>
            <a:ext cx="462055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Nơi ấy đã đưa tôi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Buổi đầu tiên đến lớp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Nay con đường xa tắp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Vẫn đang chờ tôi đi.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Nơi ấy ngôi sao khuya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Soi vào trong giấc ngủ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Ngọn đèn khuya bóng mẹ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Sáng một vầng trên sân.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(Vũ Quần Phương)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ACBCAA-0252-4B61-8356-BFDC1DB1E584}"/>
              </a:ext>
            </a:extLst>
          </p:cNvPr>
          <p:cNvSpPr/>
          <p:nvPr/>
        </p:nvSpPr>
        <p:spPr>
          <a:xfrm>
            <a:off x="0" y="5942224"/>
            <a:ext cx="3533685" cy="849693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chia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8E8869E-C03B-4F13-8AF0-5B861C5DD9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985"/>
            <a:ext cx="692938" cy="108271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A02CA19-8E6B-40F2-9A31-36ACA979A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51" y="3883281"/>
            <a:ext cx="803209" cy="929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62F14F-45C6-48EC-A65F-10A327E501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85" y="1493393"/>
            <a:ext cx="821916" cy="960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DE3715-50F0-425B-9EF7-4B652DB81F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01" y="3852401"/>
            <a:ext cx="893208" cy="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28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3C967C-EAB6-4DF6-8C08-07EDB0B1EF37}"/>
              </a:ext>
            </a:extLst>
          </p:cNvPr>
          <p:cNvSpPr/>
          <p:nvPr/>
        </p:nvSpPr>
        <p:spPr>
          <a:xfrm>
            <a:off x="4303962" y="298549"/>
            <a:ext cx="4319177" cy="721930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C96B5-62A4-4C6F-8603-4071718E8364}"/>
              </a:ext>
            </a:extLst>
          </p:cNvPr>
          <p:cNvSpPr txBox="1"/>
          <p:nvPr/>
        </p:nvSpPr>
        <p:spPr>
          <a:xfrm>
            <a:off x="3870025" y="195590"/>
            <a:ext cx="5616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Ngắt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nhịp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F3481-82C0-403A-ADD9-B371EA3A7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4820" y="0"/>
            <a:ext cx="1066657" cy="10788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E2ABD1B-51F3-46BB-9835-ECB959CD5D53}"/>
              </a:ext>
            </a:extLst>
          </p:cNvPr>
          <p:cNvGrpSpPr/>
          <p:nvPr/>
        </p:nvGrpSpPr>
        <p:grpSpPr>
          <a:xfrm>
            <a:off x="2340965" y="1338918"/>
            <a:ext cx="7510071" cy="5084866"/>
            <a:chOff x="256031" y="1133735"/>
            <a:chExt cx="9242811" cy="537713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FFE0FC7-1DAE-4F4B-BF79-4DCC6707C762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E0A74ED-7D68-43A6-8EF0-505708708046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8657E30C-C2F3-46D1-9521-1212FBDF17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6"/>
          <a:stretch/>
        </p:blipFill>
        <p:spPr>
          <a:xfrm>
            <a:off x="0" y="3429001"/>
            <a:ext cx="3408149" cy="3646532"/>
          </a:xfrm>
          <a:prstGeom prst="rect">
            <a:avLst/>
          </a:prstGeom>
        </p:spPr>
      </p:pic>
      <p:pic>
        <p:nvPicPr>
          <p:cNvPr id="13" name="Picture 12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CB12C931-2405-411F-8406-4F944CD9C5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6"/>
          <a:stretch/>
        </p:blipFill>
        <p:spPr>
          <a:xfrm flipH="1">
            <a:off x="8991974" y="3429001"/>
            <a:ext cx="3408149" cy="3646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B99FA8-C302-49EA-9686-25A53BEFFE7D}"/>
              </a:ext>
            </a:extLst>
          </p:cNvPr>
          <p:cNvSpPr txBox="1"/>
          <p:nvPr/>
        </p:nvSpPr>
        <p:spPr>
          <a:xfrm>
            <a:off x="3495554" y="2083443"/>
            <a:ext cx="59030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Nơi ấy đã đưa tôi</a:t>
            </a:r>
          </a:p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Buổi đầu tiên đến lớp</a:t>
            </a:r>
          </a:p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Nay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con đường xa tắp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6E162C-E1DE-4536-91C2-3F0005C29C94}"/>
              </a:ext>
            </a:extLst>
          </p:cNvPr>
          <p:cNvCxnSpPr/>
          <p:nvPr/>
        </p:nvCxnSpPr>
        <p:spPr>
          <a:xfrm flipH="1">
            <a:off x="5144138" y="2148543"/>
            <a:ext cx="92598" cy="5903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0C345F-6537-40E9-81A1-A7E5AF4F6A9A}"/>
              </a:ext>
            </a:extLst>
          </p:cNvPr>
          <p:cNvCxnSpPr/>
          <p:nvPr/>
        </p:nvCxnSpPr>
        <p:spPr>
          <a:xfrm flipH="1">
            <a:off x="6760827" y="2760118"/>
            <a:ext cx="92598" cy="5903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571956-C72A-492A-9C9C-82BCC2ACDBD7}"/>
              </a:ext>
            </a:extLst>
          </p:cNvPr>
          <p:cNvCxnSpPr/>
          <p:nvPr/>
        </p:nvCxnSpPr>
        <p:spPr>
          <a:xfrm flipH="1">
            <a:off x="4521168" y="3511768"/>
            <a:ext cx="92598" cy="5903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090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024 L 0.44427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427BAE-A285-457F-8B68-D613FCC11C41}"/>
              </a:ext>
            </a:extLst>
          </p:cNvPr>
          <p:cNvSpPr/>
          <p:nvPr/>
        </p:nvSpPr>
        <p:spPr>
          <a:xfrm>
            <a:off x="3701611" y="356082"/>
            <a:ext cx="4343431" cy="5232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82DE8-A2FB-4181-8B16-06EFC69EC269}"/>
              </a:ext>
            </a:extLst>
          </p:cNvPr>
          <p:cNvSpPr txBox="1"/>
          <p:nvPr/>
        </p:nvSpPr>
        <p:spPr>
          <a:xfrm>
            <a:off x="3930881" y="271154"/>
            <a:ext cx="435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GIẢI NGHĨA TỪ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8ABB4-EAB8-4920-9F13-BF1BEDE21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3428" y="107604"/>
            <a:ext cx="737453" cy="84146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5669506-21B6-4455-A846-75C36DF7642D}"/>
              </a:ext>
            </a:extLst>
          </p:cNvPr>
          <p:cNvGrpSpPr/>
          <p:nvPr/>
        </p:nvGrpSpPr>
        <p:grpSpPr>
          <a:xfrm>
            <a:off x="602776" y="1197549"/>
            <a:ext cx="10986448" cy="2651119"/>
            <a:chOff x="256031" y="1133735"/>
            <a:chExt cx="9242811" cy="537713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730502B-5AB2-4D89-AAC4-A889B4790B79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chemeClr val="accent4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7FD6551-B02F-443F-B821-8C3D57E06484}"/>
                </a:ext>
              </a:extLst>
            </p:cNvPr>
            <p:cNvSpPr/>
            <p:nvPr/>
          </p:nvSpPr>
          <p:spPr>
            <a:xfrm>
              <a:off x="407794" y="1406138"/>
              <a:ext cx="8939283" cy="4832329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16105-EE80-4F4C-B954-2676E5C0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546" y="1701906"/>
            <a:ext cx="10115446" cy="16860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“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Ngưỡng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cửa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”, có từ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nào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chưa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hiểu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nghĩa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7CE8F9BE-9DEE-4919-9A7A-EE7E7CB0F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4" y="4454748"/>
            <a:ext cx="5486400" cy="1865984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F1F383B-6545-4D00-8C3F-D912172241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969">
            <a:off x="2241657" y="4278588"/>
            <a:ext cx="725932" cy="828321"/>
          </a:xfrm>
          <a:prstGeom prst="rect">
            <a:avLst/>
          </a:prstGeom>
        </p:spPr>
      </p:pic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0D29CF-BF36-4E08-95CE-1D2148A38F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>
            <a:off x="8704436" y="4137065"/>
            <a:ext cx="4719113" cy="33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58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23 L 0.44427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1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376672-F210-4F65-A597-3D59858E1946}"/>
              </a:ext>
            </a:extLst>
          </p:cNvPr>
          <p:cNvSpPr/>
          <p:nvPr/>
        </p:nvSpPr>
        <p:spPr>
          <a:xfrm>
            <a:off x="3701611" y="287841"/>
            <a:ext cx="5363515" cy="861773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33F7BF-88B3-4058-9BA6-2AA32D27227C}"/>
              </a:ext>
            </a:extLst>
          </p:cNvPr>
          <p:cNvSpPr txBox="1"/>
          <p:nvPr/>
        </p:nvSpPr>
        <p:spPr>
          <a:xfrm>
            <a:off x="3701611" y="303228"/>
            <a:ext cx="536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CÙNG TÌM HIỂU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363DF1-4DF1-4D07-8FAE-9A4C90542A3F}"/>
              </a:ext>
            </a:extLst>
          </p:cNvPr>
          <p:cNvGrpSpPr/>
          <p:nvPr/>
        </p:nvGrpSpPr>
        <p:grpSpPr>
          <a:xfrm>
            <a:off x="497759" y="1733841"/>
            <a:ext cx="5278008" cy="1858934"/>
            <a:chOff x="245658" y="1570066"/>
            <a:chExt cx="5040575" cy="185893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B80CB4F-B400-466F-979E-CFFA1F867313}"/>
                </a:ext>
              </a:extLst>
            </p:cNvPr>
            <p:cNvSpPr/>
            <p:nvPr/>
          </p:nvSpPr>
          <p:spPr>
            <a:xfrm>
              <a:off x="245658" y="1570066"/>
              <a:ext cx="5040575" cy="1858934"/>
            </a:xfrm>
            <a:prstGeom prst="roundRect">
              <a:avLst>
                <a:gd name="adj" fmla="val 25129"/>
              </a:avLst>
            </a:prstGeom>
            <a:solidFill>
              <a:schemeClr val="bg1"/>
            </a:solidFill>
            <a:ln w="57150">
              <a:solidFill>
                <a:schemeClr val="accent4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B218F34-6240-4C52-9D20-FC2332E638F5}"/>
                </a:ext>
              </a:extLst>
            </p:cNvPr>
            <p:cNvSpPr txBox="1"/>
            <p:nvPr/>
          </p:nvSpPr>
          <p:spPr>
            <a:xfrm>
              <a:off x="1156561" y="1720339"/>
              <a:ext cx="40228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“Nơi ấy” trong bài thơ chỉ cái gì?</a:t>
              </a:r>
            </a:p>
          </p:txBody>
        </p:sp>
        <p:pic>
          <p:nvPicPr>
            <p:cNvPr id="16" name="Picture 1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437441E-1914-4B92-801A-A58983867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99" y="2478608"/>
              <a:ext cx="544202" cy="698084"/>
            </a:xfrm>
            <a:prstGeom prst="rect">
              <a:avLst/>
            </a:prstGeom>
          </p:spPr>
        </p:pic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5FC6BCD-B8E6-41A5-A93E-9F49AD845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40" y="1944177"/>
              <a:ext cx="333786" cy="5886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0C4BBE-D664-4967-908F-F320022BA070}"/>
              </a:ext>
            </a:extLst>
          </p:cNvPr>
          <p:cNvGrpSpPr/>
          <p:nvPr/>
        </p:nvGrpSpPr>
        <p:grpSpPr>
          <a:xfrm>
            <a:off x="6653666" y="1733841"/>
            <a:ext cx="5538334" cy="1858934"/>
            <a:chOff x="245658" y="1570066"/>
            <a:chExt cx="5040575" cy="185893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EC0526E-51D1-46C8-9A65-EFEEC83157F4}"/>
                </a:ext>
              </a:extLst>
            </p:cNvPr>
            <p:cNvSpPr/>
            <p:nvPr/>
          </p:nvSpPr>
          <p:spPr>
            <a:xfrm>
              <a:off x="245658" y="1570066"/>
              <a:ext cx="5040575" cy="1858934"/>
            </a:xfrm>
            <a:prstGeom prst="roundRect">
              <a:avLst>
                <a:gd name="adj" fmla="val 25129"/>
              </a:avLst>
            </a:prstGeom>
            <a:solidFill>
              <a:schemeClr val="bg1"/>
            </a:solidFill>
            <a:ln w="57150">
              <a:solidFill>
                <a:schemeClr val="accent4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CE356A-4F87-4270-9485-30E64B40D031}"/>
                </a:ext>
              </a:extLst>
            </p:cNvPr>
            <p:cNvSpPr txBox="1"/>
            <p:nvPr/>
          </p:nvSpPr>
          <p:spPr>
            <a:xfrm>
              <a:off x="1281303" y="1811987"/>
              <a:ext cx="399554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"Nơi ấy" đã chứng kiến những điều gì trong cuộc sống của bạn nhỏ?</a:t>
              </a:r>
            </a:p>
          </p:txBody>
        </p:sp>
        <p:pic>
          <p:nvPicPr>
            <p:cNvPr id="28" name="Picture 2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A5CA28F-8010-4539-8A73-4406D797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99" y="2478608"/>
              <a:ext cx="544202" cy="69808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48DCA3-BC21-45C0-A3A0-BFB10B279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8644" y="1944177"/>
              <a:ext cx="423244" cy="58902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4B09F4D-6EB7-4B25-AECD-949B956FF9D3}"/>
              </a:ext>
            </a:extLst>
          </p:cNvPr>
          <p:cNvGrpSpPr/>
          <p:nvPr/>
        </p:nvGrpSpPr>
        <p:grpSpPr>
          <a:xfrm>
            <a:off x="497759" y="4269984"/>
            <a:ext cx="5363515" cy="1858934"/>
            <a:chOff x="245658" y="1570066"/>
            <a:chExt cx="5040575" cy="185893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FEE87C9-1A2B-4EF6-97BB-9CB261C0CDEB}"/>
                </a:ext>
              </a:extLst>
            </p:cNvPr>
            <p:cNvSpPr/>
            <p:nvPr/>
          </p:nvSpPr>
          <p:spPr>
            <a:xfrm>
              <a:off x="245658" y="1570066"/>
              <a:ext cx="5040575" cy="1858934"/>
            </a:xfrm>
            <a:prstGeom prst="roundRect">
              <a:avLst>
                <a:gd name="adj" fmla="val 25129"/>
              </a:avLst>
            </a:prstGeom>
            <a:solidFill>
              <a:schemeClr val="bg1"/>
            </a:solidFill>
            <a:ln w="57150">
              <a:solidFill>
                <a:schemeClr val="accent4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3479E7-891A-4FF9-9FE1-DB34C0979FF3}"/>
                </a:ext>
              </a:extLst>
            </p:cNvPr>
            <p:cNvSpPr txBox="1"/>
            <p:nvPr/>
          </p:nvSpPr>
          <p:spPr>
            <a:xfrm>
              <a:off x="1267361" y="1812124"/>
              <a:ext cx="38888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Theo em, hình ảnh “con đường xa tắp” muốn nói đến điều gì?</a:t>
              </a:r>
            </a:p>
          </p:txBody>
        </p:sp>
        <p:pic>
          <p:nvPicPr>
            <p:cNvPr id="33" name="Picture 3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B1E45195-D945-41C5-9312-BD56D6C8E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99" y="2478608"/>
              <a:ext cx="544202" cy="69808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3C73D07-E45A-4F0E-851E-3FC8B27E0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9587" y="1932482"/>
              <a:ext cx="407725" cy="53622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587440F-C04F-4E28-9FF3-4C498C77887A}"/>
              </a:ext>
            </a:extLst>
          </p:cNvPr>
          <p:cNvGrpSpPr/>
          <p:nvPr/>
        </p:nvGrpSpPr>
        <p:grpSpPr>
          <a:xfrm>
            <a:off x="6653665" y="4269984"/>
            <a:ext cx="5538334" cy="2455147"/>
            <a:chOff x="245658" y="1570066"/>
            <a:chExt cx="5106408" cy="1858934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BD05429-AAC4-41EE-8702-35FF859D2C3E}"/>
                </a:ext>
              </a:extLst>
            </p:cNvPr>
            <p:cNvSpPr/>
            <p:nvPr/>
          </p:nvSpPr>
          <p:spPr>
            <a:xfrm>
              <a:off x="245658" y="1570066"/>
              <a:ext cx="5040575" cy="1858934"/>
            </a:xfrm>
            <a:prstGeom prst="roundRect">
              <a:avLst>
                <a:gd name="adj" fmla="val 25129"/>
              </a:avLst>
            </a:prstGeom>
            <a:solidFill>
              <a:schemeClr val="bg1"/>
            </a:solidFill>
            <a:ln w="57150">
              <a:solidFill>
                <a:schemeClr val="accent4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37B3AD-4D33-4305-B55F-923B4430359F}"/>
                </a:ext>
              </a:extLst>
            </p:cNvPr>
            <p:cNvSpPr txBox="1"/>
            <p:nvPr/>
          </p:nvSpPr>
          <p:spPr>
            <a:xfrm>
              <a:off x="1041384" y="1759228"/>
              <a:ext cx="4310682" cy="1374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Ngưỡng cửa đã nhắc bạn nhỏ nhớ tới những ai, giúp bạn nhỏ cảm nhận điều gì về những người đó?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A53B9A7-81DB-4870-A7AE-134D32667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49" y="2462439"/>
              <a:ext cx="544202" cy="69808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78FD434-BF73-4C32-A270-244B15DB6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837" y="1873257"/>
              <a:ext cx="407725" cy="548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4749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3.33333E-6 L -1.875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8"/>
          <p:cNvGrpSpPr/>
          <p:nvPr/>
        </p:nvGrpSpPr>
        <p:grpSpPr>
          <a:xfrm>
            <a:off x="417094" y="442288"/>
            <a:ext cx="11179672" cy="6317917"/>
            <a:chOff x="406400" y="368300"/>
            <a:chExt cx="11404600" cy="6108700"/>
          </a:xfrm>
        </p:grpSpPr>
        <p:sp>
          <p:nvSpPr>
            <p:cNvPr id="21" name="圆角矩形 6"/>
            <p:cNvSpPr/>
            <p:nvPr userDrawn="1"/>
          </p:nvSpPr>
          <p:spPr>
            <a:xfrm>
              <a:off x="406400" y="368300"/>
              <a:ext cx="11404600" cy="61087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2" name="圆角矩形 7"/>
            <p:cNvSpPr/>
            <p:nvPr userDrawn="1"/>
          </p:nvSpPr>
          <p:spPr>
            <a:xfrm>
              <a:off x="546100" y="520700"/>
              <a:ext cx="11099800" cy="5829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9725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71696" y="1375051"/>
            <a:ext cx="46011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nở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đấy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bây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sẽ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nhau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hoạch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bông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 Nh</a:t>
            </a:r>
            <a:r>
              <a:rPr lang="en-GB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bông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ẩn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chứa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bông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bắt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đầu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600" b="85126" l="65685" r="98200">
                        <a14:foregroundMark x1="67321" y1="33957" x2="67321" y2="33957"/>
                        <a14:foregroundMark x1="68085" y1="45370" x2="68085" y2="45370"/>
                        <a14:foregroundMark x1="68740" y1="40412" x2="68740" y2="40412"/>
                        <a14:foregroundMark x1="70431" y1="38260" x2="70431" y2="38260"/>
                        <a14:foregroundMark x1="68576" y1="37699" x2="68576" y2="37699"/>
                        <a14:foregroundMark x1="71849" y1="29560" x2="71849" y2="29560"/>
                        <a14:foregroundMark x1="71304" y1="32180" x2="71304" y2="32180"/>
                        <a14:foregroundMark x1="72831" y1="36576" x2="72831" y2="36576"/>
                        <a14:foregroundMark x1="74359" y1="41160" x2="74359" y2="41160"/>
                        <a14:foregroundMark x1="76596" y1="27035" x2="76596" y2="27035"/>
                        <a14:foregroundMark x1="77960" y1="31805" x2="77960" y2="31805"/>
                        <a14:foregroundMark x1="75832" y1="31057" x2="75832" y2="31057"/>
                        <a14:foregroundMark x1="76705" y1="35267" x2="76705" y2="35267"/>
                        <a14:foregroundMark x1="81178" y1="24602" x2="81178" y2="24602"/>
                        <a14:foregroundMark x1="85052" y1="20580" x2="85052" y2="20580"/>
                        <a14:foregroundMark x1="84397" y1="28625" x2="84397" y2="28625"/>
                        <a14:foregroundMark x1="86961" y1="28438" x2="86961" y2="28438"/>
                        <a14:foregroundMark x1="86961" y1="32367" x2="86961" y2="32367"/>
                        <a14:foregroundMark x1="83088" y1="33957" x2="83088" y2="33957"/>
                        <a14:foregroundMark x1="79869" y1="29186" x2="79869" y2="29186"/>
                        <a14:foregroundMark x1="80306" y1="31993" x2="80306" y2="31993"/>
                        <a14:foregroundMark x1="82106" y1="29373" x2="82106" y2="29373"/>
                        <a14:foregroundMark x1="92744" y1="31805" x2="92744" y2="31805"/>
                        <a14:foregroundMark x1="93235" y1="36389" x2="93235" y2="36389"/>
                        <a14:foregroundMark x1="94435" y1="39008" x2="94435" y2="39008"/>
                        <a14:foregroundMark x1="90944" y1="36950" x2="90944" y2="36950"/>
                        <a14:foregroundMark x1="91871" y1="47802" x2="91871" y2="47802"/>
                        <a14:foregroundMark x1="92635" y1="44528" x2="92635" y2="44528"/>
                        <a14:foregroundMark x1="91598" y1="42657" x2="91598" y2="42657"/>
                        <a14:foregroundMark x1="90016" y1="47240" x2="90016" y2="47240"/>
                        <a14:foregroundMark x1="89689" y1="50702" x2="89689" y2="50702"/>
                        <a14:foregroundMark x1="88925" y1="48737" x2="88925" y2="48737"/>
                        <a14:foregroundMark x1="87452" y1="55472" x2="87452" y2="55472"/>
                        <a14:foregroundMark x1="86743" y1="64920" x2="86743" y2="64920"/>
                        <a14:foregroundMark x1="87125" y1="39663" x2="87125" y2="39663"/>
                        <a14:foregroundMark x1="89034" y1="42283" x2="89034" y2="42283"/>
                        <a14:foregroundMark x1="86470" y1="43779" x2="86470" y2="43779"/>
                        <a14:foregroundMark x1="84779" y1="49298" x2="84779" y2="49298"/>
                        <a14:foregroundMark x1="81342" y1="46305" x2="81342" y2="46305"/>
                        <a14:foregroundMark x1="80524" y1="42095" x2="80524" y2="42095"/>
                        <a14:foregroundMark x1="79924" y1="38821" x2="79924" y2="38821"/>
                        <a14:foregroundMark x1="77960" y1="40973" x2="77960" y2="40973"/>
                        <a14:foregroundMark x1="79487" y1="38821" x2="79487" y2="38821"/>
                        <a14:foregroundMark x1="72231" y1="33676" x2="72231" y2="33676"/>
                        <a14:foregroundMark x1="76323" y1="48924" x2="76323" y2="48924"/>
                        <a14:foregroundMark x1="76541" y1="51637" x2="76541" y2="51637"/>
                        <a14:foregroundMark x1="73377" y1="49298" x2="73377" y2="49298"/>
                        <a14:foregroundMark x1="70049" y1="44808" x2="70049" y2="44808"/>
                        <a14:foregroundMark x1="71795" y1="58466" x2="71795" y2="58466"/>
                        <a14:foregroundMark x1="70376" y1="45744" x2="70376" y2="45744"/>
                        <a14:foregroundMark x1="75396" y1="63050" x2="75396" y2="63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25" t="8535" r="1750" b="14000"/>
          <a:stretch/>
        </p:blipFill>
        <p:spPr>
          <a:xfrm>
            <a:off x="5611509" y="509989"/>
            <a:ext cx="5823413" cy="6250216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D4919C3E-FE56-DD7A-FB64-734DFFDF07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3627" y="1289776"/>
            <a:ext cx="1615580" cy="1810669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  <a:extLst>
              <a:ext uri="{FF2B5EF4-FFF2-40B4-BE49-F238E27FC236}">
                <a16:creationId xmlns:a16="http://schemas.microsoft.com/office/drawing/2014/main" id="{0E1770D8-3CB3-D37A-070E-10CC3FEE30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0112" y="1676543"/>
            <a:ext cx="1761897" cy="1786283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  <a:extLst>
              <a:ext uri="{FF2B5EF4-FFF2-40B4-BE49-F238E27FC236}">
                <a16:creationId xmlns:a16="http://schemas.microsoft.com/office/drawing/2014/main" id="{ECF01AC7-5ADE-AB61-0773-9DB8FCCF3E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7604" y="3177669"/>
            <a:ext cx="1810669" cy="1670449"/>
          </a:xfrm>
          <a:prstGeom prst="rect">
            <a:avLst/>
          </a:prstGeom>
        </p:spPr>
      </p:pic>
      <p:pic>
        <p:nvPicPr>
          <p:cNvPr id="7" name="Picture 6">
            <a:hlinkClick r:id="rId13" action="ppaction://hlinksldjump"/>
            <a:extLst>
              <a:ext uri="{FF2B5EF4-FFF2-40B4-BE49-F238E27FC236}">
                <a16:creationId xmlns:a16="http://schemas.microsoft.com/office/drawing/2014/main" id="{D9989D68-465A-60E5-7B63-DF449A2430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35353" y="3217512"/>
            <a:ext cx="1731414" cy="1700931"/>
          </a:xfrm>
          <a:prstGeom prst="rect">
            <a:avLst/>
          </a:prstGeom>
        </p:spPr>
      </p:pic>
      <p:sp>
        <p:nvSpPr>
          <p:cNvPr id="9" name="Arrow: Right 8">
            <a:hlinkClick r:id="rId15" action="ppaction://hlinksldjump"/>
            <a:extLst>
              <a:ext uri="{FF2B5EF4-FFF2-40B4-BE49-F238E27FC236}">
                <a16:creationId xmlns:a16="http://schemas.microsoft.com/office/drawing/2014/main" id="{05B050F8-BB24-7151-0BE4-F8C29CC0AAD2}"/>
              </a:ext>
            </a:extLst>
          </p:cNvPr>
          <p:cNvSpPr/>
          <p:nvPr/>
        </p:nvSpPr>
        <p:spPr>
          <a:xfrm>
            <a:off x="191386" y="244549"/>
            <a:ext cx="1254642" cy="42530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Học </a:t>
            </a:r>
            <a:r>
              <a:rPr lang="en-US" dirty="0" err="1"/>
              <a:t>tiếp</a:t>
            </a:r>
            <a:endParaRPr lang="en-US" dirty="0"/>
          </a:p>
        </p:txBody>
      </p:sp>
      <p:pic>
        <p:nvPicPr>
          <p:cNvPr id="3" name="tải xuống (1)">
            <a:hlinkClick r:id="" action="ppaction://media"/>
            <a:extLst>
              <a:ext uri="{FF2B5EF4-FFF2-40B4-BE49-F238E27FC236}">
                <a16:creationId xmlns:a16="http://schemas.microsoft.com/office/drawing/2014/main" id="{91A551C7-730C-06AF-46DF-808A67F3C9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068070" y="9626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6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2C62CEF-FD01-4F55-9A09-69B6C45FA86C}"/>
              </a:ext>
            </a:extLst>
          </p:cNvPr>
          <p:cNvGrpSpPr/>
          <p:nvPr/>
        </p:nvGrpSpPr>
        <p:grpSpPr>
          <a:xfrm>
            <a:off x="1320075" y="2165289"/>
            <a:ext cx="9250907" cy="2230790"/>
            <a:chOff x="256031" y="1133735"/>
            <a:chExt cx="9242811" cy="537713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62C6397-C1F9-4CFC-B21B-8522DA5125B9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chemeClr val="accent4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FAC63A2-6E21-448B-BCE6-21178EED6687}"/>
                </a:ext>
              </a:extLst>
            </p:cNvPr>
            <p:cNvSpPr/>
            <p:nvPr/>
          </p:nvSpPr>
          <p:spPr>
            <a:xfrm>
              <a:off x="407796" y="1406139"/>
              <a:ext cx="8939281" cy="4832329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2EC0A0-735B-4B9C-8BE1-679D8FF2DC9E}"/>
              </a:ext>
            </a:extLst>
          </p:cNvPr>
          <p:cNvSpPr/>
          <p:nvPr/>
        </p:nvSpPr>
        <p:spPr>
          <a:xfrm>
            <a:off x="814978" y="62892"/>
            <a:ext cx="10930919" cy="1746340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xmlns="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DDB41-04E7-4433-AA7C-CAB96AC282D1}"/>
              </a:ext>
            </a:extLst>
          </p:cNvPr>
          <p:cNvSpPr txBox="1"/>
          <p:nvPr/>
        </p:nvSpPr>
        <p:spPr>
          <a:xfrm>
            <a:off x="2126113" y="529773"/>
            <a:ext cx="908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“Nơi ấy” trong bài thơ chỉ cái gì?</a:t>
            </a: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97327DE-81A0-45CB-949F-01E906088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24" y="770158"/>
            <a:ext cx="645043" cy="827439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568CDD6C-4405-4D1F-B241-D8A5775B9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38" y="295706"/>
            <a:ext cx="399212" cy="704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983FDB-884A-4647-85C9-54B74873D10F}"/>
              </a:ext>
            </a:extLst>
          </p:cNvPr>
          <p:cNvSpPr txBox="1"/>
          <p:nvPr/>
        </p:nvSpPr>
        <p:spPr>
          <a:xfrm>
            <a:off x="1422839" y="2304863"/>
            <a:ext cx="6883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“Nơi ấy” trong bài thơ chỉ ngưỡng cửa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–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nơi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gợi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lên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bao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kỉ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niệm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nhỏ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E443D1-57E2-46A6-BCAC-53D605B4E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50" y="2931867"/>
            <a:ext cx="4019550" cy="386715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6B1D8F3-1E54-4A00-8C43-FC446E32B9E5}"/>
              </a:ext>
            </a:extLst>
          </p:cNvPr>
          <p:cNvSpPr/>
          <p:nvPr/>
        </p:nvSpPr>
        <p:spPr>
          <a:xfrm>
            <a:off x="9838480" y="4097438"/>
            <a:ext cx="2353519" cy="2230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Left Arrow 4">
            <a:hlinkClick r:id="rId6" action="ppaction://hlinksldjump"/>
            <a:extLst>
              <a:ext uri="{FF2B5EF4-FFF2-40B4-BE49-F238E27FC236}">
                <a16:creationId xmlns:a16="http://schemas.microsoft.com/office/drawing/2014/main" id="{DE2E6C1C-9CF0-4D39-B11A-1B786E34F444}"/>
              </a:ext>
            </a:extLst>
          </p:cNvPr>
          <p:cNvSpPr/>
          <p:nvPr/>
        </p:nvSpPr>
        <p:spPr>
          <a:xfrm>
            <a:off x="100722" y="5968187"/>
            <a:ext cx="1721327" cy="70212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90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51A231B6-0ACB-4CFA-896B-403539805005}"/>
              </a:ext>
            </a:extLst>
          </p:cNvPr>
          <p:cNvGrpSpPr/>
          <p:nvPr/>
        </p:nvGrpSpPr>
        <p:grpSpPr>
          <a:xfrm>
            <a:off x="1496576" y="1870070"/>
            <a:ext cx="9250907" cy="4834083"/>
            <a:chOff x="256031" y="1133735"/>
            <a:chExt cx="9242811" cy="537713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18F7BFD-6224-4DF1-BD2A-0C83D1B66AB8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chemeClr val="accent4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46F542F-7D99-47FF-9334-B7F51E7FCE56}"/>
                </a:ext>
              </a:extLst>
            </p:cNvPr>
            <p:cNvSpPr/>
            <p:nvPr/>
          </p:nvSpPr>
          <p:spPr>
            <a:xfrm>
              <a:off x="407796" y="1406139"/>
              <a:ext cx="8939281" cy="4832329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3D6EE2-3CC5-4A28-B4BD-2A255996D348}"/>
              </a:ext>
            </a:extLst>
          </p:cNvPr>
          <p:cNvSpPr/>
          <p:nvPr/>
        </p:nvSpPr>
        <p:spPr>
          <a:xfrm>
            <a:off x="1008999" y="222665"/>
            <a:ext cx="10226059" cy="1746340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xmlns="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B6C14-A667-480E-850C-ABCF30643D1B}"/>
              </a:ext>
            </a:extLst>
          </p:cNvPr>
          <p:cNvSpPr txBox="1"/>
          <p:nvPr/>
        </p:nvSpPr>
        <p:spPr>
          <a:xfrm>
            <a:off x="2437726" y="296145"/>
            <a:ext cx="8477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Nơi ấy" đã chứng kiến những điều gì trong cuộc sống của bạn nhỏ?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4A00150D-A589-4A46-88E5-91B3A8230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41" y="1075188"/>
            <a:ext cx="645043" cy="827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F3A576-DAA9-400B-A2E9-9408F45B80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794" y="422462"/>
            <a:ext cx="483854" cy="673373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012EE68-C44B-4A45-B259-0EEC1D438E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729" b="79967" l="23478" r="81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074" r="11673" b="11378"/>
          <a:stretch/>
        </p:blipFill>
        <p:spPr>
          <a:xfrm>
            <a:off x="9278097" y="3174423"/>
            <a:ext cx="3162920" cy="41362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180D0B-0359-4CDA-AEE2-2F1ABF4B7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7726" y="2220997"/>
            <a:ext cx="7227407" cy="3334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91FF0-78C4-442A-B68F-DC6965E04A5C}"/>
              </a:ext>
            </a:extLst>
          </p:cNvPr>
          <p:cNvSpPr txBox="1"/>
          <p:nvPr/>
        </p:nvSpPr>
        <p:spPr>
          <a:xfrm>
            <a:off x="2886628" y="5555848"/>
            <a:ext cx="201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65D0A5-4AF9-421E-A3C6-778C64AFD45D}"/>
              </a:ext>
            </a:extLst>
          </p:cNvPr>
          <p:cNvSpPr txBox="1"/>
          <p:nvPr/>
        </p:nvSpPr>
        <p:spPr>
          <a:xfrm>
            <a:off x="4974309" y="5445797"/>
            <a:ext cx="2504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bè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tới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chơi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402E2-00FE-4FF8-8CC2-0677242BD4E9}"/>
              </a:ext>
            </a:extLst>
          </p:cNvPr>
          <p:cNvSpPr txBox="1"/>
          <p:nvPr/>
        </p:nvSpPr>
        <p:spPr>
          <a:xfrm>
            <a:off x="7405137" y="5504490"/>
            <a:ext cx="2390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tiên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" name="Left Arrow 4">
            <a:hlinkClick r:id="rId8" action="ppaction://hlinksldjump"/>
            <a:extLst>
              <a:ext uri="{FF2B5EF4-FFF2-40B4-BE49-F238E27FC236}">
                <a16:creationId xmlns:a16="http://schemas.microsoft.com/office/drawing/2014/main" id="{61CD9B39-3090-4466-ABB7-72E7CF660E08}"/>
              </a:ext>
            </a:extLst>
          </p:cNvPr>
          <p:cNvSpPr/>
          <p:nvPr/>
        </p:nvSpPr>
        <p:spPr>
          <a:xfrm>
            <a:off x="100722" y="5968187"/>
            <a:ext cx="1721327" cy="70212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70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14FF6F-FD02-4BF8-82B1-CDDAEB6282EE}"/>
              </a:ext>
            </a:extLst>
          </p:cNvPr>
          <p:cNvSpPr/>
          <p:nvPr/>
        </p:nvSpPr>
        <p:spPr>
          <a:xfrm>
            <a:off x="1193803" y="355415"/>
            <a:ext cx="9983719" cy="3522104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xmlns="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5CD01A-2592-4CED-BC64-EF7F465092F0}"/>
              </a:ext>
            </a:extLst>
          </p:cNvPr>
          <p:cNvSpPr txBox="1"/>
          <p:nvPr/>
        </p:nvSpPr>
        <p:spPr>
          <a:xfrm>
            <a:off x="2696902" y="628188"/>
            <a:ext cx="8562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Theo em, hình ảnh “con đường xa tắp” muốn nói đến điều gì?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Hành trình học tập còn dài lâu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Nhiều điều mới mẻ chờ đón em ở phía trước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Đường đến tương lai còn xa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d. Nêu ý kiến khác của em.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D67AA054-BEB6-4B06-999E-D31F1A105F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85" y="1124188"/>
            <a:ext cx="645043" cy="827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55F6F-FC27-4FB7-8907-287407D18D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973" y="545745"/>
            <a:ext cx="483854" cy="636344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3DB22F82-2181-4C09-A006-F6CB077198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729" b="79967" l="23478" r="81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074" r="11673" b="11378"/>
          <a:stretch/>
        </p:blipFill>
        <p:spPr>
          <a:xfrm>
            <a:off x="9278097" y="3174423"/>
            <a:ext cx="3162920" cy="413624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90FB372-2CC2-4EA0-7B41-475CC842B697}"/>
              </a:ext>
            </a:extLst>
          </p:cNvPr>
          <p:cNvSpPr/>
          <p:nvPr/>
        </p:nvSpPr>
        <p:spPr>
          <a:xfrm>
            <a:off x="2562447" y="2105247"/>
            <a:ext cx="606055" cy="5316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4">
            <a:hlinkClick r:id="rId8" action="ppaction://hlinksldjump"/>
            <a:extLst>
              <a:ext uri="{FF2B5EF4-FFF2-40B4-BE49-F238E27FC236}">
                <a16:creationId xmlns:a16="http://schemas.microsoft.com/office/drawing/2014/main" id="{10F74174-CBE6-8184-5A27-98184EFB4C80}"/>
              </a:ext>
            </a:extLst>
          </p:cNvPr>
          <p:cNvSpPr/>
          <p:nvPr/>
        </p:nvSpPr>
        <p:spPr>
          <a:xfrm>
            <a:off x="100722" y="5968187"/>
            <a:ext cx="1721327" cy="70212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58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537</Words>
  <Application>Microsoft Office PowerPoint</Application>
  <PresentationFormat>Widescreen</PresentationFormat>
  <Paragraphs>66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Cambria</vt:lpstr>
      <vt:lpstr>等线</vt:lpstr>
      <vt:lpstr>思源黑体 CN</vt:lpstr>
      <vt:lpstr>思源黑体 CN Bold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100</cp:revision>
  <dcterms:created xsi:type="dcterms:W3CDTF">2022-07-26T22:49:08Z</dcterms:created>
  <dcterms:modified xsi:type="dcterms:W3CDTF">2025-11-07T08:35:44Z</dcterms:modified>
</cp:coreProperties>
</file>