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71" r:id="rId4"/>
    <p:sldId id="258" r:id="rId5"/>
    <p:sldId id="259" r:id="rId6"/>
    <p:sldId id="260" r:id="rId7"/>
    <p:sldId id="266" r:id="rId8"/>
    <p:sldId id="268" r:id="rId9"/>
    <p:sldId id="267" r:id="rId10"/>
    <p:sldId id="261" r:id="rId11"/>
    <p:sldId id="272" r:id="rId12"/>
    <p:sldId id="264"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SVN-Hole Hearted" panose="020B0604020202020204" charset="0"/>
      <p:regular r:id="rId18"/>
    </p:embeddedFont>
    <p:embeddedFont>
      <p:font typeface="Garet Ultra-Bold" panose="020B0604020202020204" charset="0"/>
      <p:regular r:id="rId19"/>
    </p:embeddedFont>
    <p:embeddedFont>
      <p:font typeface="#9Slide07 HoneyCream"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22" autoAdjust="0"/>
  </p:normalViewPr>
  <p:slideViewPr>
    <p:cSldViewPr>
      <p:cViewPr varScale="1">
        <p:scale>
          <a:sx n="51" d="100"/>
          <a:sy n="51" d="100"/>
        </p:scale>
        <p:origin x="8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7.svg"/><Relationship Id="rId4" Type="http://schemas.openxmlformats.org/officeDocument/2006/relationships/image" Target="../media/image26.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6.svg"/><Relationship Id="rId4" Type="http://schemas.openxmlformats.org/officeDocument/2006/relationships/image" Target="../media/image3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3.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0.svg"/><Relationship Id="rId3" Type="http://schemas.openxmlformats.org/officeDocument/2006/relationships/image" Target="../media/image15.svg"/><Relationship Id="rId7" Type="http://schemas.openxmlformats.org/officeDocument/2006/relationships/image" Target="../media/image34.svg"/><Relationship Id="rId12"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6.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xmlns=""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1"/>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35" name="Group 35"/>
          <p:cNvGrpSpPr/>
          <p:nvPr/>
        </p:nvGrpSpPr>
        <p:grpSpPr>
          <a:xfrm>
            <a:off x="1065489" y="1863971"/>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p:nvPr/>
        </p:nvGrpSpPr>
        <p:grpSpPr>
          <a:xfrm>
            <a:off x="7124275" y="4296082"/>
            <a:ext cx="8506486" cy="3714814"/>
            <a:chOff x="0" y="0"/>
            <a:chExt cx="2613790" cy="1141452"/>
          </a:xfrm>
        </p:grpSpPr>
        <p:sp>
          <p:nvSpPr>
            <p:cNvPr id="39" name="Freeform 39"/>
            <p:cNvSpPr/>
            <p:nvPr/>
          </p:nvSpPr>
          <p:spPr>
            <a:xfrm>
              <a:off x="0" y="0"/>
              <a:ext cx="2613790" cy="1141452"/>
            </a:xfrm>
            <a:custGeom>
              <a:avLst/>
              <a:gdLst/>
              <a:ahLst/>
              <a:cxnLst/>
              <a:rect l="l" t="t" r="r" b="b"/>
              <a:pathLst>
                <a:path w="2613790" h="1141452">
                  <a:moveTo>
                    <a:pt x="46416" y="0"/>
                  </a:moveTo>
                  <a:lnTo>
                    <a:pt x="2567374" y="0"/>
                  </a:lnTo>
                  <a:cubicBezTo>
                    <a:pt x="2593009" y="0"/>
                    <a:pt x="2613790" y="20781"/>
                    <a:pt x="2613790" y="46416"/>
                  </a:cubicBezTo>
                  <a:lnTo>
                    <a:pt x="2613790" y="1095036"/>
                  </a:lnTo>
                  <a:cubicBezTo>
                    <a:pt x="2613790" y="1107346"/>
                    <a:pt x="2608900" y="1119152"/>
                    <a:pt x="2600195" y="1127857"/>
                  </a:cubicBezTo>
                  <a:cubicBezTo>
                    <a:pt x="2591490" y="1136561"/>
                    <a:pt x="2579684" y="1141452"/>
                    <a:pt x="2567374" y="1141452"/>
                  </a:cubicBezTo>
                  <a:lnTo>
                    <a:pt x="46416" y="1141452"/>
                  </a:lnTo>
                  <a:cubicBezTo>
                    <a:pt x="20781" y="1141452"/>
                    <a:pt x="0" y="1120670"/>
                    <a:pt x="0" y="1095036"/>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0" name="TextBox 40"/>
            <p:cNvSpPr txBox="1"/>
            <p:nvPr/>
          </p:nvSpPr>
          <p:spPr>
            <a:xfrm>
              <a:off x="0" y="-95250"/>
              <a:ext cx="2613790" cy="1236702"/>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41" name="Group 41"/>
          <p:cNvGrpSpPr/>
          <p:nvPr/>
        </p:nvGrpSpPr>
        <p:grpSpPr>
          <a:xfrm>
            <a:off x="7124275" y="4049941"/>
            <a:ext cx="8506486" cy="1227221"/>
            <a:chOff x="0" y="0"/>
            <a:chExt cx="2613790" cy="377088"/>
          </a:xfrm>
        </p:grpSpPr>
        <p:sp>
          <p:nvSpPr>
            <p:cNvPr id="42" name="Freeform 42"/>
            <p:cNvSpPr/>
            <p:nvPr/>
          </p:nvSpPr>
          <p:spPr>
            <a:xfrm>
              <a:off x="0" y="0"/>
              <a:ext cx="2613790" cy="377088"/>
            </a:xfrm>
            <a:custGeom>
              <a:avLst/>
              <a:gdLst/>
              <a:ahLst/>
              <a:cxnLst/>
              <a:rect l="l" t="t" r="r" b="b"/>
              <a:pathLst>
                <a:path w="2613790" h="377088">
                  <a:moveTo>
                    <a:pt x="46416" y="0"/>
                  </a:moveTo>
                  <a:lnTo>
                    <a:pt x="2567374" y="0"/>
                  </a:lnTo>
                  <a:cubicBezTo>
                    <a:pt x="2593009" y="0"/>
                    <a:pt x="2613790" y="20781"/>
                    <a:pt x="2613790" y="46416"/>
                  </a:cubicBezTo>
                  <a:lnTo>
                    <a:pt x="2613790" y="330672"/>
                  </a:lnTo>
                  <a:cubicBezTo>
                    <a:pt x="2613790" y="356307"/>
                    <a:pt x="2593009" y="377088"/>
                    <a:pt x="2567374" y="377088"/>
                  </a:cubicBezTo>
                  <a:lnTo>
                    <a:pt x="46416" y="377088"/>
                  </a:lnTo>
                  <a:cubicBezTo>
                    <a:pt x="20781" y="377088"/>
                    <a:pt x="0" y="356307"/>
                    <a:pt x="0" y="330672"/>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3" name="TextBox 43"/>
            <p:cNvSpPr txBox="1"/>
            <p:nvPr/>
          </p:nvSpPr>
          <p:spPr>
            <a:xfrm>
              <a:off x="0" y="-95250"/>
              <a:ext cx="2613790" cy="472338"/>
            </a:xfrm>
            <a:prstGeom prst="rect">
              <a:avLst/>
            </a:prstGeom>
          </p:spPr>
          <p:txBody>
            <a:bodyPr lIns="50800" tIns="50800" rIns="50800" bIns="50800" rtlCol="0" anchor="ctr"/>
            <a:lstStyle/>
            <a:p>
              <a:pPr marL="0" lvl="0" indent="0" algn="l">
                <a:lnSpc>
                  <a:spcPts val="11240"/>
                </a:lnSpc>
                <a:spcBef>
                  <a:spcPct val="0"/>
                </a:spcBef>
              </a:pPr>
              <a:endParaRPr/>
            </a:p>
          </p:txBody>
        </p:sp>
      </p:grpSp>
      <p:sp>
        <p:nvSpPr>
          <p:cNvPr id="44" name="Freeform 44"/>
          <p:cNvSpPr/>
          <p:nvPr/>
        </p:nvSpPr>
        <p:spPr>
          <a:xfrm>
            <a:off x="6702175" y="2467306"/>
            <a:ext cx="2123397" cy="1828776"/>
          </a:xfrm>
          <a:custGeom>
            <a:avLst/>
            <a:gdLst/>
            <a:ahLst/>
            <a:cxnLst/>
            <a:rect l="l" t="t" r="r" b="b"/>
            <a:pathLst>
              <a:path w="2123397" h="1828776">
                <a:moveTo>
                  <a:pt x="0" y="0"/>
                </a:moveTo>
                <a:lnTo>
                  <a:pt x="2123398" y="0"/>
                </a:lnTo>
                <a:lnTo>
                  <a:pt x="2123398" y="1828776"/>
                </a:lnTo>
                <a:lnTo>
                  <a:pt x="0" y="18287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Freeform 45"/>
          <p:cNvSpPr/>
          <p:nvPr/>
        </p:nvSpPr>
        <p:spPr>
          <a:xfrm>
            <a:off x="14567098" y="6747155"/>
            <a:ext cx="2530576" cy="1336988"/>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7" name="TextBox 47"/>
          <p:cNvSpPr txBox="1"/>
          <p:nvPr/>
        </p:nvSpPr>
        <p:spPr>
          <a:xfrm>
            <a:off x="7968225" y="2674075"/>
            <a:ext cx="6651767" cy="1115690"/>
          </a:xfrm>
          <a:prstGeom prst="rect">
            <a:avLst/>
          </a:prstGeom>
        </p:spPr>
        <p:txBody>
          <a:bodyPr lIns="0" tIns="0" rIns="0" bIns="0" rtlCol="0" anchor="t">
            <a:spAutoFit/>
          </a:bodyPr>
          <a:lstStyle/>
          <a:p>
            <a:pPr marL="0" lvl="0" indent="0" algn="ctr">
              <a:lnSpc>
                <a:spcPts val="8741"/>
              </a:lnSpc>
              <a:spcBef>
                <a:spcPct val="0"/>
              </a:spcBef>
            </a:pPr>
            <a:r>
              <a:rPr lang="en-US" sz="6672" dirty="0">
                <a:solidFill>
                  <a:srgbClr val="8B414B"/>
                </a:solidFill>
                <a:latin typeface="SVN-Hole Hearted" panose="020B0A06020104020203" pitchFamily="34" charset="0"/>
              </a:rPr>
              <a:t>DẶN DÒ</a:t>
            </a:r>
          </a:p>
        </p:txBody>
      </p:sp>
      <p:sp>
        <p:nvSpPr>
          <p:cNvPr id="48" name="TextBox 48"/>
          <p:cNvSpPr txBox="1"/>
          <p:nvPr/>
        </p:nvSpPr>
        <p:spPr>
          <a:xfrm>
            <a:off x="7808105" y="5440585"/>
            <a:ext cx="6972008" cy="2215991"/>
          </a:xfrm>
          <a:prstGeom prst="rect">
            <a:avLst/>
          </a:prstGeom>
        </p:spPr>
        <p:txBody>
          <a:bodyPr lIns="0" tIns="0" rIns="0" bIns="0" rtlCol="0" anchor="t">
            <a:spAutoFit/>
          </a:bodyPr>
          <a:lstStyle/>
          <a:p>
            <a:pPr marL="342900" indent="-342900" algn="just">
              <a:buFont typeface="Arial" panose="020B0604020202020204" pitchFamily="34" charset="0"/>
              <a:buChar char="•"/>
            </a:pPr>
            <a:r>
              <a:rPr lang="en-US" sz="3600" spc="130" dirty="0" err="1">
                <a:solidFill>
                  <a:srgbClr val="8B414B"/>
                </a:solidFill>
              </a:rPr>
              <a:t>Hoàn</a:t>
            </a:r>
            <a:r>
              <a:rPr lang="en-US" sz="3600" spc="130" dirty="0">
                <a:solidFill>
                  <a:srgbClr val="8B414B"/>
                </a:solidFill>
              </a:rPr>
              <a:t> </a:t>
            </a:r>
            <a:r>
              <a:rPr lang="en-US" sz="3600" spc="130" dirty="0" err="1">
                <a:solidFill>
                  <a:srgbClr val="8B414B"/>
                </a:solidFill>
              </a:rPr>
              <a:t>thành</a:t>
            </a:r>
            <a:r>
              <a:rPr lang="en-US" sz="3600" spc="130" dirty="0">
                <a:solidFill>
                  <a:srgbClr val="8B414B"/>
                </a:solidFill>
              </a:rPr>
              <a:t> </a:t>
            </a:r>
            <a:r>
              <a:rPr lang="en-US" sz="3600" spc="130" dirty="0" err="1">
                <a:solidFill>
                  <a:srgbClr val="8B414B"/>
                </a:solidFill>
              </a:rPr>
              <a:t>tìm</a:t>
            </a:r>
            <a:r>
              <a:rPr lang="en-US" sz="3600" spc="130" dirty="0">
                <a:solidFill>
                  <a:srgbClr val="8B414B"/>
                </a:solidFill>
              </a:rPr>
              <a:t> ý </a:t>
            </a:r>
            <a:r>
              <a:rPr lang="en-US" sz="3600" spc="130" dirty="0" err="1">
                <a:solidFill>
                  <a:srgbClr val="8B414B"/>
                </a:solidFill>
              </a:rPr>
              <a:t>cho</a:t>
            </a:r>
            <a:r>
              <a:rPr lang="en-US" sz="3600" spc="130" dirty="0">
                <a:solidFill>
                  <a:srgbClr val="8B414B"/>
                </a:solidFill>
              </a:rPr>
              <a:t> </a:t>
            </a:r>
            <a:r>
              <a:rPr lang="en-US" sz="3600" spc="130" dirty="0" err="1">
                <a:solidFill>
                  <a:srgbClr val="8B414B"/>
                </a:solidFill>
              </a:rPr>
              <a:t>đoạn</a:t>
            </a:r>
            <a:r>
              <a:rPr lang="en-US" sz="3600" spc="130" dirty="0">
                <a:solidFill>
                  <a:srgbClr val="8B414B"/>
                </a:solidFill>
              </a:rPr>
              <a:t> </a:t>
            </a:r>
            <a:r>
              <a:rPr lang="en-US" sz="3600" spc="130" dirty="0" err="1">
                <a:solidFill>
                  <a:srgbClr val="8B414B"/>
                </a:solidFill>
              </a:rPr>
              <a:t>văn</a:t>
            </a:r>
            <a:r>
              <a:rPr lang="en-US" sz="3600" spc="130" dirty="0">
                <a:solidFill>
                  <a:srgbClr val="8B414B"/>
                </a:solidFill>
              </a:rPr>
              <a:t> </a:t>
            </a:r>
            <a:r>
              <a:rPr lang="en-US" sz="3600" spc="130" dirty="0" err="1">
                <a:solidFill>
                  <a:srgbClr val="8B414B"/>
                </a:solidFill>
              </a:rPr>
              <a:t>nêu</a:t>
            </a:r>
            <a:r>
              <a:rPr lang="en-US" sz="3600" spc="130" dirty="0">
                <a:solidFill>
                  <a:srgbClr val="8B414B"/>
                </a:solidFill>
              </a:rPr>
              <a:t> </a:t>
            </a:r>
            <a:r>
              <a:rPr lang="en-US" sz="3600" spc="130" dirty="0" err="1">
                <a:solidFill>
                  <a:srgbClr val="8B414B"/>
                </a:solidFill>
              </a:rPr>
              <a:t>tình</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xúc</a:t>
            </a:r>
            <a:r>
              <a:rPr lang="en-US" sz="3600" spc="130" dirty="0">
                <a:solidFill>
                  <a:srgbClr val="8B414B"/>
                </a:solidFill>
              </a:rPr>
              <a:t> </a:t>
            </a:r>
            <a:r>
              <a:rPr lang="en-US" sz="3600" spc="130" dirty="0" err="1">
                <a:solidFill>
                  <a:srgbClr val="8B414B"/>
                </a:solidFill>
              </a:rPr>
              <a:t>với</a:t>
            </a:r>
            <a:r>
              <a:rPr lang="en-US" sz="3600" spc="130" dirty="0">
                <a:solidFill>
                  <a:srgbClr val="8B414B"/>
                </a:solidFill>
              </a:rPr>
              <a:t> </a:t>
            </a:r>
            <a:r>
              <a:rPr lang="en-US" sz="3600" spc="130" dirty="0" err="1">
                <a:solidFill>
                  <a:srgbClr val="8B414B"/>
                </a:solidFill>
              </a:rPr>
              <a:t>người</a:t>
            </a:r>
            <a:r>
              <a:rPr lang="en-US" sz="3600" spc="130" dirty="0">
                <a:solidFill>
                  <a:srgbClr val="8B414B"/>
                </a:solidFill>
              </a:rPr>
              <a:t> </a:t>
            </a:r>
            <a:r>
              <a:rPr lang="en-US" sz="3600" spc="130" dirty="0" err="1">
                <a:solidFill>
                  <a:srgbClr val="8B414B"/>
                </a:solidFill>
              </a:rPr>
              <a:t>thân</a:t>
            </a:r>
            <a:r>
              <a:rPr lang="en-US" sz="3600" spc="130" dirty="0">
                <a:solidFill>
                  <a:srgbClr val="8B414B"/>
                </a:solidFill>
              </a:rPr>
              <a:t> </a:t>
            </a:r>
            <a:r>
              <a:rPr lang="en-US" sz="3600" spc="130" dirty="0" err="1">
                <a:solidFill>
                  <a:srgbClr val="8B414B"/>
                </a:solidFill>
              </a:rPr>
              <a:t>thiết</a:t>
            </a:r>
            <a:r>
              <a:rPr lang="en-US" sz="3600" spc="130" dirty="0">
                <a:solidFill>
                  <a:srgbClr val="8B414B"/>
                </a:solidFill>
              </a:rPr>
              <a:t>, </a:t>
            </a:r>
            <a:r>
              <a:rPr lang="en-US" sz="3600" spc="130" dirty="0" err="1">
                <a:solidFill>
                  <a:srgbClr val="8B414B"/>
                </a:solidFill>
              </a:rPr>
              <a:t>gần</a:t>
            </a:r>
            <a:r>
              <a:rPr lang="en-US" sz="3600" spc="130" dirty="0">
                <a:solidFill>
                  <a:srgbClr val="8B414B"/>
                </a:solidFill>
              </a:rPr>
              <a:t> </a:t>
            </a:r>
            <a:r>
              <a:rPr lang="en-US" sz="3600" spc="130" dirty="0" err="1">
                <a:solidFill>
                  <a:srgbClr val="8B414B"/>
                </a:solidFill>
              </a:rPr>
              <a:t>gũi</a:t>
            </a:r>
            <a:r>
              <a:rPr lang="en-US" sz="3600" spc="130" dirty="0">
                <a:solidFill>
                  <a:srgbClr val="8B414B"/>
                </a:solidFill>
              </a:rPr>
              <a:t>.</a:t>
            </a:r>
          </a:p>
          <a:p>
            <a:pPr marL="342900" indent="-342900" algn="just">
              <a:buFont typeface="Arial" panose="020B0604020202020204" pitchFamily="34" charset="0"/>
              <a:buChar char="•"/>
            </a:pPr>
            <a:r>
              <a:rPr lang="en-US" sz="3600" spc="130" dirty="0" err="1">
                <a:solidFill>
                  <a:srgbClr val="8B414B"/>
                </a:solidFill>
              </a:rPr>
              <a:t>Chuẩn</a:t>
            </a:r>
            <a:r>
              <a:rPr lang="en-US" sz="3600" spc="130" dirty="0">
                <a:solidFill>
                  <a:srgbClr val="8B414B"/>
                </a:solidFill>
              </a:rPr>
              <a:t> </a:t>
            </a:r>
            <a:r>
              <a:rPr lang="en-US" sz="3600" spc="130" dirty="0" err="1">
                <a:solidFill>
                  <a:srgbClr val="8B414B"/>
                </a:solidFill>
              </a:rPr>
              <a:t>bị</a:t>
            </a:r>
            <a:r>
              <a:rPr lang="en-US" sz="3600" spc="130" dirty="0">
                <a:solidFill>
                  <a:srgbClr val="8B414B"/>
                </a:solidFill>
              </a:rPr>
              <a:t> </a:t>
            </a:r>
            <a:r>
              <a:rPr lang="en-US" sz="3600" spc="130" dirty="0" err="1">
                <a:solidFill>
                  <a:srgbClr val="8B414B"/>
                </a:solidFill>
              </a:rPr>
              <a:t>bài</a:t>
            </a:r>
            <a:r>
              <a:rPr lang="en-US" sz="3600" spc="130" dirty="0">
                <a:solidFill>
                  <a:srgbClr val="8B414B"/>
                </a:solidFill>
              </a:rPr>
              <a:t> </a:t>
            </a:r>
            <a:r>
              <a:rPr lang="en-US" sz="3600" spc="130" dirty="0" err="1">
                <a:solidFill>
                  <a:srgbClr val="8B414B"/>
                </a:solidFill>
              </a:rPr>
              <a:t>sau</a:t>
            </a:r>
            <a:endParaRPr lang="en-US" sz="3600" spc="130" dirty="0">
              <a:solidFill>
                <a:srgbClr val="8B414B"/>
              </a:solidFill>
            </a:endParaRPr>
          </a:p>
        </p:txBody>
      </p:sp>
      <p:pic>
        <p:nvPicPr>
          <p:cNvPr id="1026" name="Picture 2" descr="Free vector hand drawn asian family illustrati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604" l="9744" r="89776">
                        <a14:foregroundMark x1="52396" y1="63099" x2="52396" y2="63099"/>
                        <a14:foregroundMark x1="48882" y1="60064" x2="48882" y2="60064"/>
                        <a14:foregroundMark x1="52396" y1="60224" x2="52396" y2="60224"/>
                      </a14:backgroundRemoval>
                    </a14:imgEffect>
                  </a14:imgLayer>
                </a14:imgProps>
              </a:ext>
              <a:ext uri="{28A0092B-C50C-407E-A947-70E740481C1C}">
                <a14:useLocalDpi xmlns:a14="http://schemas.microsoft.com/office/drawing/2010/main" val="0"/>
              </a:ext>
            </a:extLst>
          </a:blip>
          <a:srcRect/>
          <a:stretch>
            <a:fillRect/>
          </a:stretch>
        </p:blipFill>
        <p:spPr bwMode="auto">
          <a:xfrm>
            <a:off x="-98308" y="1351737"/>
            <a:ext cx="8016162" cy="8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a:ln>
                  <a:solidFill>
                    <a:sysClr val="windowText" lastClr="000000"/>
                  </a:solidFill>
                </a:ln>
                <a:solidFill>
                  <a:schemeClr val="accent1">
                    <a:lumMod val="75000"/>
                  </a:schemeClr>
                </a:solidFill>
                <a:latin typeface="SVN-SAF" panose="02040603050506020204" pitchFamily="18" charset="0"/>
              </a:rPr>
              <a:t>CÂU 1</a:t>
            </a:r>
          </a:p>
        </p:txBody>
      </p:sp>
      <p:sp>
        <p:nvSpPr>
          <p:cNvPr id="44" name="TextBox 43"/>
          <p:cNvSpPr txBox="1"/>
          <p:nvPr/>
        </p:nvSpPr>
        <p:spPr>
          <a:xfrm>
            <a:off x="3930446" y="1762346"/>
            <a:ext cx="13442654" cy="2123658"/>
          </a:xfrm>
          <a:prstGeom prst="rect">
            <a:avLst/>
          </a:prstGeom>
          <a:noFill/>
        </p:spPr>
        <p:txBody>
          <a:bodyPr wrap="none" rtlCol="0">
            <a:spAutoFit/>
          </a:bodyPr>
          <a:lstStyle/>
          <a:p>
            <a:r>
              <a:rPr lang="en-US" sz="6600" b="1" dirty="0" err="1">
                <a:latin typeface="Calibri" panose="020F0502020204030204" pitchFamily="34" charset="0"/>
                <a:ea typeface="Calibri" panose="020F0502020204030204" pitchFamily="34" charset="0"/>
                <a:cs typeface="Calibri" panose="020F0502020204030204" pitchFamily="34" charset="0"/>
              </a:rPr>
              <a:t>Đoạn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văn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thường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có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bao</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nhiêu</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a:t>
            </a:r>
          </a:p>
          <a:p>
            <a:r>
              <a:rPr lang="en-US" sz="6600" b="1" dirty="0" err="1">
                <a:latin typeface="Calibri" panose="020F0502020204030204" pitchFamily="34" charset="0"/>
                <a:ea typeface="Calibri" panose="020F0502020204030204" pitchFamily="34" charset="0"/>
                <a:cs typeface="Calibri" panose="020F0502020204030204" pitchFamily="34" charset="0"/>
              </a:rPr>
              <a:t>Đó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là</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những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nào</a:t>
            </a:r>
            <a:r>
              <a:rPr lang="en-US" sz="6600" b="1" dirty="0">
                <a:latin typeface="Calibri" panose="020F0502020204030204" pitchFamily="34" charset="0"/>
                <a:ea typeface="Calibri" panose="020F0502020204030204" pitchFamily="34" charset="0"/>
                <a:cs typeface="Calibri" panose="020F0502020204030204" pitchFamily="34" charset="0"/>
              </a:rPr>
              <a:t>?</a:t>
            </a: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a:latin typeface="Calibri" panose="020F0502020204030204" pitchFamily="34" charset="0"/>
                <a:ea typeface="Calibri" panose="020F0502020204030204" pitchFamily="34" charset="0"/>
                <a:cs typeface="Calibri" panose="020F0502020204030204" pitchFamily="34" charset="0"/>
              </a:rPr>
              <a:t>Đoạn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thường</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có</a:t>
            </a:r>
            <a:r>
              <a:rPr lang="en-US" sz="6000" dirty="0">
                <a:latin typeface="Calibri" panose="020F0502020204030204" pitchFamily="34" charset="0"/>
                <a:ea typeface="Calibri" panose="020F0502020204030204" pitchFamily="34" charset="0"/>
                <a:cs typeface="Calibri" panose="020F0502020204030204" pitchFamily="34" charset="0"/>
              </a:rPr>
              <a:t> 3 </a:t>
            </a:r>
            <a:r>
              <a:rPr lang="en-US" sz="6000" dirty="0" err="1">
                <a:latin typeface="Calibri" panose="020F0502020204030204" pitchFamily="34" charset="0"/>
                <a:ea typeface="Calibri" panose="020F0502020204030204" pitchFamily="34" charset="0"/>
                <a:cs typeface="Calibri" panose="020F0502020204030204" pitchFamily="34" charset="0"/>
              </a:rPr>
              <a:t>phần</a:t>
            </a:r>
            <a:r>
              <a:rPr lang="en-US" sz="6000" dirty="0">
                <a:latin typeface="Calibri" panose="020F0502020204030204" pitchFamily="34" charset="0"/>
                <a:ea typeface="Calibri" panose="020F0502020204030204" pitchFamily="34" charset="0"/>
                <a:cs typeface="Calibri" panose="020F0502020204030204" pitchFamily="34" charset="0"/>
              </a:rPr>
              <a:t>.</a:t>
            </a:r>
          </a:p>
          <a:p>
            <a:r>
              <a:rPr lang="en-US" sz="6000" dirty="0" err="1">
                <a:latin typeface="Calibri" panose="020F0502020204030204" pitchFamily="34" charset="0"/>
                <a:ea typeface="Calibri" panose="020F0502020204030204" pitchFamily="34" charset="0"/>
                <a:cs typeface="Calibri" panose="020F0502020204030204" pitchFamily="34" charset="0"/>
              </a:rPr>
              <a:t>Đó</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là</a:t>
            </a:r>
            <a:r>
              <a:rPr lang="en-US" sz="6000" dirty="0">
                <a:latin typeface="Calibri" panose="020F0502020204030204" pitchFamily="34" charset="0"/>
                <a:ea typeface="Calibri" panose="020F0502020204030204" pitchFamily="34" charset="0"/>
                <a:cs typeface="Calibri" panose="020F0502020204030204" pitchFamily="34" charset="0"/>
              </a:rPr>
              <a:t>: </a:t>
            </a: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Mở</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đầu</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Triển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khai</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a:ln>
                  <a:solidFill>
                    <a:sysClr val="windowText" lastClr="000000"/>
                  </a:solidFill>
                </a:ln>
                <a:solidFill>
                  <a:srgbClr val="7030A0"/>
                </a:solidFill>
                <a:latin typeface="SVN-SAF" panose="02040603050506020204" pitchFamily="18" charset="0"/>
              </a:rPr>
              <a:t>CÂU 2</a:t>
            </a: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viết đoạn văn nêu tình cảm, cảm xúc với một người gần gũi, thân thiết, người viết cần làm gì?</a:t>
            </a:r>
            <a:endParaRPr lang="en-US"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a:latin typeface="Calibri" panose="020F0502020204030204" pitchFamily="34" charset="0"/>
                <a:ea typeface="Calibri" panose="020F0502020204030204" pitchFamily="34" charset="0"/>
                <a:cs typeface="Calibri" panose="020F0502020204030204" pitchFamily="34" charset="0"/>
              </a:rPr>
              <a:t>Miêu</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tả</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a:latin typeface="Calibri" panose="020F0502020204030204" pitchFamily="34" charset="0"/>
                <a:ea typeface="Calibri" panose="020F0502020204030204" pitchFamily="34" charset="0"/>
                <a:cs typeface="Calibri" panose="020F0502020204030204" pitchFamily="34" charset="0"/>
              </a:rPr>
              <a:t>Kể</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những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kỉ</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niệm</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về</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xmlns=""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625</Words>
  <Application>Microsoft Office PowerPoint</Application>
  <PresentationFormat>Custom</PresentationFormat>
  <Paragraphs>62</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SVN-SAF</vt:lpstr>
      <vt:lpstr>Calibri</vt:lpstr>
      <vt:lpstr>SVN-Hole Hearted</vt:lpstr>
      <vt:lpstr>SVN-Adam Gorry</vt:lpstr>
      <vt:lpstr>Garet Ultra-Bold</vt:lpstr>
      <vt:lpstr>SVN-Newton</vt:lpstr>
      <vt:lpstr>Arial</vt:lpstr>
      <vt:lpstr>#9Slide07 HoneyCream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Admin</cp:lastModifiedBy>
  <cp:revision>14</cp:revision>
  <dcterms:created xsi:type="dcterms:W3CDTF">2006-08-16T00:00:00Z</dcterms:created>
  <dcterms:modified xsi:type="dcterms:W3CDTF">2025-01-16T17:32:46Z</dcterms:modified>
  <dc:identifier>DAF1hwlWD10</dc:identifier>
</cp:coreProperties>
</file>