
<file path=[Content_Types].xml><?xml version="1.0" encoding="utf-8"?>
<Types xmlns="http://schemas.openxmlformats.org/package/2006/content-types">
  <Default ContentType="image/png" Extension="png"/>
  <Default ContentType="image/svg+xml" Extension="sv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81" r:id="rId5"/>
    <p:sldId id="258" r:id="rId6"/>
    <p:sldId id="262" r:id="rId7"/>
    <p:sldId id="263" r:id="rId8"/>
    <p:sldId id="285" r:id="rId9"/>
    <p:sldId id="286" r:id="rId10"/>
    <p:sldId id="289" r:id="rId11"/>
    <p:sldId id="290" r:id="rId12"/>
    <p:sldId id="264" r:id="rId13"/>
    <p:sldId id="265" r:id="rId14"/>
    <p:sldId id="267" r:id="rId15"/>
    <p:sldId id="283" r:id="rId16"/>
    <p:sldId id="272" r:id="rId17"/>
    <p:sldId id="280" r:id="rId18"/>
    <p:sldId id="284" r:id="rId19"/>
  </p:sldIdLst>
  <p:sldSz cx="18288000" cy="10287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Cambria Bold" panose="02040803050406030204" pitchFamily="18" charset="0"/>
      <p:regular r:id="rId23"/>
      <p:bold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#9Slide07 HoneyCream" pitchFamily="2" charset="-93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71"/>
    <a:srgbClr val="A586B2"/>
    <a:srgbClr val="FEBF3C"/>
    <a:srgbClr val="BE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319" autoAdjust="0"/>
  </p:normalViewPr>
  <p:slideViewPr>
    <p:cSldViewPr>
      <p:cViewPr varScale="1">
        <p:scale>
          <a:sx n="37" d="100"/>
          <a:sy n="37" d="100"/>
        </p:scale>
        <p:origin x="988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83B03-D8C4-49DD-8207-404610C5DE35}" type="datetimeFigureOut">
              <a:rPr lang="en-SG" smtClean="0"/>
              <a:t>20/5/2025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C068-31AE-4F43-9E89-931C7909E9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832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5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5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13">
            <a:lum/>
          </a:blip>
          <a:srcRect/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MĂNG NON – TÀI LIỆU TIỂU HỌC</a:t>
            </a:r>
          </a:p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Mời </a:t>
            </a:r>
            <a:r>
              <a:rPr b="1" baseline="0" cap="none" dirty="0" err="1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truy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1" baseline="0" cap="none" dirty="0" err="1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cập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: </a:t>
            </a:r>
            <a:r>
              <a:rPr b="0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b="0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FF0066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SĐT ZALO : </a:t>
            </a:r>
            <a:r>
              <a:rPr b="1" baseline="0" cap="none" dirty="0" i="0" kern="1200" kumimoji="0" lang="en-US" noProof="0" normalizeH="0" spc="0" strike="noStrike" sz="2144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0382348780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 - </a:t>
            </a:r>
            <a:r>
              <a:rPr b="1" baseline="0" cap="none" dirty="0" i="0" kern="1200" kumimoji="0" lang="en-US" noProof="0" normalizeH="0" spc="0" strike="noStrike" sz="2144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0984848929</a:t>
            </a:r>
            <a:endParaRPr b="1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0D4370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anchor="b" bIns="54423" lIns="108845" rIns="108845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err="1" i="0" kern="1200" kumimoji="0" lang="en-US" noProof="0" normalizeH="0" spc="0" strike="noStrike" sz="3810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</a:t>
            </a:r>
            <a:r>
              <a:rPr b="0" baseline="0" cap="none" dirty="0" i="0" kern="1200" kumimoji="0" lang="en-US" noProof="0" normalizeH="0" spc="0" strike="noStrike" sz="3810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108084" y="9563100"/>
            <a:ext cx="2288771" cy="723900"/>
          </a:xfrm>
          <a:prstGeom prst="rect">
            <a:avLst/>
          </a:prstGeom>
        </p:spPr>
        <p:txBody>
          <a:bodyPr anchor="b" bIns="54423" lIns="108845" rIns="108845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err="1" i="0" kern="1200" kumimoji="0" lang="en-US" noProof="0" normalizeH="0" spc="0" strike="noStrike" sz="3810" u="none">
                <a:ln>
                  <a:noFill/>
                </a:ln>
                <a:solidFill>
                  <a:srgbClr val="E17A71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</a:t>
            </a:r>
            <a:r>
              <a:rPr b="0" baseline="0" cap="none" dirty="0" i="0" kern="1200" kumimoji="0" lang="en-US" noProof="0" normalizeH="0" spc="0" strike="noStrike" sz="3810" u="none">
                <a:ln>
                  <a:noFill/>
                </a:ln>
                <a:solidFill>
                  <a:srgbClr val="E17A71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5DB62-9E1A-C9EE-D1FD-84793E7589E3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5FB369-5A5C-EE88-19C3-EAECB9BBD25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8DE41E53-56DE-1DF3-E428-671855D72420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MĂNG NON – TÀI LIỆU TIỂU HỌC</a:t>
            </a:r>
          </a:p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Mời </a:t>
            </a:r>
            <a:r>
              <a:rPr b="1" baseline="0" cap="none" dirty="0" err="1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truy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1" baseline="0" cap="none" dirty="0" err="1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cập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: </a:t>
            </a:r>
            <a:r>
              <a:rPr b="0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b="0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FF0066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SĐT ZALO : </a:t>
            </a:r>
            <a:r>
              <a:rPr b="1" baseline="0" cap="none" dirty="0" i="0" kern="1200" kumimoji="0" lang="en-US" noProof="0" normalizeH="0" spc="0" strike="noStrike" sz="2144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0382348780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 - </a:t>
            </a:r>
            <a:r>
              <a:rPr b="1" baseline="0" cap="none" dirty="0" i="0" kern="1200" kumimoji="0" lang="en-US" noProof="0" normalizeH="0" spc="0" strike="noStrike" sz="2144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0984848929</a:t>
            </a:r>
            <a:endParaRPr b="1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0D4370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A32621-C861-0866-15F5-2F88856A0116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anchor="b" bIns="54423" lIns="108845" rIns="108845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3810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3810" u="none">
              <a:ln>
                <a:noFill/>
              </a:ln>
              <a:solidFill>
                <a:srgbClr val="2C9430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7F5278-6F52-323A-BE8E-E926F143824F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2334C1-8FB5-8E45-1E4D-04BD76B01BF3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CBD59F-2428-1DCD-6EAC-05A95B3A8747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D347FA-7CC3-3249-E46F-1BA6135035E7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C2D9F7C-A285-8FB6-435F-71F325D3AD22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anchor="b" bIns="54423" lIns="108845" rIns="108845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2144" u="none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D7A2F-A2E5-4BB1-E4A3-E98F703440C1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anchor="b" bIns="54423" lIns="108845" rIns="108845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3810" u="none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3810" u="none">
              <a:ln>
                <a:noFill/>
              </a:ln>
              <a:solidFill>
                <a:srgbClr val="50AE47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63F54F-9F18-486E-F2B9-41DFC0FEE901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113AFD-401D-CF1B-3C3A-968585B1E703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04AC0E-F059-4C33-401B-C82BC2E73F78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8E520F-56E5-EF68-3815-13D449BA8231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600" spd="slow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13">
            <a:lum/>
          </a:blip>
          <a:srcRect/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MĂNG NON – TÀI LIỆU TIỂU HỌC</a:t>
            </a:r>
          </a:p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Mời </a:t>
            </a:r>
            <a:r>
              <a:rPr b="1" baseline="0" cap="none" dirty="0" err="1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truy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1" baseline="0" cap="none" dirty="0" err="1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cập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: </a:t>
            </a:r>
            <a:r>
              <a:rPr b="0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b="0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FF0066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  <a:p>
            <a:pPr algn="ctr" defTabSz="54428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SĐT ZALO : </a:t>
            </a:r>
            <a:r>
              <a:rPr b="1" baseline="0" cap="none" dirty="0" i="0" kern="1200" kumimoji="0" lang="en-US" noProof="0" normalizeH="0" spc="0" strike="noStrike" sz="2144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0382348780</a:t>
            </a:r>
            <a:r>
              <a:rPr b="1" baseline="0" cap="none" dirty="0" i="0" kern="1200" kumimoji="0" lang="en-US" noProof="0" normalizeH="0" spc="0" strike="noStrike" sz="2144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 - </a:t>
            </a:r>
            <a:r>
              <a:rPr b="1" baseline="0" cap="none" dirty="0" i="0" kern="1200" kumimoji="0" lang="en-US" noProof="0" normalizeH="0" spc="0" strike="noStrike" sz="2144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0984848929</a:t>
            </a:r>
            <a:endParaRPr b="1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0D4370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anchor="b" bIns="54423" lIns="108845" rIns="108845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3810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3810" u="none">
              <a:ln>
                <a:noFill/>
              </a:ln>
              <a:solidFill>
                <a:srgbClr val="2C9430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anchor="b" bIns="54423" lIns="108845" rIns="108845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2144" u="none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2144" u="none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anchor="b" bIns="54423" lIns="108845" rIns="108845" rtlCol="0" tIns="54423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88564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3810" u="none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3810" u="none">
              <a:ln>
                <a:noFill/>
              </a:ln>
              <a:solidFill>
                <a:srgbClr val="50AE47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6701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600" spd="slow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2493843" eaLnBrk="1" hangingPunct="1" latinLnBrk="0" rtl="0">
        <a:spcBef>
          <a:spcPct val="0"/>
        </a:spcBef>
        <a:buNone/>
        <a:defRPr kern="1200" sz="12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2493843" eaLnBrk="1" hangingPunct="1" indent="-935191" latinLnBrk="0" marL="935191" rtl="0">
        <a:spcBef>
          <a:spcPct val="20000"/>
        </a:spcBef>
        <a:buFont charset="0" pitchFamily="34" typeface="Arial"/>
        <a:buChar char="•"/>
        <a:defRPr kern="1200" sz="8727">
          <a:solidFill>
            <a:schemeClr val="tx1"/>
          </a:solidFill>
          <a:latin typeface="+mn-lt"/>
          <a:ea typeface="+mn-ea"/>
          <a:cs typeface="+mn-cs"/>
        </a:defRPr>
      </a:lvl1pPr>
      <a:lvl2pPr algn="l" defTabSz="2493843" eaLnBrk="1" hangingPunct="1" indent="-779326" latinLnBrk="0" marL="2026248" rtl="0">
        <a:spcBef>
          <a:spcPct val="20000"/>
        </a:spcBef>
        <a:buFont charset="0" pitchFamily="34" typeface="Arial"/>
        <a:buChar char="–"/>
        <a:defRPr kern="1200" sz="7636">
          <a:solidFill>
            <a:schemeClr val="tx1"/>
          </a:solidFill>
          <a:latin typeface="+mn-lt"/>
          <a:ea typeface="+mn-ea"/>
          <a:cs typeface="+mn-cs"/>
        </a:defRPr>
      </a:lvl2pPr>
      <a:lvl3pPr algn="l" defTabSz="2493843" eaLnBrk="1" hangingPunct="1" indent="-623461" latinLnBrk="0" marL="3117304" rtl="0">
        <a:spcBef>
          <a:spcPct val="20000"/>
        </a:spcBef>
        <a:buFont charset="0" pitchFamily="34" typeface="Arial"/>
        <a:buChar char="•"/>
        <a:defRPr kern="1200" sz="6546">
          <a:solidFill>
            <a:schemeClr val="tx1"/>
          </a:solidFill>
          <a:latin typeface="+mn-lt"/>
          <a:ea typeface="+mn-ea"/>
          <a:cs typeface="+mn-cs"/>
        </a:defRPr>
      </a:lvl3pPr>
      <a:lvl4pPr algn="l" defTabSz="2493843" eaLnBrk="1" hangingPunct="1" indent="-623461" latinLnBrk="0" marL="4364225" rtl="0">
        <a:spcBef>
          <a:spcPct val="20000"/>
        </a:spcBef>
        <a:buFont charset="0" pitchFamily="34" typeface="Arial"/>
        <a:buChar char="–"/>
        <a:defRPr kern="1200" sz="5455">
          <a:solidFill>
            <a:schemeClr val="tx1"/>
          </a:solidFill>
          <a:latin typeface="+mn-lt"/>
          <a:ea typeface="+mn-ea"/>
          <a:cs typeface="+mn-cs"/>
        </a:defRPr>
      </a:lvl4pPr>
      <a:lvl5pPr algn="l" defTabSz="2493843" eaLnBrk="1" hangingPunct="1" indent="-623461" latinLnBrk="0" marL="5611147" rtl="0">
        <a:spcBef>
          <a:spcPct val="20000"/>
        </a:spcBef>
        <a:buFont charset="0" pitchFamily="34" typeface="Arial"/>
        <a:buChar char="»"/>
        <a:defRPr kern="1200" sz="5455">
          <a:solidFill>
            <a:schemeClr val="tx1"/>
          </a:solidFill>
          <a:latin typeface="+mn-lt"/>
          <a:ea typeface="+mn-ea"/>
          <a:cs typeface="+mn-cs"/>
        </a:defRPr>
      </a:lvl5pPr>
      <a:lvl6pPr algn="l" defTabSz="2493843" eaLnBrk="1" hangingPunct="1" indent="-623461" latinLnBrk="0" marL="6858069" rtl="0">
        <a:spcBef>
          <a:spcPct val="20000"/>
        </a:spcBef>
        <a:buFont charset="0" pitchFamily="34" typeface="Arial"/>
        <a:buChar char="•"/>
        <a:defRPr kern="1200" sz="5455">
          <a:solidFill>
            <a:schemeClr val="tx1"/>
          </a:solidFill>
          <a:latin typeface="+mn-lt"/>
          <a:ea typeface="+mn-ea"/>
          <a:cs typeface="+mn-cs"/>
        </a:defRPr>
      </a:lvl6pPr>
      <a:lvl7pPr algn="l" defTabSz="2493843" eaLnBrk="1" hangingPunct="1" indent="-623461" latinLnBrk="0" marL="8104990" rtl="0">
        <a:spcBef>
          <a:spcPct val="20000"/>
        </a:spcBef>
        <a:buFont charset="0" pitchFamily="34" typeface="Arial"/>
        <a:buChar char="•"/>
        <a:defRPr kern="1200" sz="5455">
          <a:solidFill>
            <a:schemeClr val="tx1"/>
          </a:solidFill>
          <a:latin typeface="+mn-lt"/>
          <a:ea typeface="+mn-ea"/>
          <a:cs typeface="+mn-cs"/>
        </a:defRPr>
      </a:lvl7pPr>
      <a:lvl8pPr algn="l" defTabSz="2493843" eaLnBrk="1" hangingPunct="1" indent="-623461" latinLnBrk="0" marL="9351912" rtl="0">
        <a:spcBef>
          <a:spcPct val="20000"/>
        </a:spcBef>
        <a:buFont charset="0" pitchFamily="34" typeface="Arial"/>
        <a:buChar char="•"/>
        <a:defRPr kern="1200" sz="5455">
          <a:solidFill>
            <a:schemeClr val="tx1"/>
          </a:solidFill>
          <a:latin typeface="+mn-lt"/>
          <a:ea typeface="+mn-ea"/>
          <a:cs typeface="+mn-cs"/>
        </a:defRPr>
      </a:lvl8pPr>
      <a:lvl9pPr algn="l" defTabSz="2493843" eaLnBrk="1" hangingPunct="1" indent="-623461" latinLnBrk="0" marL="10598833" rtl="0">
        <a:spcBef>
          <a:spcPct val="20000"/>
        </a:spcBef>
        <a:buFont charset="0" pitchFamily="34" typeface="Arial"/>
        <a:buChar char="•"/>
        <a:defRPr kern="1200" sz="545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2493843" eaLnBrk="1" hangingPunct="1" latinLnBrk="0" marL="0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1pPr>
      <a:lvl2pPr algn="l" defTabSz="2493843" eaLnBrk="1" hangingPunct="1" latinLnBrk="0" marL="1246922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2pPr>
      <a:lvl3pPr algn="l" defTabSz="2493843" eaLnBrk="1" hangingPunct="1" latinLnBrk="0" marL="2493843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3pPr>
      <a:lvl4pPr algn="l" defTabSz="2493843" eaLnBrk="1" hangingPunct="1" latinLnBrk="0" marL="3740765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4pPr>
      <a:lvl5pPr algn="l" defTabSz="2493843" eaLnBrk="1" hangingPunct="1" latinLnBrk="0" marL="4987686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5pPr>
      <a:lvl6pPr algn="l" defTabSz="2493843" eaLnBrk="1" hangingPunct="1" latinLnBrk="0" marL="6234608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6pPr>
      <a:lvl7pPr algn="l" defTabSz="2493843" eaLnBrk="1" hangingPunct="1" latinLnBrk="0" marL="7481529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7pPr>
      <a:lvl8pPr algn="l" defTabSz="2493843" eaLnBrk="1" hangingPunct="1" latinLnBrk="0" marL="8728451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8pPr>
      <a:lvl9pPr algn="l" defTabSz="2493843" eaLnBrk="1" hangingPunct="1" latinLnBrk="0" marL="9975372" rtl="0">
        <a:defRPr kern="1200" sz="4909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3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1.svg"/><Relationship Id="rId21" Type="http://schemas.openxmlformats.org/officeDocument/2006/relationships/image" Target="../media/image21.png"/><Relationship Id="rId7" Type="http://schemas.openxmlformats.org/officeDocument/2006/relationships/image" Target="../media/image16.svg"/><Relationship Id="rId12" Type="http://schemas.openxmlformats.org/officeDocument/2006/relationships/image" Target="../media/image10.png"/><Relationship Id="rId17" Type="http://schemas.openxmlformats.org/officeDocument/2006/relationships/image" Target="../media/image27.svg"/><Relationship Id="rId2" Type="http://schemas.openxmlformats.org/officeDocument/2006/relationships/image" Target="../media/image15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5" Type="http://schemas.openxmlformats.org/officeDocument/2006/relationships/image" Target="../media/image25.svg"/><Relationship Id="rId10" Type="http://schemas.openxmlformats.org/officeDocument/2006/relationships/image" Target="../media/image9.png"/><Relationship Id="rId19" Type="http://schemas.openxmlformats.org/officeDocument/2006/relationships/image" Target="../media/image29.svg"/><Relationship Id="rId4" Type="http://schemas.openxmlformats.org/officeDocument/2006/relationships/image" Target="../media/image16.png"/><Relationship Id="rId9" Type="http://schemas.openxmlformats.org/officeDocument/2006/relationships/image" Target="../media/image18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svg"/><Relationship Id="rId18" Type="http://schemas.openxmlformats.org/officeDocument/2006/relationships/image" Target="../media/image16.png"/><Relationship Id="rId3" Type="http://schemas.openxmlformats.org/officeDocument/2006/relationships/image" Target="../media/image10.svg"/><Relationship Id="rId7" Type="http://schemas.openxmlformats.org/officeDocument/2006/relationships/image" Target="../media/image29.svg"/><Relationship Id="rId12" Type="http://schemas.openxmlformats.org/officeDocument/2006/relationships/image" Target="../media/image12.png"/><Relationship Id="rId17" Type="http://schemas.openxmlformats.org/officeDocument/2006/relationships/image" Target="../media/image21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5.svg"/><Relationship Id="rId5" Type="http://schemas.openxmlformats.org/officeDocument/2006/relationships/image" Target="../media/image25.sv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19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33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1.svg"/><Relationship Id="rId21" Type="http://schemas.openxmlformats.org/officeDocument/2006/relationships/image" Target="../media/image37.svg"/><Relationship Id="rId7" Type="http://schemas.openxmlformats.org/officeDocument/2006/relationships/image" Target="../media/image16.svg"/><Relationship Id="rId12" Type="http://schemas.openxmlformats.org/officeDocument/2006/relationships/image" Target="../media/image10.png"/><Relationship Id="rId17" Type="http://schemas.openxmlformats.org/officeDocument/2006/relationships/image" Target="../media/image27.svg"/><Relationship Id="rId2" Type="http://schemas.openxmlformats.org/officeDocument/2006/relationships/image" Target="../media/image15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5" Type="http://schemas.openxmlformats.org/officeDocument/2006/relationships/image" Target="../media/image25.svg"/><Relationship Id="rId10" Type="http://schemas.openxmlformats.org/officeDocument/2006/relationships/image" Target="../media/image9.png"/><Relationship Id="rId19" Type="http://schemas.openxmlformats.org/officeDocument/2006/relationships/image" Target="../media/image29.svg"/><Relationship Id="rId4" Type="http://schemas.openxmlformats.org/officeDocument/2006/relationships/image" Target="../media/image16.png"/><Relationship Id="rId9" Type="http://schemas.openxmlformats.org/officeDocument/2006/relationships/image" Target="../media/image18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1790700"/>
            <a:ext cx="1869224" cy="18507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B8A984-B47A-216D-1A9C-12B363486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9000" y="1638300"/>
            <a:ext cx="25831977" cy="5847925"/>
          </a:xfrm>
          <a:prstGeom prst="rect">
            <a:avLst/>
          </a:prstGeom>
        </p:spPr>
      </p:pic>
      <p:pic>
        <p:nvPicPr>
          <p:cNvPr id="2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7284223"/>
            <a:ext cx="6076950" cy="2953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6B2A2E-3AC2-9C76-25CF-ECEB2F21C756}"/>
              </a:ext>
            </a:extLst>
          </p:cNvPr>
          <p:cNvGrpSpPr/>
          <p:nvPr/>
        </p:nvGrpSpPr>
        <p:grpSpPr>
          <a:xfrm>
            <a:off x="189688" y="-1104900"/>
            <a:ext cx="17717312" cy="11169963"/>
            <a:chOff x="4419898" y="508625"/>
            <a:chExt cx="9940708" cy="7266315"/>
          </a:xfrm>
        </p:grpSpPr>
        <p:sp>
          <p:nvSpPr>
            <p:cNvPr id="3" name="圆角矩形 18">
              <a:extLst>
                <a:ext uri="{FF2B5EF4-FFF2-40B4-BE49-F238E27FC236}">
                  <a16:creationId xmlns:a16="http://schemas.microsoft.com/office/drawing/2014/main" id="{84FA62B3-1FC7-DEE2-9DC0-D2670B2B5114}"/>
                </a:ext>
              </a:extLst>
            </p:cNvPr>
            <p:cNvSpPr/>
            <p:nvPr/>
          </p:nvSpPr>
          <p:spPr>
            <a:xfrm>
              <a:off x="4419898" y="1450452"/>
              <a:ext cx="9940708" cy="6324488"/>
            </a:xfrm>
            <a:prstGeom prst="roundRect">
              <a:avLst>
                <a:gd name="adj" fmla="val 81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45ADA7-1AE4-75F3-BC4A-3B963A52A680}"/>
                </a:ext>
              </a:extLst>
            </p:cNvPr>
            <p:cNvSpPr txBox="1"/>
            <p:nvPr/>
          </p:nvSpPr>
          <p:spPr>
            <a:xfrm>
              <a:off x="4450702" y="508625"/>
              <a:ext cx="71379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 descr="A stone building with a staircase with Angkor Wa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A763566E-DF79-25CC-742F-08B8126DF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4185557"/>
            <a:ext cx="9199756" cy="6123214"/>
          </a:xfrm>
          <a:prstGeom prst="rect">
            <a:avLst/>
          </a:prstGeom>
        </p:spPr>
      </p:pic>
      <p:pic>
        <p:nvPicPr>
          <p:cNvPr id="9" name="Picture 8" descr="A stone building with trees in the background&#10;&#10;Description automatically generated">
            <a:extLst>
              <a:ext uri="{FF2B5EF4-FFF2-40B4-BE49-F238E27FC236}">
                <a16:creationId xmlns:a16="http://schemas.microsoft.com/office/drawing/2014/main" id="{325BBE9D-410E-018F-656C-BC41C3D85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9088244" cy="6123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8F402B8-C40A-384B-ECFA-15ABED0C2DC4}"/>
              </a:ext>
            </a:extLst>
          </p:cNvPr>
          <p:cNvGrpSpPr/>
          <p:nvPr/>
        </p:nvGrpSpPr>
        <p:grpSpPr>
          <a:xfrm>
            <a:off x="195131" y="6743700"/>
            <a:ext cx="6686168" cy="1015663"/>
            <a:chOff x="1794462" y="1402555"/>
            <a:chExt cx="7968343" cy="1015663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2A92C5DD-CC15-0B09-3EB1-CFFF8ADE0D8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794462" y="1402555"/>
              <a:ext cx="7968343" cy="1015663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A43311-2CC2-0108-37D9-BE32FB71E2F6}"/>
                </a:ext>
              </a:extLst>
            </p:cNvPr>
            <p:cNvSpPr txBox="1"/>
            <p:nvPr/>
          </p:nvSpPr>
          <p:spPr>
            <a:xfrm>
              <a:off x="2577758" y="1617026"/>
              <a:ext cx="6843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/>
                  <a:cs typeface="+mn-cs"/>
                </a:rPr>
                <a:t>Ăng-co Vát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3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6" name="TextBox 16"/>
          <p:cNvSpPr txBox="1"/>
          <p:nvPr/>
        </p:nvSpPr>
        <p:spPr>
          <a:xfrm>
            <a:off x="3088534" y="1148235"/>
            <a:ext cx="11029591" cy="94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C00000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00000"/>
                </a:solidFill>
                <a:latin typeface="Cambria Bold"/>
              </a:rPr>
              <a:t>phiếu</a:t>
            </a:r>
            <a:r>
              <a:rPr lang="en-US" sz="5799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00000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00000"/>
                </a:solidFill>
                <a:latin typeface="Cambria Bold"/>
              </a:rPr>
              <a:t>sách</a:t>
            </a:r>
            <a:r>
              <a:rPr lang="en-US" sz="5799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00000"/>
                </a:solidFill>
                <a:latin typeface="Cambria Bold"/>
              </a:rPr>
              <a:t>theo</a:t>
            </a:r>
            <a:r>
              <a:rPr lang="en-US" sz="5799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00000"/>
                </a:solidFill>
                <a:latin typeface="Cambria Bold"/>
              </a:rPr>
              <a:t>mẫu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.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83003"/>
              </p:ext>
            </p:extLst>
          </p:nvPr>
        </p:nvGraphicFramePr>
        <p:xfrm>
          <a:off x="1362676" y="2311728"/>
          <a:ext cx="15927624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812">
                  <a:extLst>
                    <a:ext uri="{9D8B030D-6E8A-4147-A177-3AD203B41FA5}">
                      <a16:colId xmlns:a16="http://schemas.microsoft.com/office/drawing/2014/main" val="59904040"/>
                    </a:ext>
                  </a:extLst>
                </a:gridCol>
                <a:gridCol w="7963812">
                  <a:extLst>
                    <a:ext uri="{9D8B030D-6E8A-4147-A177-3AD203B41FA5}">
                      <a16:colId xmlns:a16="http://schemas.microsoft.com/office/drawing/2014/main" val="32415466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6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ĐỌC SÁCH</a:t>
                      </a:r>
                      <a:endParaRPr lang="en-GB" sz="6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3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6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vi-VN" sz="6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sách báo: </a:t>
                      </a:r>
                      <a:endParaRPr lang="en-GB" sz="6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6000" b="1" baseline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6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042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6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6000" b="1" baseline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6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102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vi-VN" sz="6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 tin về công trình kiến trúc nổi tiếng:</a:t>
                      </a:r>
                    </a:p>
                    <a:p>
                      <a:r>
                        <a:rPr lang="vi-VN" sz="6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Tên công trình kiến trúc:</a:t>
                      </a:r>
                    </a:p>
                    <a:p>
                      <a:r>
                        <a:rPr lang="vi-VN" sz="6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Thuộc quốc gia:</a:t>
                      </a:r>
                    </a:p>
                    <a:p>
                      <a:r>
                        <a:rPr lang="vi-VN" sz="6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Điểm độc đáo của công trình:</a:t>
                      </a:r>
                      <a:endParaRPr lang="en-GB" sz="6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306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6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6000" b="1" baseline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6000" b="1" baseline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6000" b="1" baseline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6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41571"/>
                  </a:ext>
                </a:extLst>
              </a:tr>
            </a:tbl>
          </a:graphicData>
        </a:graphic>
      </p:graphicFrame>
      <p:sp>
        <p:nvSpPr>
          <p:cNvPr id="2" name="Freeform 14"/>
          <p:cNvSpPr/>
          <p:nvPr/>
        </p:nvSpPr>
        <p:spPr>
          <a:xfrm>
            <a:off x="1288625" y="725647"/>
            <a:ext cx="2131027" cy="2212139"/>
          </a:xfrm>
          <a:custGeom>
            <a:avLst/>
            <a:gdLst/>
            <a:ahLst/>
            <a:cxnLst/>
            <a:rect l="l" t="t" r="r" b="b"/>
            <a:pathLst>
              <a:path w="2131027" h="2212139">
                <a:moveTo>
                  <a:pt x="0" y="0"/>
                </a:moveTo>
                <a:lnTo>
                  <a:pt x="2131027" y="0"/>
                </a:lnTo>
                <a:lnTo>
                  <a:pt x="2131027" y="2212139"/>
                </a:lnTo>
                <a:lnTo>
                  <a:pt x="0" y="22121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/>
          <p:cNvSpPr/>
          <p:nvPr/>
        </p:nvSpPr>
        <p:spPr>
          <a:xfrm>
            <a:off x="1371599" y="306320"/>
            <a:ext cx="15509581" cy="9610865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7294731" y="3404990"/>
            <a:ext cx="7945342" cy="4480672"/>
            <a:chOff x="8036635" y="2549948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8036635" y="2549948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9" y="0"/>
                  </a:lnTo>
                  <a:lnTo>
                    <a:pt x="8495109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710379" y="3128520"/>
              <a:ext cx="7257159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0000" b="1" dirty="0" err="1">
                  <a:solidFill>
                    <a:srgbClr val="C00000"/>
                  </a:solidFill>
                  <a:latin typeface="Cambria"/>
                </a:rPr>
                <a:t>Làm</a:t>
              </a:r>
              <a:r>
                <a:rPr lang="en-US" sz="10000" b="1" dirty="0">
                  <a:solidFill>
                    <a:srgbClr val="C00000"/>
                  </a:solidFill>
                  <a:latin typeface="Cambria"/>
                </a:rPr>
                <a:t> </a:t>
              </a:r>
              <a:r>
                <a:rPr lang="en-US" sz="10000" b="1" dirty="0" err="1">
                  <a:solidFill>
                    <a:srgbClr val="C00000"/>
                  </a:solidFill>
                  <a:latin typeface="Cambria"/>
                </a:rPr>
                <a:t>việc</a:t>
              </a:r>
              <a:r>
                <a:rPr lang="en-US" sz="10000" b="1" dirty="0">
                  <a:solidFill>
                    <a:srgbClr val="C00000"/>
                  </a:solidFill>
                  <a:latin typeface="Cambria"/>
                </a:rPr>
                <a:t> </a:t>
              </a:r>
              <a:endParaRPr lang="vi-VN" sz="10000" b="1" dirty="0">
                <a:solidFill>
                  <a:srgbClr val="C00000"/>
                </a:solidFill>
                <a:latin typeface="Cambria"/>
              </a:endParaRPr>
            </a:p>
            <a:p>
              <a:pPr algn="ctr"/>
              <a:r>
                <a:rPr lang="en-US" sz="10000" b="1" dirty="0" err="1">
                  <a:solidFill>
                    <a:srgbClr val="C00000"/>
                  </a:solidFill>
                  <a:latin typeface="Cambria"/>
                </a:rPr>
                <a:t>cá</a:t>
              </a:r>
              <a:r>
                <a:rPr lang="en-US" sz="10000" b="1" dirty="0">
                  <a:solidFill>
                    <a:srgbClr val="C00000"/>
                  </a:solidFill>
                  <a:latin typeface="Cambria"/>
                </a:rPr>
                <a:t> </a:t>
              </a:r>
              <a:r>
                <a:rPr lang="en-US" sz="10000" b="1" dirty="0" err="1">
                  <a:solidFill>
                    <a:srgbClr val="C00000"/>
                  </a:solidFill>
                  <a:latin typeface="Cambria"/>
                </a:rPr>
                <a:t>nhân</a:t>
              </a:r>
              <a:r>
                <a:rPr lang="en-US" sz="10000" b="1" dirty="0">
                  <a:solidFill>
                    <a:srgbClr val="C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19" name="Freeform 16"/>
          <p:cNvSpPr/>
          <p:nvPr/>
        </p:nvSpPr>
        <p:spPr>
          <a:xfrm>
            <a:off x="1630109" y="1770232"/>
            <a:ext cx="5259465" cy="7821685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08" b="100000" l="0" r="65457"/>
                      </a14:imgEffect>
                    </a14:imgLayer>
                  </a14:imgProps>
                </a:ext>
              </a:extLst>
            </a:blip>
            <a:srcRect/>
            <a:stretch>
              <a:fillRect t="-5217" r="-53538" b="2"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466" y="1122288"/>
            <a:ext cx="6303810" cy="318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8287900" y="395665"/>
            <a:ext cx="3004811" cy="2899643"/>
          </a:xfrm>
          <a:custGeom>
            <a:avLst/>
            <a:gdLst/>
            <a:ahLst/>
            <a:cxnLst/>
            <a:rect l="l" t="t" r="r" b="b"/>
            <a:pathLst>
              <a:path w="3004811" h="2899643">
                <a:moveTo>
                  <a:pt x="0" y="0"/>
                </a:moveTo>
                <a:lnTo>
                  <a:pt x="3004811" y="0"/>
                </a:lnTo>
                <a:lnTo>
                  <a:pt x="3004811" y="2899643"/>
                </a:lnTo>
                <a:lnTo>
                  <a:pt x="0" y="289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5" name="Freeform 15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6" name="Freeform 16"/>
          <p:cNvSpPr/>
          <p:nvPr/>
        </p:nvSpPr>
        <p:spPr>
          <a:xfrm>
            <a:off x="227800" y="1333500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17" name="TextBox 17"/>
          <p:cNvSpPr txBox="1"/>
          <p:nvPr/>
        </p:nvSpPr>
        <p:spPr>
          <a:xfrm>
            <a:off x="6172200" y="3086100"/>
            <a:ext cx="10542645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SG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752600" y="529801"/>
            <a:ext cx="15537700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5" name="Freeform 15"/>
          <p:cNvSpPr/>
          <p:nvPr/>
        </p:nvSpPr>
        <p:spPr>
          <a:xfrm>
            <a:off x="5878837" y="5522218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370" y="557484"/>
            <a:ext cx="14807175" cy="56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/>
          <p:nvPr/>
        </p:nvSpPr>
        <p:spPr>
          <a:xfrm>
            <a:off x="1496392" y="896799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5" name="Freeform 15"/>
          <p:cNvSpPr/>
          <p:nvPr/>
        </p:nvSpPr>
        <p:spPr>
          <a:xfrm>
            <a:off x="78336" y="2314874"/>
            <a:ext cx="6290312" cy="6799045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16" name="TextBox 16"/>
          <p:cNvSpPr txBox="1"/>
          <p:nvPr/>
        </p:nvSpPr>
        <p:spPr>
          <a:xfrm>
            <a:off x="6019800" y="3420053"/>
            <a:ext cx="11430000" cy="5693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7400" b="1" dirty="0">
                <a:solidFill>
                  <a:srgbClr val="DD5C89"/>
                </a:solidFill>
                <a:latin typeface="Cambria Bold"/>
              </a:rPr>
              <a:t>+ Chia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sẻ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câu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chuyện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em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đọc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được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với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người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thân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.</a:t>
            </a:r>
          </a:p>
          <a:p>
            <a:pPr algn="just"/>
            <a:r>
              <a:rPr lang="en-US" sz="7400" b="1" dirty="0">
                <a:solidFill>
                  <a:srgbClr val="DD5C89"/>
                </a:solidFill>
                <a:latin typeface="Cambria Bold"/>
              </a:rPr>
              <a:t>+ Hoàn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thành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Phiếu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Đọc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mở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rộng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.</a:t>
            </a:r>
          </a:p>
          <a:p>
            <a:pPr algn="just"/>
            <a:r>
              <a:rPr lang="en-US" sz="7400" b="1" dirty="0">
                <a:solidFill>
                  <a:srgbClr val="DD5C89"/>
                </a:solidFill>
                <a:latin typeface="Cambria Bold"/>
              </a:rPr>
              <a:t>+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Chuẩn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bị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bài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 </a:t>
            </a:r>
            <a:r>
              <a:rPr lang="en-US" sz="7400" b="1" dirty="0" err="1">
                <a:solidFill>
                  <a:srgbClr val="DD5C89"/>
                </a:solidFill>
                <a:latin typeface="Cambria Bold"/>
              </a:rPr>
              <a:t>sau</a:t>
            </a:r>
            <a:r>
              <a:rPr lang="en-US" sz="7400" b="1" dirty="0">
                <a:solidFill>
                  <a:srgbClr val="DD5C89"/>
                </a:solidFill>
                <a:latin typeface="Cambria Bold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850" y="260876"/>
            <a:ext cx="6526529" cy="3905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219200" y="2628900"/>
            <a:ext cx="15582145" cy="731632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2395855" y="1843435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787057" y="164529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85" y="3632794"/>
            <a:ext cx="17509230" cy="5809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4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1600200" y="1213331"/>
            <a:ext cx="14696554" cy="7860338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2276560" y="962857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1326672" y="1213331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448464"/>
            <a:ext cx="17624334" cy="6625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665006" y="635962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424792" y="6839534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378019" y="517434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304407" y="393789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88450" y="2811469"/>
            <a:ext cx="17767260" cy="63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14067" y="7283680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5" name="Freeform 15"/>
          <p:cNvSpPr/>
          <p:nvPr/>
        </p:nvSpPr>
        <p:spPr>
          <a:xfrm flipH="1">
            <a:off x="887813" y="3103043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7" name="TextBox 17"/>
          <p:cNvSpPr txBox="1"/>
          <p:nvPr/>
        </p:nvSpPr>
        <p:spPr>
          <a:xfrm>
            <a:off x="9060932" y="3445493"/>
            <a:ext cx="637329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 lang="en-US" sz="8000" dirty="0">
              <a:solidFill>
                <a:srgbClr val="DD5C89"/>
              </a:solidFill>
              <a:latin typeface="Cambri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BB9ED-0663-A305-6E68-F665A505B10A}"/>
              </a:ext>
            </a:extLst>
          </p:cNvPr>
          <p:cNvSpPr txBox="1"/>
          <p:nvPr/>
        </p:nvSpPr>
        <p:spPr>
          <a:xfrm>
            <a:off x="5202689" y="2101246"/>
            <a:ext cx="1139379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0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9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SG" sz="9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9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DA06CB-BD83-B574-8CB4-0C311EDA5EF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50573" y="430451"/>
            <a:ext cx="3634529" cy="3630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1522765" y="315164"/>
            <a:ext cx="16535831" cy="927288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3808376" y="-27958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20" name="Group 19"/>
          <p:cNvGrpSpPr/>
          <p:nvPr/>
        </p:nvGrpSpPr>
        <p:grpSpPr>
          <a:xfrm>
            <a:off x="5078297" y="698954"/>
            <a:ext cx="12328061" cy="8559346"/>
            <a:chOff x="6899133" y="3035688"/>
            <a:chExt cx="10722740" cy="6778155"/>
          </a:xfrm>
        </p:grpSpPr>
        <p:sp>
          <p:nvSpPr>
            <p:cNvPr id="15" name="Freeform 15"/>
            <p:cNvSpPr/>
            <p:nvPr/>
          </p:nvSpPr>
          <p:spPr>
            <a:xfrm>
              <a:off x="6899133" y="3035688"/>
              <a:ext cx="10722740" cy="6778155"/>
            </a:xfrm>
            <a:custGeom>
              <a:avLst/>
              <a:gdLst/>
              <a:ahLst/>
              <a:cxnLst/>
              <a:rect l="l" t="t" r="r" b="b"/>
              <a:pathLst>
                <a:path w="10018010" h="6010806">
                  <a:moveTo>
                    <a:pt x="0" y="0"/>
                  </a:moveTo>
                  <a:lnTo>
                    <a:pt x="10018011" y="0"/>
                  </a:lnTo>
                  <a:lnTo>
                    <a:pt x="10018011" y="6010807"/>
                  </a:lnTo>
                  <a:lnTo>
                    <a:pt x="0" y="6010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928164" y="3669719"/>
              <a:ext cx="9340833" cy="54595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6400" b="1" dirty="0" err="1">
                  <a:solidFill>
                    <a:srgbClr val="002060"/>
                  </a:solidFill>
                  <a:latin typeface="Cambria"/>
                </a:rPr>
                <a:t>Làm</a:t>
              </a:r>
              <a:r>
                <a:rPr lang="en-US" sz="6400" b="1" dirty="0">
                  <a:solidFill>
                    <a:srgbClr val="002060"/>
                  </a:solidFill>
                  <a:latin typeface="Cambria"/>
                </a:rPr>
                <a:t> </a:t>
              </a:r>
              <a:r>
                <a:rPr lang="en-US" sz="6400" b="1" dirty="0" err="1">
                  <a:solidFill>
                    <a:srgbClr val="002060"/>
                  </a:solidFill>
                  <a:latin typeface="Cambria"/>
                </a:rPr>
                <a:t>việc</a:t>
              </a:r>
              <a:r>
                <a:rPr lang="en-US" sz="6400" b="1" dirty="0">
                  <a:solidFill>
                    <a:srgbClr val="002060"/>
                  </a:solidFill>
                  <a:latin typeface="Cambria"/>
                </a:rPr>
                <a:t> </a:t>
              </a:r>
              <a:r>
                <a:rPr lang="en-US" sz="6400" b="1" dirty="0" err="1">
                  <a:solidFill>
                    <a:srgbClr val="002060"/>
                  </a:solidFill>
                  <a:latin typeface="Cambria"/>
                </a:rPr>
                <a:t>nhóm</a:t>
              </a:r>
              <a:r>
                <a:rPr lang="en-US" sz="6400" b="1" dirty="0">
                  <a:solidFill>
                    <a:srgbClr val="002060"/>
                  </a:solidFill>
                  <a:latin typeface="Cambria"/>
                </a:rPr>
                <a:t> 4, </a:t>
              </a:r>
              <a:r>
                <a:rPr lang="en-US" sz="6400" b="1" dirty="0" err="1">
                  <a:solidFill>
                    <a:srgbClr val="002060"/>
                  </a:solidFill>
                  <a:latin typeface="Cambria"/>
                </a:rPr>
                <a:t>đọc</a:t>
              </a:r>
              <a:r>
                <a:rPr lang="en-US" sz="6400" b="1" dirty="0">
                  <a:solidFill>
                    <a:srgbClr val="002060"/>
                  </a:solidFill>
                  <a:latin typeface="Cambria"/>
                </a:rPr>
                <a:t> </a:t>
              </a:r>
              <a:r>
                <a:rPr lang="en-US" sz="6400" b="1" dirty="0" err="1">
                  <a:solidFill>
                    <a:srgbClr val="002060"/>
                  </a:solidFill>
                  <a:latin typeface="Cambria"/>
                </a:rPr>
                <a:t>và</a:t>
              </a:r>
              <a:r>
                <a:rPr lang="en-US" sz="6400" b="1" dirty="0">
                  <a:solidFill>
                    <a:srgbClr val="002060"/>
                  </a:solidFill>
                  <a:latin typeface="Cambria"/>
                </a:rPr>
                <a:t> </a:t>
              </a:r>
              <a:r>
                <a:rPr lang="en-US" sz="6400" b="1" dirty="0" err="1">
                  <a:solidFill>
                    <a:srgbClr val="002060"/>
                  </a:solidFill>
                  <a:latin typeface="Cambria"/>
                </a:rPr>
                <a:t>giới</a:t>
              </a:r>
              <a:r>
                <a:rPr lang="en-US" sz="6400" b="1" dirty="0">
                  <a:solidFill>
                    <a:srgbClr val="002060"/>
                  </a:solidFill>
                  <a:latin typeface="Cambria"/>
                </a:rPr>
                <a:t> </a:t>
              </a:r>
              <a:r>
                <a:rPr lang="en-US" sz="6400" b="1" dirty="0" err="1">
                  <a:solidFill>
                    <a:srgbClr val="002060"/>
                  </a:solidFill>
                  <a:latin typeface="Cambria"/>
                </a:rPr>
                <a:t>thiệu</a:t>
              </a:r>
              <a:r>
                <a:rPr lang="en-US" sz="6400" b="1" dirty="0">
                  <a:solidFill>
                    <a:srgbClr val="002060"/>
                  </a:solidFill>
                  <a:latin typeface="Cambria"/>
                </a:rPr>
                <a:t> </a:t>
              </a:r>
              <a:r>
                <a:rPr lang="vi-VN" sz="6400" b="1" dirty="0">
                  <a:solidFill>
                    <a:srgbClr val="002060"/>
                  </a:solidFill>
                  <a:latin typeface="Cambria"/>
                </a:rPr>
                <a:t>các công trình kiến trúc nổi tiếng trên thế giới.</a:t>
              </a:r>
              <a:endParaRPr lang="en-US" sz="6400" b="1" dirty="0">
                <a:solidFill>
                  <a:srgbClr val="002060"/>
                </a:solidFill>
                <a:latin typeface="Cambria"/>
              </a:endParaRPr>
            </a:p>
            <a:p>
              <a:r>
                <a:rPr lang="en-US" sz="6400" b="1" dirty="0">
                  <a:solidFill>
                    <a:srgbClr val="002060"/>
                  </a:solidFill>
                  <a:latin typeface="Cambria"/>
                </a:rPr>
                <a:t>+ </a:t>
              </a:r>
              <a:r>
                <a:rPr lang="vi-VN" sz="6400" b="1" dirty="0">
                  <a:solidFill>
                    <a:srgbClr val="002060"/>
                  </a:solidFill>
                  <a:latin typeface="Cambria"/>
                </a:rPr>
                <a:t>Công trình đó  là gì? </a:t>
              </a:r>
            </a:p>
            <a:p>
              <a:r>
                <a:rPr lang="vi-VN" sz="6400" b="1" dirty="0">
                  <a:solidFill>
                    <a:srgbClr val="002060"/>
                  </a:solidFill>
                  <a:latin typeface="Cambria"/>
                </a:rPr>
                <a:t>Ở đâu?</a:t>
              </a:r>
            </a:p>
            <a:p>
              <a:pPr algn="just"/>
              <a:r>
                <a:rPr lang="vi-VN" sz="6400" b="1" dirty="0">
                  <a:solidFill>
                    <a:srgbClr val="002060"/>
                  </a:solidFill>
                  <a:latin typeface="Cambria"/>
                </a:rPr>
                <a:t>+Có kiến trúc độc đáo như thế nào?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-448465" y="3338269"/>
            <a:ext cx="6721617" cy="5226057"/>
          </a:xfrm>
          <a:custGeom>
            <a:avLst/>
            <a:gdLst/>
            <a:ahLst/>
            <a:cxnLst/>
            <a:rect l="l" t="t" r="r" b="b"/>
            <a:pathLst>
              <a:path w="6721617" h="5226057">
                <a:moveTo>
                  <a:pt x="0" y="0"/>
                </a:moveTo>
                <a:lnTo>
                  <a:pt x="6721616" y="0"/>
                </a:lnTo>
                <a:lnTo>
                  <a:pt x="6721616" y="5226057"/>
                </a:lnTo>
                <a:lnTo>
                  <a:pt x="0" y="52260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6" name="Group 6"/>
          <p:cNvGrpSpPr/>
          <p:nvPr/>
        </p:nvGrpSpPr>
        <p:grpSpPr>
          <a:xfrm>
            <a:off x="29524" y="7091247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5358833" y="7595427"/>
            <a:ext cx="2761293" cy="2555786"/>
            <a:chOff x="125455" y="368833"/>
            <a:chExt cx="3681723" cy="3407716"/>
          </a:xfrm>
        </p:grpSpPr>
        <p:sp>
          <p:nvSpPr>
            <p:cNvPr id="4" name="Freeform 4"/>
            <p:cNvSpPr/>
            <p:nvPr/>
          </p:nvSpPr>
          <p:spPr>
            <a:xfrm>
              <a:off x="1557588" y="368833"/>
              <a:ext cx="2249590" cy="2862679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5455" y="933544"/>
              <a:ext cx="1843216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0C510-D7EA-B525-D943-40A09D2AE6FF}"/>
              </a:ext>
            </a:extLst>
          </p:cNvPr>
          <p:cNvGrpSpPr/>
          <p:nvPr/>
        </p:nvGrpSpPr>
        <p:grpSpPr>
          <a:xfrm>
            <a:off x="189688" y="-1104900"/>
            <a:ext cx="17717312" cy="11169963"/>
            <a:chOff x="4419898" y="508625"/>
            <a:chExt cx="9940708" cy="7266315"/>
          </a:xfrm>
        </p:grpSpPr>
        <p:sp>
          <p:nvSpPr>
            <p:cNvPr id="5" name="圆角矩形 18">
              <a:extLst>
                <a:ext uri="{FF2B5EF4-FFF2-40B4-BE49-F238E27FC236}">
                  <a16:creationId xmlns:a16="http://schemas.microsoft.com/office/drawing/2014/main" id="{92E91104-84D9-D94F-966E-0090288F7353}"/>
                </a:ext>
              </a:extLst>
            </p:cNvPr>
            <p:cNvSpPr/>
            <p:nvPr/>
          </p:nvSpPr>
          <p:spPr>
            <a:xfrm>
              <a:off x="4419898" y="1450452"/>
              <a:ext cx="9940708" cy="6324488"/>
            </a:xfrm>
            <a:prstGeom prst="roundRect">
              <a:avLst>
                <a:gd name="adj" fmla="val 81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27FECE-0C5F-5AE8-B985-CB9A2A669C71}"/>
                </a:ext>
              </a:extLst>
            </p:cNvPr>
            <p:cNvSpPr txBox="1"/>
            <p:nvPr/>
          </p:nvSpPr>
          <p:spPr>
            <a:xfrm>
              <a:off x="4450702" y="508625"/>
              <a:ext cx="71379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2" descr="A Egypt pyramits background">
            <a:extLst>
              <a:ext uri="{FF2B5EF4-FFF2-40B4-BE49-F238E27FC236}">
                <a16:creationId xmlns:a16="http://schemas.microsoft.com/office/drawing/2014/main" id="{8DF530A1-7CA6-C557-D829-5AB860CF2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0" y="353786"/>
            <a:ext cx="8058386" cy="581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7A3394-1B71-B1D0-4277-A49CFEA62C32}"/>
              </a:ext>
            </a:extLst>
          </p:cNvPr>
          <p:cNvGrpSpPr/>
          <p:nvPr/>
        </p:nvGrpSpPr>
        <p:grpSpPr>
          <a:xfrm>
            <a:off x="195131" y="6743700"/>
            <a:ext cx="6686168" cy="1015663"/>
            <a:chOff x="1794462" y="1402555"/>
            <a:chExt cx="7968343" cy="1015663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72481894-E545-BF42-08CF-37373014A09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794462" y="1402555"/>
              <a:ext cx="7968343" cy="1015663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344860-D287-3BB4-EC08-976091C3E646}"/>
                </a:ext>
              </a:extLst>
            </p:cNvPr>
            <p:cNvSpPr txBox="1"/>
            <p:nvPr/>
          </p:nvSpPr>
          <p:spPr>
            <a:xfrm>
              <a:off x="2577758" y="1617026"/>
              <a:ext cx="6843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/>
                  <a:cs typeface="+mn-cs"/>
                </a:rPr>
                <a:t>Kim tự tháp Ai Cập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pic>
        <p:nvPicPr>
          <p:cNvPr id="12" name="Picture 11" descr="A group of camels and pyramids in the desert&#10;&#10;Description automatically generated">
            <a:extLst>
              <a:ext uri="{FF2B5EF4-FFF2-40B4-BE49-F238E27FC236}">
                <a16:creationId xmlns:a16="http://schemas.microsoft.com/office/drawing/2014/main" id="{510B971D-9F3E-0E2E-9ED3-03BE560D2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76" y="444500"/>
            <a:ext cx="9398000" cy="93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3FB3F88D-DD64-655D-7F9A-A943EC31D854}"/>
              </a:ext>
            </a:extLst>
          </p:cNvPr>
          <p:cNvSpPr/>
          <p:nvPr/>
        </p:nvSpPr>
        <p:spPr>
          <a:xfrm rot="10800000" flipV="1">
            <a:off x="761999" y="266700"/>
            <a:ext cx="17106899" cy="97261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SG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SG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SG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5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vi-VN" sz="5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5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</a:t>
            </a:r>
            <a:r>
              <a:rPr lang="en-SG" sz="5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lang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hẹp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nhịt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giếng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ngạc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chuyên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SG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5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	</a:t>
            </a:r>
            <a:r>
              <a:rPr lang="en-SG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 NHỮNG KÌ QUAN THẾ GIỚI</a:t>
            </a:r>
          </a:p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2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18">
            <a:extLst>
              <a:ext uri="{FF2B5EF4-FFF2-40B4-BE49-F238E27FC236}">
                <a16:creationId xmlns:a16="http://schemas.microsoft.com/office/drawing/2014/main" id="{D515410F-F715-8A8E-D440-C810AF170DB4}"/>
              </a:ext>
            </a:extLst>
          </p:cNvPr>
          <p:cNvSpPr/>
          <p:nvPr/>
        </p:nvSpPr>
        <p:spPr>
          <a:xfrm>
            <a:off x="152400" y="282418"/>
            <a:ext cx="17717312" cy="9722163"/>
          </a:xfrm>
          <a:prstGeom prst="roundRect">
            <a:avLst>
              <a:gd name="adj" fmla="val 8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3" name="Picture 2" descr="A stone structure with a arch&#10;&#10;Description automatically generated">
            <a:extLst>
              <a:ext uri="{FF2B5EF4-FFF2-40B4-BE49-F238E27FC236}">
                <a16:creationId xmlns:a16="http://schemas.microsoft.com/office/drawing/2014/main" id="{C637DC94-DD71-BA41-1A4B-0BAF7542B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1532"/>
            <a:ext cx="9138557" cy="6100473"/>
          </a:xfrm>
          <a:prstGeom prst="rect">
            <a:avLst/>
          </a:prstGeom>
        </p:spPr>
      </p:pic>
      <p:pic>
        <p:nvPicPr>
          <p:cNvPr id="5" name="Picture 4" descr="A stone structure with a cross on top&#10;&#10;Description automatically generated">
            <a:extLst>
              <a:ext uri="{FF2B5EF4-FFF2-40B4-BE49-F238E27FC236}">
                <a16:creationId xmlns:a16="http://schemas.microsoft.com/office/drawing/2014/main" id="{1E807440-FBE5-6787-3DD9-500B73756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29876"/>
            <a:ext cx="8785686" cy="58571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174EAA-5D08-6E9A-AF42-AAEF0A466FC7}"/>
              </a:ext>
            </a:extLst>
          </p:cNvPr>
          <p:cNvGrpSpPr/>
          <p:nvPr/>
        </p:nvGrpSpPr>
        <p:grpSpPr>
          <a:xfrm>
            <a:off x="195131" y="6743700"/>
            <a:ext cx="6686168" cy="1015663"/>
            <a:chOff x="1794462" y="1402555"/>
            <a:chExt cx="7968343" cy="1015663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6989F3E-290D-AC52-B175-2AD96F2A994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794462" y="1402555"/>
              <a:ext cx="7968343" cy="1015663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B9060A-412F-E650-ED25-A73BCE12D1F4}"/>
                </a:ext>
              </a:extLst>
            </p:cNvPr>
            <p:cNvSpPr txBox="1"/>
            <p:nvPr/>
          </p:nvSpPr>
          <p:spPr>
            <a:xfrm>
              <a:off x="2577758" y="1617026"/>
              <a:ext cx="6843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/>
                  <a:cs typeface="+mn-cs"/>
                </a:rPr>
                <a:t>Ăng-co Vát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7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177</Words>
  <Application>Microsoft Office PowerPoint</Application>
  <PresentationFormat>Custom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UTM Guanine</vt:lpstr>
      <vt:lpstr>Arial</vt:lpstr>
      <vt:lpstr>Cambria Bold</vt:lpstr>
      <vt:lpstr>Cambria</vt:lpstr>
      <vt:lpstr>inpin heiti</vt:lpstr>
      <vt:lpstr>思源黑体 CN Bold</vt:lpstr>
      <vt:lpstr>SVN-Newton</vt:lpstr>
      <vt:lpstr>Times New Roman</vt:lpstr>
      <vt:lpstr>#9Slide07 HoneyCream</vt:lpstr>
      <vt:lpstr>Aptos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T15_Docmorong_MNT</dc:title>
  <dc:creator>Măng non</dc:creator>
  <cp:keywords>MĂNG NON TEAM</cp:keywords>
  <cp:lastModifiedBy>pc</cp:lastModifiedBy>
  <cp:revision>18</cp:revision>
  <dcterms:created xsi:type="dcterms:W3CDTF">2006-08-16T00:00:00Z</dcterms:created>
  <dcterms:modified xsi:type="dcterms:W3CDTF">2025-05-20T00:56:06Z</dcterms:modified>
  <dc:identifier>DAFxuE4cROM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6205967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