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notesSlides/notesSlide10.xml" ContentType="application/vnd.openxmlformats-officedocument.presentationml.notesSlide+xml"/>
  <Override PartName="/ppt/tags/tag18.xml" ContentType="application/vnd.openxmlformats-officedocument.presentationml.tags+xml"/>
  <Override PartName="/ppt/notesSlides/notesSlide1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  <p:sldMasterId id="2147483663" r:id="rId2"/>
  </p:sldMasterIdLst>
  <p:notesMasterIdLst>
    <p:notesMasterId r:id="rId16"/>
  </p:notesMasterIdLst>
  <p:sldIdLst>
    <p:sldId id="484" r:id="rId3"/>
    <p:sldId id="555" r:id="rId4"/>
    <p:sldId id="558" r:id="rId5"/>
    <p:sldId id="583" r:id="rId6"/>
    <p:sldId id="582" r:id="rId7"/>
    <p:sldId id="584" r:id="rId8"/>
    <p:sldId id="585" r:id="rId9"/>
    <p:sldId id="589" r:id="rId10"/>
    <p:sldId id="590" r:id="rId11"/>
    <p:sldId id="587" r:id="rId12"/>
    <p:sldId id="557" r:id="rId13"/>
    <p:sldId id="580" r:id="rId14"/>
    <p:sldId id="588" r:id="rId15"/>
  </p:sldIdLst>
  <p:sldSz cx="9144000" cy="5143500" type="screen16x9"/>
  <p:notesSz cx="6858000" cy="9144000"/>
  <p:embeddedFontLst>
    <p:embeddedFont>
      <p:font typeface="宋体" panose="02010600030101010101" pitchFamily="2" charset="-122"/>
      <p:regular r:id="rId17"/>
    </p:embeddedFont>
    <p:embeddedFont>
      <p:font typeface="#9Slide03 AllRoundGothic" panose="020B0703020202020104" charset="0"/>
      <p:regular r:id="rId18"/>
    </p:embeddedFon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微软雅黑" panose="020B0503020204020204" pitchFamily="34" charset="-122"/>
      <p:regular r:id="rId27"/>
      <p:bold r:id="rId28"/>
    </p:embeddedFont>
  </p:embeddedFontLst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2C04"/>
    <a:srgbClr val="6BD6DC"/>
    <a:srgbClr val="45A7AC"/>
    <a:srgbClr val="242C7E"/>
    <a:srgbClr val="F4623D"/>
    <a:srgbClr val="00C2D2"/>
    <a:srgbClr val="94CF54"/>
    <a:srgbClr val="FE4101"/>
    <a:srgbClr val="DD3A01"/>
    <a:srgbClr val="B800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314" autoAdjust="0"/>
  </p:normalViewPr>
  <p:slideViewPr>
    <p:cSldViewPr>
      <p:cViewPr varScale="1">
        <p:scale>
          <a:sx n="106" d="100"/>
          <a:sy n="106" d="100"/>
        </p:scale>
        <p:origin x="773" y="77"/>
      </p:cViewPr>
      <p:guideLst>
        <p:guide orient="horz" pos="168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6FDB6-6D2B-46C1-9FA1-D82906A37C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122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6FDB6-6D2B-46C1-9FA1-D82906A37C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901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6FDB6-6D2B-46C1-9FA1-D82906A37C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081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6FDB6-6D2B-46C1-9FA1-D82906A37C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14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6FDB6-6D2B-46C1-9FA1-D82906A37C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19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6FDB6-6D2B-46C1-9FA1-D82906A37C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996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6FDB6-6D2B-46C1-9FA1-D82906A37C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92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6FDB6-6D2B-46C1-9FA1-D82906A37C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630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6FDB6-6D2B-46C1-9FA1-D82906A37C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554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2" y="3083"/>
            <a:ext cx="9137094" cy="51382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14400" y="5018119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2025/4/17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2025/4/17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2" y="3083"/>
            <a:ext cx="9137094" cy="513826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19161" y="125497"/>
            <a:ext cx="1298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1800" spc="450" dirty="0">
                <a:solidFill>
                  <a:schemeClr val="bg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复活节由来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185058" y="514350"/>
            <a:ext cx="8763000" cy="439017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95944" y="57150"/>
            <a:ext cx="438950" cy="438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2" y="3083"/>
            <a:ext cx="9137094" cy="513826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19161" y="125497"/>
            <a:ext cx="1362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1800" spc="450" dirty="0">
                <a:solidFill>
                  <a:schemeClr val="bg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复活节彩蛋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185058" y="514350"/>
            <a:ext cx="8763000" cy="439017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95944" y="57150"/>
            <a:ext cx="438950" cy="438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2" y="3083"/>
            <a:ext cx="9137094" cy="513826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19161" y="125497"/>
            <a:ext cx="1321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1800" spc="450" dirty="0">
                <a:solidFill>
                  <a:schemeClr val="bg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复活节习俗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185058" y="514350"/>
            <a:ext cx="8763000" cy="439017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95944" y="57150"/>
            <a:ext cx="438950" cy="438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2" y="3083"/>
            <a:ext cx="9137094" cy="513826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19161" y="125497"/>
            <a:ext cx="1358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1800" spc="450" dirty="0">
                <a:solidFill>
                  <a:schemeClr val="bg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复活节英语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185058" y="514350"/>
            <a:ext cx="8763000" cy="439017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95944" y="57150"/>
            <a:ext cx="438950" cy="438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2" y="3083"/>
            <a:ext cx="9137094" cy="5138263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185058" y="514350"/>
            <a:ext cx="8763000" cy="439017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DA2CC75-8280-4D50-8556-C2874ADEF926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bg>
      <p:bgPr>
        <a:solidFill>
          <a:srgbClr val="76CC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7.xml"/><Relationship Id="rId5" Type="http://schemas.openxmlformats.org/officeDocument/2006/relationships/image" Target="../media/image21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4.png"/><Relationship Id="rId3" Type="http://schemas.openxmlformats.org/officeDocument/2006/relationships/tags" Target="../tags/tag21.xml"/><Relationship Id="rId7" Type="http://schemas.openxmlformats.org/officeDocument/2006/relationships/image" Target="../media/image3.png"/><Relationship Id="rId12" Type="http://schemas.microsoft.com/office/2007/relationships/hdphoto" Target="../media/hdphoto4.wdp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notesSlide" Target="../notesSlides/notesSlide12.xml"/><Relationship Id="rId11" Type="http://schemas.openxmlformats.org/officeDocument/2006/relationships/image" Target="../media/image23.jpe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3.png"/><Relationship Id="rId4" Type="http://schemas.openxmlformats.org/officeDocument/2006/relationships/tags" Target="../tags/tag22.xml"/><Relationship Id="rId9" Type="http://schemas.openxmlformats.org/officeDocument/2006/relationships/image" Target="../media/image5.png"/><Relationship Id="rId1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13" Type="http://schemas.openxmlformats.org/officeDocument/2006/relationships/image" Target="../media/image13.png"/><Relationship Id="rId3" Type="http://schemas.openxmlformats.org/officeDocument/2006/relationships/tags" Target="../tags/tag25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1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5.png"/><Relationship Id="rId5" Type="http://schemas.openxmlformats.org/officeDocument/2006/relationships/tags" Target="../tags/tag27.xml"/><Relationship Id="rId10" Type="http://schemas.openxmlformats.org/officeDocument/2006/relationships/image" Target="../media/image4.png"/><Relationship Id="rId4" Type="http://schemas.openxmlformats.org/officeDocument/2006/relationships/tags" Target="../tags/tag26.xml"/><Relationship Id="rId9" Type="http://schemas.openxmlformats.org/officeDocument/2006/relationships/image" Target="../media/image3.pn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6.xml"/><Relationship Id="rId7" Type="http://schemas.openxmlformats.org/officeDocument/2006/relationships/image" Target="../media/image3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3.png"/><Relationship Id="rId4" Type="http://schemas.openxmlformats.org/officeDocument/2006/relationships/tags" Target="../tags/tag7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Relationship Id="rId6" Type="http://schemas.microsoft.com/office/2007/relationships/hdphoto" Target="../media/hdphoto2.wdp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.xm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0.xml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3.xml"/><Relationship Id="rId7" Type="http://schemas.openxmlformats.org/officeDocument/2006/relationships/image" Target="../media/image3.png"/><Relationship Id="rId12" Type="http://schemas.openxmlformats.org/officeDocument/2006/relationships/image" Target="../media/image18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3.png"/><Relationship Id="rId4" Type="http://schemas.openxmlformats.org/officeDocument/2006/relationships/tags" Target="../tags/tag14.xm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5.xml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6.xml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 descr="D:\资料\图片1.png图片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V="1">
            <a:off x="1350680" y="-27294"/>
            <a:ext cx="7632065" cy="5143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90"/>
            <a:ext cx="2224930" cy="167350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19069" y="13616"/>
            <a:ext cx="2224930" cy="1673506"/>
          </a:xfrm>
          <a:prstGeom prst="rect">
            <a:avLst/>
          </a:prstGeom>
        </p:spPr>
      </p:pic>
      <p:sp>
        <p:nvSpPr>
          <p:cNvPr id="20" name="圆角矩形 19"/>
          <p:cNvSpPr/>
          <p:nvPr/>
        </p:nvSpPr>
        <p:spPr>
          <a:xfrm>
            <a:off x="3215232" y="3270663"/>
            <a:ext cx="1678981" cy="542615"/>
          </a:xfrm>
          <a:prstGeom prst="roundRect">
            <a:avLst>
              <a:gd name="adj" fmla="val 50000"/>
            </a:avLst>
          </a:prstGeom>
          <a:solidFill>
            <a:srgbClr val="45A7AC"/>
          </a:solidFill>
          <a:ln w="508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2400" dirty="0">
                <a:latin typeface="思源宋体 CN Medium" panose="02020500000000000000" charset="-122"/>
                <a:ea typeface="思源宋体 CN Medium" panose="02020500000000000000" charset="-122"/>
                <a:cs typeface="思源宋体 CN Medium" panose="02020500000000000000" charset="-122"/>
              </a:rPr>
              <a:t>Trang 88</a:t>
            </a:r>
            <a:endParaRPr lang="en-US" altLang="zh-CN" sz="2400" dirty="0">
              <a:latin typeface="SVN-Rocker" panose="02040603050506020204" pitchFamily="18" charset="0"/>
              <a:ea typeface="思源宋体 CN Medium" panose="02020500000000000000" charset="-122"/>
              <a:cs typeface="思源宋体 CN Medium" panose="02020500000000000000" charset="-122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D8C7802-E739-E3DE-0D8B-BAA557B52F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66147">
            <a:off x="3055310" y="-344"/>
            <a:ext cx="3965408" cy="367525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762990C-406F-1CD2-3A81-785EF448F45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7" t="102"/>
          <a:stretch/>
        </p:blipFill>
        <p:spPr>
          <a:xfrm>
            <a:off x="4970230" y="3067121"/>
            <a:ext cx="2475680" cy="2081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7E09463-8F36-C268-574E-7FA7102A9F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400" y="1128449"/>
            <a:ext cx="9144000" cy="2121311"/>
          </a:xfrm>
          <a:prstGeom prst="rect">
            <a:avLst/>
          </a:prstGeom>
        </p:spPr>
      </p:pic>
      <p:pic>
        <p:nvPicPr>
          <p:cNvPr id="60" name="Picture 59" descr="A person sitting at a table with a vase&#10;&#10;Description automatically generated">
            <a:extLst>
              <a:ext uri="{FF2B5EF4-FFF2-40B4-BE49-F238E27FC236}">
                <a16:creationId xmlns:a16="http://schemas.microsoft.com/office/drawing/2014/main" id="{3CD03E34-0E8B-7DC1-C5A8-5DA42A8012F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75971" y1="62621" x2="76780" y2="74110"/>
                        <a14:foregroundMark x1="76780" y1="74110" x2="77751" y2="76133"/>
                        <a14:foregroundMark x1="24272" y1="68689" x2="25890" y2="78317"/>
                        <a14:foregroundMark x1="25890" y1="78317" x2="25971" y2="78074"/>
                        <a14:foregroundMark x1="56472" y1="75000" x2="59142" y2="79288"/>
                        <a14:foregroundMark x1="61570" y1="71521" x2="64401" y2="76618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2880" y="687881"/>
            <a:ext cx="5075234" cy="50752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585" y="132207"/>
            <a:ext cx="1111348" cy="11113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 animBg="1"/>
      <p:bldP spid="20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2">
            <a:extLst>
              <a:ext uri="{FF2B5EF4-FFF2-40B4-BE49-F238E27FC236}">
                <a16:creationId xmlns:a16="http://schemas.microsoft.com/office/drawing/2014/main" id="{7D3F6606-F824-03FC-C9DA-DCF0E210F410}"/>
              </a:ext>
            </a:extLst>
          </p:cNvPr>
          <p:cNvSpPr/>
          <p:nvPr/>
        </p:nvSpPr>
        <p:spPr>
          <a:xfrm>
            <a:off x="1180058" y="201555"/>
            <a:ext cx="6430196" cy="1003806"/>
          </a:xfrm>
          <a:prstGeom prst="roundRect">
            <a:avLst>
              <a:gd name="adj" fmla="val 50000"/>
            </a:avLst>
          </a:prstGeom>
          <a:solidFill>
            <a:srgbClr val="F4623D"/>
          </a:solidFill>
          <a:ln w="508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Những sản phẩm thủ công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truyền thống ở địa phương</a:t>
            </a:r>
            <a:endParaRPr kumimoji="0" sz="3000" b="1" i="0" u="none" strike="noStrike" kern="1200" cap="none" spc="22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思源宋体 CN Medium" panose="02020500000000000000" charset="-122"/>
              <a:sym typeface="+mn-lt"/>
            </a:endParaRPr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9E7ED3D6-4046-E911-C06A-36998CD5464C}"/>
              </a:ext>
            </a:extLst>
          </p:cNvPr>
          <p:cNvSpPr/>
          <p:nvPr/>
        </p:nvSpPr>
        <p:spPr>
          <a:xfrm>
            <a:off x="609600" y="4115389"/>
            <a:ext cx="5867400" cy="1003806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 w="508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思源宋体 CN Medium" panose="02020500000000000000" charset="-122"/>
                <a:sym typeface="+mn-lt"/>
              </a:rPr>
              <a:t>Cốm làng </a:t>
            </a:r>
            <a:r>
              <a:rPr lang="vi-VN" sz="35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思源宋体 CN Medium" panose="02020500000000000000" charset="-122"/>
                <a:sym typeface="+mn-lt"/>
              </a:rPr>
              <a:t>Vòng</a:t>
            </a:r>
            <a:r>
              <a:rPr lang="en-US" sz="3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思源宋体 CN Medium" panose="02020500000000000000" charset="-122"/>
                <a:sym typeface="+mn-lt"/>
              </a:rPr>
              <a:t> </a:t>
            </a:r>
            <a:endParaRPr lang="en-US" sz="35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思源宋体 CN Medium" panose="02020500000000000000" charset="-122"/>
              <a:sym typeface="+mn-lt"/>
            </a:endParaRPr>
          </a:p>
          <a:p>
            <a:pPr algn="ctr"/>
            <a:r>
              <a:rPr lang="vi-VN" sz="35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思源宋体 CN Medium" panose="02020500000000000000" charset="-122"/>
                <a:sym typeface="+mn-lt"/>
              </a:rPr>
              <a:t>-</a:t>
            </a:r>
            <a:r>
              <a:rPr lang="en-US" sz="3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思源宋体 CN Medium" panose="02020500000000000000" charset="-122"/>
                <a:sym typeface="+mn-lt"/>
              </a:rPr>
              <a:t> </a:t>
            </a:r>
            <a:r>
              <a:rPr lang="vi-VN" sz="35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思源宋体 CN Medium" panose="02020500000000000000" charset="-122"/>
                <a:sym typeface="+mn-lt"/>
              </a:rPr>
              <a:t>Hà </a:t>
            </a:r>
            <a:r>
              <a:rPr lang="vi-VN" sz="3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思源宋体 CN Medium" panose="02020500000000000000" charset="-122"/>
                <a:sym typeface="+mn-lt"/>
              </a:rPr>
              <a:t>Nội</a:t>
            </a:r>
            <a:endParaRPr sz="35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思源宋体 CN Medium" panose="02020500000000000000" charset="-122"/>
              <a:sym typeface="+mn-lt"/>
            </a:endParaRPr>
          </a:p>
        </p:txBody>
      </p:sp>
      <p:pic>
        <p:nvPicPr>
          <p:cNvPr id="1026" name="Picture 2" descr="Lò cốm làng Vòng đỏ lửa giữ nghề">
            <a:extLst>
              <a:ext uri="{FF2B5EF4-FFF2-40B4-BE49-F238E27FC236}">
                <a16:creationId xmlns:a16="http://schemas.microsoft.com/office/drawing/2014/main" id="{90F5ECFE-F9F5-C6C5-099C-56C13D18D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14" y="1259779"/>
            <a:ext cx="5431785" cy="280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647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7" descr="D:\资料\图片1.png图片1">
            <a:extLst>
              <a:ext uri="{FF2B5EF4-FFF2-40B4-BE49-F238E27FC236}">
                <a16:creationId xmlns:a16="http://schemas.microsoft.com/office/drawing/2014/main" id="{883C88D9-FBFF-8569-343E-AFEE3572B98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V="1">
            <a:off x="-609600" y="-920302"/>
            <a:ext cx="11049000" cy="6063801"/>
          </a:xfrm>
          <a:prstGeom prst="rect">
            <a:avLst/>
          </a:prstGeom>
        </p:spPr>
      </p:pic>
      <p:pic>
        <p:nvPicPr>
          <p:cNvPr id="23" name="图片 6">
            <a:extLst>
              <a:ext uri="{FF2B5EF4-FFF2-40B4-BE49-F238E27FC236}">
                <a16:creationId xmlns:a16="http://schemas.microsoft.com/office/drawing/2014/main" id="{AC1D660B-B285-2388-1C41-B9C0BDD11B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90"/>
            <a:ext cx="2224930" cy="1673506"/>
          </a:xfrm>
          <a:prstGeom prst="rect">
            <a:avLst/>
          </a:prstGeom>
        </p:spPr>
      </p:pic>
      <p:pic>
        <p:nvPicPr>
          <p:cNvPr id="27" name="图片 9">
            <a:extLst>
              <a:ext uri="{FF2B5EF4-FFF2-40B4-BE49-F238E27FC236}">
                <a16:creationId xmlns:a16="http://schemas.microsoft.com/office/drawing/2014/main" id="{7D30179A-9996-4383-C1B1-803CC445C3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19070" y="0"/>
            <a:ext cx="2224930" cy="1673506"/>
          </a:xfrm>
          <a:prstGeom prst="rect">
            <a:avLst/>
          </a:prstGeom>
        </p:spPr>
      </p:pic>
      <p:sp>
        <p:nvSpPr>
          <p:cNvPr id="14" name="圆角矩形 18"/>
          <p:cNvSpPr/>
          <p:nvPr/>
        </p:nvSpPr>
        <p:spPr>
          <a:xfrm>
            <a:off x="476884" y="1992732"/>
            <a:ext cx="558165" cy="529088"/>
          </a:xfrm>
          <a:prstGeom prst="roundRect">
            <a:avLst>
              <a:gd name="adj" fmla="val 50000"/>
            </a:avLst>
          </a:prstGeom>
          <a:solidFill>
            <a:srgbClr val="F4623D"/>
          </a:solidFill>
          <a:ln w="508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altLang="zh-CN" sz="4000" b="1" spc="225" noProof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+mn-lt"/>
              </a:rPr>
              <a:t>2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2445A54-E9C6-D1D9-B95B-30C9450C19D2}"/>
              </a:ext>
            </a:extLst>
          </p:cNvPr>
          <p:cNvSpPr txBox="1"/>
          <p:nvPr/>
        </p:nvSpPr>
        <p:spPr>
          <a:xfrm>
            <a:off x="755967" y="1849013"/>
            <a:ext cx="83879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22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宋体 CN Medium" panose="02020500000000000000" charset="-122"/>
                <a:sym typeface="+mn-lt"/>
              </a:rPr>
              <a:t>Tìm hiểu nghề truyền thống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22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宋体 CN Medium" panose="02020500000000000000" charset="-122"/>
                <a:sym typeface="+mn-lt"/>
              </a:rPr>
              <a:t>ở địa phương</a:t>
            </a:r>
          </a:p>
          <a:p>
            <a:endParaRPr lang="en-S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CE433E9-8514-E0E1-B4D9-99CC6DA19F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71" b="97626" l="9494" r="89557">
                        <a14:foregroundMark x1="40190" y1="10979" x2="66772" y2="10682"/>
                        <a14:foregroundMark x1="66772" y1="10682" x2="69304" y2="10979"/>
                        <a14:foregroundMark x1="66772" y1="6825" x2="48734" y2="7715"/>
                        <a14:foregroundMark x1="59810" y1="2967" x2="54114" y2="7715"/>
                        <a14:foregroundMark x1="37025" y1="73887" x2="38924" y2="97626"/>
                        <a14:foregroundMark x1="38924" y1="97626" x2="38924" y2="9762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38131" y="2485976"/>
            <a:ext cx="2573600" cy="274463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-337120" y="-933450"/>
            <a:ext cx="9645872" cy="6441963"/>
            <a:chOff x="136" y="-1062"/>
            <a:chExt cx="14467" cy="9162"/>
          </a:xfrm>
        </p:grpSpPr>
        <p:grpSp>
          <p:nvGrpSpPr>
            <p:cNvPr id="11" name="组合 10"/>
            <p:cNvGrpSpPr/>
            <p:nvPr/>
          </p:nvGrpSpPr>
          <p:grpSpPr>
            <a:xfrm>
              <a:off x="136" y="0"/>
              <a:ext cx="14264" cy="8100"/>
              <a:chOff x="136" y="0"/>
              <a:chExt cx="14264" cy="8100"/>
            </a:xfrm>
          </p:grpSpPr>
          <p:grpSp>
            <p:nvGrpSpPr>
              <p:cNvPr id="2" name="组合 1"/>
              <p:cNvGrpSpPr/>
              <p:nvPr/>
            </p:nvGrpSpPr>
            <p:grpSpPr>
              <a:xfrm>
                <a:off x="136" y="0"/>
                <a:ext cx="14264" cy="8100"/>
                <a:chOff x="136" y="0"/>
                <a:chExt cx="14264" cy="8100"/>
              </a:xfrm>
            </p:grpSpPr>
            <p:pic>
              <p:nvPicPr>
                <p:cNvPr id="28" name="图片 27" descr="D:\资料\图片1.png图片1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8"/>
                <a:srcRect/>
                <a:stretch>
                  <a:fillRect/>
                </a:stretch>
              </p:blipFill>
              <p:spPr>
                <a:xfrm flipV="1">
                  <a:off x="1191" y="0"/>
                  <a:ext cx="12019" cy="8100"/>
                </a:xfrm>
                <a:prstGeom prst="rect">
                  <a:avLst/>
                </a:prstGeom>
              </p:spPr>
            </p:pic>
            <p:pic>
              <p:nvPicPr>
                <p:cNvPr id="7" name="图片 6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6" y="2"/>
                  <a:ext cx="3504" cy="2635"/>
                </a:xfrm>
                <a:prstGeom prst="rect">
                  <a:avLst/>
                </a:prstGeom>
              </p:spPr>
            </p:pic>
            <p:pic>
              <p:nvPicPr>
                <p:cNvPr id="10" name="图片 9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0896" y="2"/>
                  <a:ext cx="3504" cy="2635"/>
                </a:xfrm>
                <a:prstGeom prst="rect">
                  <a:avLst/>
                </a:prstGeom>
              </p:spPr>
            </p:pic>
          </p:grpSp>
          <p:sp>
            <p:nvSpPr>
              <p:cNvPr id="3" name="圆角矩形 2"/>
              <p:cNvSpPr/>
              <p:nvPr/>
            </p:nvSpPr>
            <p:spPr>
              <a:xfrm>
                <a:off x="1125" y="571"/>
                <a:ext cx="12720" cy="6840"/>
              </a:xfrm>
              <a:prstGeom prst="roundRect">
                <a:avLst/>
              </a:prstGeom>
              <a:solidFill>
                <a:schemeClr val="bg1"/>
              </a:solidFill>
              <a:ln w="254000">
                <a:solidFill>
                  <a:srgbClr val="45A7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宋体" panose="02010600030101010101" pitchFamily="2" charset="-122"/>
                </a:endParaRPr>
              </a:p>
            </p:txBody>
          </p:sp>
        </p:grp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10"/>
            <a:srcRect l="376" t="213" r="106" b="101"/>
            <a:stretch>
              <a:fillRect/>
            </a:stretch>
          </p:blipFill>
          <p:spPr>
            <a:xfrm rot="21225031">
              <a:off x="12041" y="-1062"/>
              <a:ext cx="2562" cy="2696"/>
            </a:xfrm>
            <a:prstGeom prst="rect">
              <a:avLst/>
            </a:prstGeom>
          </p:spPr>
        </p:pic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4C3A47BD-7ACE-7DFB-FA29-AB5BCD6093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0580" y="1168148"/>
            <a:ext cx="6906323" cy="361760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3591B6F-49E7-E9CD-1E10-689AB609DBB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721" y="3278009"/>
            <a:ext cx="2444987" cy="183580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C0CFB64-8350-6EF8-8820-375AAAE2A6BD}"/>
              </a:ext>
            </a:extLst>
          </p:cNvPr>
          <p:cNvSpPr txBox="1"/>
          <p:nvPr/>
        </p:nvSpPr>
        <p:spPr>
          <a:xfrm>
            <a:off x="730623" y="300306"/>
            <a:ext cx="7627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vi-VN" sz="2800" b="1" i="0" u="none" strike="noStrike" kern="1200" cap="none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宋体 CN Medium" panose="02020500000000000000" charset="-122"/>
                <a:sym typeface="+mn-lt"/>
              </a:rPr>
              <a:t>Thảo luận nhóm về kế hoạch tìm hiểu nghề truyền thống ở địa phương  </a:t>
            </a:r>
            <a:endParaRPr lang="en-SG" sz="28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4E92DC-9E37-AD6C-C04B-F91081E363C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49688" y="4604396"/>
            <a:ext cx="3551332" cy="4412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621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0" y="-121285"/>
            <a:ext cx="9144000" cy="5390515"/>
            <a:chOff x="0" y="-191"/>
            <a:chExt cx="14400" cy="8489"/>
          </a:xfrm>
        </p:grpSpPr>
        <p:grpSp>
          <p:nvGrpSpPr>
            <p:cNvPr id="11" name="组合 10"/>
            <p:cNvGrpSpPr/>
            <p:nvPr/>
          </p:nvGrpSpPr>
          <p:grpSpPr>
            <a:xfrm>
              <a:off x="0" y="0"/>
              <a:ext cx="14400" cy="8100"/>
              <a:chOff x="0" y="0"/>
              <a:chExt cx="14400" cy="8100"/>
            </a:xfrm>
          </p:grpSpPr>
          <p:grpSp>
            <p:nvGrpSpPr>
              <p:cNvPr id="2" name="组合 1"/>
              <p:cNvGrpSpPr/>
              <p:nvPr/>
            </p:nvGrpSpPr>
            <p:grpSpPr>
              <a:xfrm>
                <a:off x="0" y="0"/>
                <a:ext cx="14400" cy="8100"/>
                <a:chOff x="0" y="0"/>
                <a:chExt cx="14400" cy="8100"/>
              </a:xfrm>
            </p:grpSpPr>
            <p:pic>
              <p:nvPicPr>
                <p:cNvPr id="28" name="图片 27" descr="D:\资料\图片1.png图片1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flipV="1">
                  <a:off x="1191" y="0"/>
                  <a:ext cx="12019" cy="8100"/>
                </a:xfrm>
                <a:prstGeom prst="rect">
                  <a:avLst/>
                </a:prstGeom>
              </p:spPr>
            </p:pic>
            <p:pic>
              <p:nvPicPr>
                <p:cNvPr id="7" name="图片 6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2"/>
                  <a:ext cx="3504" cy="2635"/>
                </a:xfrm>
                <a:prstGeom prst="rect">
                  <a:avLst/>
                </a:prstGeom>
              </p:spPr>
            </p:pic>
            <p:pic>
              <p:nvPicPr>
                <p:cNvPr id="10" name="图片 9"/>
                <p:cNvPicPr>
                  <a:picLocks noChangeAspect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0896" y="2"/>
                  <a:ext cx="3504" cy="2635"/>
                </a:xfrm>
                <a:prstGeom prst="rect">
                  <a:avLst/>
                </a:prstGeom>
              </p:spPr>
            </p:pic>
          </p:grpSp>
          <p:sp>
            <p:nvSpPr>
              <p:cNvPr id="3" name="圆角矩形 2"/>
              <p:cNvSpPr/>
              <p:nvPr/>
            </p:nvSpPr>
            <p:spPr>
              <a:xfrm>
                <a:off x="840" y="630"/>
                <a:ext cx="12720" cy="6840"/>
              </a:xfrm>
              <a:prstGeom prst="roundRect">
                <a:avLst/>
              </a:prstGeom>
              <a:solidFill>
                <a:schemeClr val="bg1"/>
              </a:solidFill>
              <a:ln w="254000">
                <a:solidFill>
                  <a:srgbClr val="45A7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pic>
            <p:nvPicPr>
              <p:cNvPr id="4" name="图片 3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5"/>
              <a:stretch>
                <a:fillRect/>
              </a:stretch>
            </p:blipFill>
            <p:spPr>
              <a:xfrm>
                <a:off x="2691" y="6049"/>
                <a:ext cx="5059" cy="2051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" name="图片 4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5"/>
              <a:stretch>
                <a:fillRect/>
              </a:stretch>
            </p:blipFill>
            <p:spPr>
              <a:xfrm>
                <a:off x="6651" y="6049"/>
                <a:ext cx="5059" cy="2051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13"/>
            <a:srcRect l="376" t="213" r="106" b="101"/>
            <a:stretch>
              <a:fillRect/>
            </a:stretch>
          </p:blipFill>
          <p:spPr>
            <a:xfrm rot="374968" flipH="1">
              <a:off x="19" y="5602"/>
              <a:ext cx="2562" cy="2696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13"/>
            <a:srcRect l="376" t="213" r="106" b="101"/>
            <a:stretch>
              <a:fillRect/>
            </a:stretch>
          </p:blipFill>
          <p:spPr>
            <a:xfrm rot="21225031">
              <a:off x="11659" y="-191"/>
              <a:ext cx="2562" cy="2696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85F382F6-7F1A-BAF3-1294-552F2C46DE7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621170" y="1250759"/>
            <a:ext cx="12386339" cy="27809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758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90"/>
            <a:ext cx="2224930" cy="1673506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3581400" y="3841115"/>
            <a:ext cx="5726430" cy="1301750"/>
            <a:chOff x="5640" y="6049"/>
            <a:chExt cx="9018" cy="20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5"/>
            <a:stretch>
              <a:fillRect/>
            </a:stretch>
          </p:blipFill>
          <p:spPr>
            <a:xfrm>
              <a:off x="5640" y="6049"/>
              <a:ext cx="5059" cy="205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5"/>
            <a:stretch>
              <a:fillRect/>
            </a:stretch>
          </p:blipFill>
          <p:spPr>
            <a:xfrm>
              <a:off x="9600" y="6049"/>
              <a:ext cx="5059" cy="2051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18961" y="1290"/>
            <a:ext cx="2224930" cy="1673506"/>
          </a:xfrm>
          <a:prstGeom prst="rect">
            <a:avLst/>
          </a:prstGeom>
        </p:spPr>
      </p:pic>
      <p:sp>
        <p:nvSpPr>
          <p:cNvPr id="42" name="十字星 41"/>
          <p:cNvSpPr/>
          <p:nvPr/>
        </p:nvSpPr>
        <p:spPr>
          <a:xfrm>
            <a:off x="4114800" y="3841115"/>
            <a:ext cx="632460" cy="632460"/>
          </a:xfrm>
          <a:prstGeom prst="star4">
            <a:avLst/>
          </a:prstGeom>
          <a:solidFill>
            <a:srgbClr val="242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3657600" y="57150"/>
            <a:ext cx="4603750" cy="4146550"/>
            <a:chOff x="5760" y="90"/>
            <a:chExt cx="7250" cy="6530"/>
          </a:xfrm>
        </p:grpSpPr>
        <p:grpSp>
          <p:nvGrpSpPr>
            <p:cNvPr id="30" name="组合 29"/>
            <p:cNvGrpSpPr/>
            <p:nvPr/>
          </p:nvGrpSpPr>
          <p:grpSpPr>
            <a:xfrm>
              <a:off x="5760" y="90"/>
              <a:ext cx="7251" cy="6531"/>
              <a:chOff x="5490" y="90"/>
              <a:chExt cx="7251" cy="6531"/>
            </a:xfrm>
          </p:grpSpPr>
          <p:sp>
            <p:nvSpPr>
              <p:cNvPr id="32" name="十字星 31"/>
              <p:cNvSpPr/>
              <p:nvPr/>
            </p:nvSpPr>
            <p:spPr>
              <a:xfrm>
                <a:off x="7188" y="90"/>
                <a:ext cx="1200" cy="1200"/>
              </a:xfrm>
              <a:prstGeom prst="star4">
                <a:avLst/>
              </a:prstGeom>
              <a:solidFill>
                <a:srgbClr val="F46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十字星 32"/>
              <p:cNvSpPr/>
              <p:nvPr/>
            </p:nvSpPr>
            <p:spPr>
              <a:xfrm>
                <a:off x="5490" y="1290"/>
                <a:ext cx="996" cy="996"/>
              </a:xfrm>
              <a:prstGeom prst="star4">
                <a:avLst/>
              </a:prstGeom>
              <a:solidFill>
                <a:srgbClr val="00C2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十字星 33"/>
              <p:cNvSpPr/>
              <p:nvPr/>
            </p:nvSpPr>
            <p:spPr>
              <a:xfrm>
                <a:off x="10479" y="5490"/>
                <a:ext cx="1131" cy="1131"/>
              </a:xfrm>
              <a:prstGeom prst="star4">
                <a:avLst/>
              </a:prstGeom>
              <a:solidFill>
                <a:srgbClr val="F72C0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十字星 34"/>
              <p:cNvSpPr/>
              <p:nvPr/>
            </p:nvSpPr>
            <p:spPr>
              <a:xfrm>
                <a:off x="11610" y="3450"/>
                <a:ext cx="1131" cy="1131"/>
              </a:xfrm>
              <a:prstGeom prst="star4">
                <a:avLst/>
              </a:prstGeom>
              <a:solidFill>
                <a:srgbClr val="94CF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3" name="十字星 42"/>
            <p:cNvSpPr/>
            <p:nvPr/>
          </p:nvSpPr>
          <p:spPr>
            <a:xfrm>
              <a:off x="10817" y="1410"/>
              <a:ext cx="996" cy="996"/>
            </a:xfrm>
            <a:prstGeom prst="star4">
              <a:avLst/>
            </a:prstGeom>
            <a:solidFill>
              <a:srgbClr val="242C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图片 27" descr="D:\资料\图片1.png图片1">
            <a:extLst>
              <a:ext uri="{FF2B5EF4-FFF2-40B4-BE49-F238E27FC236}">
                <a16:creationId xmlns:a16="http://schemas.microsoft.com/office/drawing/2014/main" id="{F0A9C2EB-C36C-5EFF-8A3E-CDBAEB3CE23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flipV="1">
            <a:off x="1371599" y="8723"/>
            <a:ext cx="7632065" cy="5143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C60580-1C4B-03D6-2F05-6E0BF30CC4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819400" y="947074"/>
            <a:ext cx="15434886" cy="3392618"/>
          </a:xfrm>
          <a:prstGeom prst="rect">
            <a:avLst/>
          </a:prstGeom>
        </p:spPr>
      </p:pic>
      <p:pic>
        <p:nvPicPr>
          <p:cNvPr id="17" name="Picture 16" descr="A person sitting at a table with a vase&#10;&#10;Description automatically generated">
            <a:extLst>
              <a:ext uri="{FF2B5EF4-FFF2-40B4-BE49-F238E27FC236}">
                <a16:creationId xmlns:a16="http://schemas.microsoft.com/office/drawing/2014/main" id="{D6E7B973-2C14-B388-9827-59903D8B98E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75971" y1="62621" x2="76780" y2="74110"/>
                        <a14:foregroundMark x1="76780" y1="74110" x2="77751" y2="76133"/>
                        <a14:foregroundMark x1="24272" y1="68689" x2="25890" y2="78317"/>
                        <a14:foregroundMark x1="25890" y1="78317" x2="25971" y2="78074"/>
                        <a14:foregroundMark x1="56472" y1="75000" x2="59142" y2="79288"/>
                        <a14:foregroundMark x1="61570" y1="71521" x2="64401" y2="76618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43" y="514350"/>
            <a:ext cx="5075234" cy="507523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-366522" y="-209798"/>
            <a:ext cx="9510522" cy="5829548"/>
            <a:chOff x="136" y="-191"/>
            <a:chExt cx="14264" cy="8291"/>
          </a:xfrm>
        </p:grpSpPr>
        <p:grpSp>
          <p:nvGrpSpPr>
            <p:cNvPr id="11" name="组合 10"/>
            <p:cNvGrpSpPr/>
            <p:nvPr/>
          </p:nvGrpSpPr>
          <p:grpSpPr>
            <a:xfrm>
              <a:off x="136" y="0"/>
              <a:ext cx="14264" cy="8100"/>
              <a:chOff x="136" y="0"/>
              <a:chExt cx="14264" cy="8100"/>
            </a:xfrm>
          </p:grpSpPr>
          <p:grpSp>
            <p:nvGrpSpPr>
              <p:cNvPr id="2" name="组合 1"/>
              <p:cNvGrpSpPr/>
              <p:nvPr/>
            </p:nvGrpSpPr>
            <p:grpSpPr>
              <a:xfrm>
                <a:off x="136" y="0"/>
                <a:ext cx="14264" cy="8100"/>
                <a:chOff x="136" y="0"/>
                <a:chExt cx="14264" cy="8100"/>
              </a:xfrm>
            </p:grpSpPr>
            <p:pic>
              <p:nvPicPr>
                <p:cNvPr id="28" name="图片 27" descr="D:\资料\图片1.png图片1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8"/>
                <a:srcRect/>
                <a:stretch>
                  <a:fillRect/>
                </a:stretch>
              </p:blipFill>
              <p:spPr>
                <a:xfrm flipV="1">
                  <a:off x="1191" y="0"/>
                  <a:ext cx="12019" cy="8100"/>
                </a:xfrm>
                <a:prstGeom prst="rect">
                  <a:avLst/>
                </a:prstGeom>
              </p:spPr>
            </p:pic>
            <p:pic>
              <p:nvPicPr>
                <p:cNvPr id="7" name="图片 6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6" y="2"/>
                  <a:ext cx="3504" cy="2635"/>
                </a:xfrm>
                <a:prstGeom prst="rect">
                  <a:avLst/>
                </a:prstGeom>
              </p:spPr>
            </p:pic>
            <p:pic>
              <p:nvPicPr>
                <p:cNvPr id="10" name="图片 9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0896" y="2"/>
                  <a:ext cx="3504" cy="2635"/>
                </a:xfrm>
                <a:prstGeom prst="rect">
                  <a:avLst/>
                </a:prstGeom>
              </p:spPr>
            </p:pic>
          </p:grpSp>
          <p:sp>
            <p:nvSpPr>
              <p:cNvPr id="3" name="圆角矩形 2"/>
              <p:cNvSpPr/>
              <p:nvPr/>
            </p:nvSpPr>
            <p:spPr>
              <a:xfrm>
                <a:off x="1125" y="571"/>
                <a:ext cx="12720" cy="6840"/>
              </a:xfrm>
              <a:prstGeom prst="roundRect">
                <a:avLst/>
              </a:prstGeom>
              <a:solidFill>
                <a:schemeClr val="bg1"/>
              </a:solidFill>
              <a:ln w="254000">
                <a:solidFill>
                  <a:srgbClr val="45A7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Cambria" panose="02040503050406030204" pitchFamily="18" charset="0"/>
                </a:endParaRPr>
              </a:p>
            </p:txBody>
          </p:sp>
        </p:grp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10"/>
            <a:srcRect l="376" t="213" r="106" b="101"/>
            <a:stretch>
              <a:fillRect/>
            </a:stretch>
          </p:blipFill>
          <p:spPr>
            <a:xfrm rot="21225031">
              <a:off x="11659" y="-191"/>
              <a:ext cx="2562" cy="2696"/>
            </a:xfrm>
            <a:prstGeom prst="rect">
              <a:avLst/>
            </a:prstGeom>
          </p:spPr>
        </p:pic>
      </p:grpSp>
      <p:sp>
        <p:nvSpPr>
          <p:cNvPr id="19" name="圆角矩形 18"/>
          <p:cNvSpPr/>
          <p:nvPr/>
        </p:nvSpPr>
        <p:spPr>
          <a:xfrm>
            <a:off x="570299" y="272460"/>
            <a:ext cx="558165" cy="529088"/>
          </a:xfrm>
          <a:prstGeom prst="roundRect">
            <a:avLst>
              <a:gd name="adj" fmla="val 50000"/>
            </a:avLst>
          </a:prstGeom>
          <a:solidFill>
            <a:srgbClr val="F4623D"/>
          </a:solidFill>
          <a:ln w="508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30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altLang="zh-CN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128464" y="134945"/>
            <a:ext cx="7878890" cy="1065205"/>
          </a:xfrm>
          <a:prstGeom prst="roundRect">
            <a:avLst>
              <a:gd name="adj" fmla="val 50000"/>
            </a:avLst>
          </a:prstGeom>
          <a:solidFill>
            <a:srgbClr val="F4623D"/>
          </a:solidFill>
          <a:ln w="508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Chia sẻ những sản phẩm thủ công truyền thống ở địa phương mà em biết</a:t>
            </a:r>
            <a:endParaRPr sz="3000" b="1" spc="225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思源宋体 CN Medium" panose="02020500000000000000" charset="-122"/>
              <a:sym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C849B4-7CCD-03FF-766D-8688C1C420CC}"/>
              </a:ext>
            </a:extLst>
          </p:cNvPr>
          <p:cNvSpPr txBox="1"/>
          <p:nvPr/>
        </p:nvSpPr>
        <p:spPr>
          <a:xfrm>
            <a:off x="532199" y="1275856"/>
            <a:ext cx="57162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Nhớ lại những sản phẩm thủ công truyền thống ở địa phương mà em biết.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Chia sẻ thông tin: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Địa điểm làm ra sản phẩm.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+Thời điểm em hay gia đình em mua hoặc được tặng sản phẩm.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Công dụng của sản phẩm.</a:t>
            </a:r>
            <a:endParaRPr lang="en-SG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2">
            <a:extLst>
              <a:ext uri="{FF2B5EF4-FFF2-40B4-BE49-F238E27FC236}">
                <a16:creationId xmlns:a16="http://schemas.microsoft.com/office/drawing/2014/main" id="{7D3F6606-F824-03FC-C9DA-DCF0E210F410}"/>
              </a:ext>
            </a:extLst>
          </p:cNvPr>
          <p:cNvSpPr/>
          <p:nvPr/>
        </p:nvSpPr>
        <p:spPr>
          <a:xfrm>
            <a:off x="1180058" y="201555"/>
            <a:ext cx="6430196" cy="1003806"/>
          </a:xfrm>
          <a:prstGeom prst="roundRect">
            <a:avLst>
              <a:gd name="adj" fmla="val 50000"/>
            </a:avLst>
          </a:prstGeom>
          <a:solidFill>
            <a:srgbClr val="F4623D"/>
          </a:solidFill>
          <a:ln w="508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Những sản phẩm thủ công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truyền thống ở địa phương</a:t>
            </a:r>
            <a:endParaRPr kumimoji="0" sz="3000" b="1" i="0" u="none" strike="noStrike" kern="1200" cap="none" spc="22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思源宋体 CN Medium" panose="02020500000000000000" charset="-122"/>
              <a:sym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724DDC-1D02-81F2-B308-71ADB8EFD4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1652" y="1209959"/>
            <a:ext cx="6288602" cy="3370348"/>
          </a:xfrm>
          <a:prstGeom prst="rect">
            <a:avLst/>
          </a:prstGeom>
        </p:spPr>
      </p:pic>
      <p:sp>
        <p:nvSpPr>
          <p:cNvPr id="6" name="圆角矩形 5">
            <a:extLst>
              <a:ext uri="{FF2B5EF4-FFF2-40B4-BE49-F238E27FC236}">
                <a16:creationId xmlns:a16="http://schemas.microsoft.com/office/drawing/2014/main" id="{8CA33A53-6EC4-37B8-B053-97218DB41C80}"/>
              </a:ext>
            </a:extLst>
          </p:cNvPr>
          <p:cNvSpPr/>
          <p:nvPr/>
        </p:nvSpPr>
        <p:spPr>
          <a:xfrm>
            <a:off x="1676400" y="4596497"/>
            <a:ext cx="5257800" cy="619759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 w="508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宋体 CN Medium" panose="02020500000000000000" charset="-122"/>
                <a:sym typeface="+mn-lt"/>
              </a:rPr>
              <a:t>Làng hương - Huế</a:t>
            </a:r>
            <a:endParaRPr kumimoji="0" sz="4000" b="1" i="0" u="none" strike="noStrike" kern="1200" cap="none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思源宋体 CN Medium" panose="02020500000000000000" charset="-122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214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2">
            <a:extLst>
              <a:ext uri="{FF2B5EF4-FFF2-40B4-BE49-F238E27FC236}">
                <a16:creationId xmlns:a16="http://schemas.microsoft.com/office/drawing/2014/main" id="{7D3F6606-F824-03FC-C9DA-DCF0E210F410}"/>
              </a:ext>
            </a:extLst>
          </p:cNvPr>
          <p:cNvSpPr/>
          <p:nvPr/>
        </p:nvSpPr>
        <p:spPr>
          <a:xfrm>
            <a:off x="1180058" y="201555"/>
            <a:ext cx="6430196" cy="1003806"/>
          </a:xfrm>
          <a:prstGeom prst="roundRect">
            <a:avLst>
              <a:gd name="adj" fmla="val 50000"/>
            </a:avLst>
          </a:prstGeom>
          <a:solidFill>
            <a:srgbClr val="F4623D"/>
          </a:solidFill>
          <a:ln w="508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Những sản phẩm thủ công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truyền thống ở địa phương</a:t>
            </a:r>
            <a:endParaRPr kumimoji="0" sz="3000" b="1" i="0" u="none" strike="noStrike" kern="1200" cap="none" spc="22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思源宋体 CN Medium" panose="02020500000000000000" charset="-122"/>
              <a:sym typeface="+mn-lt"/>
            </a:endParaRPr>
          </a:p>
        </p:txBody>
      </p:sp>
      <p:sp>
        <p:nvSpPr>
          <p:cNvPr id="4" name="圆角矩形 5">
            <a:extLst>
              <a:ext uri="{FF2B5EF4-FFF2-40B4-BE49-F238E27FC236}">
                <a16:creationId xmlns:a16="http://schemas.microsoft.com/office/drawing/2014/main" id="{A5B0E6D8-D136-86D0-9F07-C6FADB1B071C}"/>
              </a:ext>
            </a:extLst>
          </p:cNvPr>
          <p:cNvSpPr/>
          <p:nvPr/>
        </p:nvSpPr>
        <p:spPr>
          <a:xfrm>
            <a:off x="715746" y="4372129"/>
            <a:ext cx="5017296" cy="569816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 w="508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思源宋体 CN Medium" panose="02020500000000000000" charset="-122"/>
                <a:sym typeface="+mn-lt"/>
              </a:rPr>
              <a:t>Nước mắm Nam Ô</a:t>
            </a:r>
            <a:endParaRPr sz="4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思源宋体 CN Medium" panose="02020500000000000000" charset="-122"/>
              <a:sym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1DAB36-DA8E-2BDD-B339-3B36F009DA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919" y="1268199"/>
            <a:ext cx="4552950" cy="30309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380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2">
            <a:extLst>
              <a:ext uri="{FF2B5EF4-FFF2-40B4-BE49-F238E27FC236}">
                <a16:creationId xmlns:a16="http://schemas.microsoft.com/office/drawing/2014/main" id="{7D3F6606-F824-03FC-C9DA-DCF0E210F410}"/>
              </a:ext>
            </a:extLst>
          </p:cNvPr>
          <p:cNvSpPr/>
          <p:nvPr/>
        </p:nvSpPr>
        <p:spPr>
          <a:xfrm>
            <a:off x="1180058" y="201555"/>
            <a:ext cx="6430196" cy="1003806"/>
          </a:xfrm>
          <a:prstGeom prst="roundRect">
            <a:avLst>
              <a:gd name="adj" fmla="val 50000"/>
            </a:avLst>
          </a:prstGeom>
          <a:solidFill>
            <a:srgbClr val="F4623D"/>
          </a:solidFill>
          <a:ln w="508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Những sản phẩm thủ công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truyền thống ở địa phương</a:t>
            </a:r>
            <a:endParaRPr kumimoji="0" sz="3000" b="1" i="0" u="none" strike="noStrike" kern="1200" cap="none" spc="22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思源宋体 CN Medium" panose="02020500000000000000" charset="-122"/>
              <a:sym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8AA454-07E8-E709-E13A-63F04E14BE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166" y="1352550"/>
            <a:ext cx="5794501" cy="3314423"/>
          </a:xfrm>
          <a:prstGeom prst="rect">
            <a:avLst/>
          </a:prstGeom>
        </p:spPr>
      </p:pic>
      <p:sp>
        <p:nvSpPr>
          <p:cNvPr id="9" name="圆角矩形 5">
            <a:extLst>
              <a:ext uri="{FF2B5EF4-FFF2-40B4-BE49-F238E27FC236}">
                <a16:creationId xmlns:a16="http://schemas.microsoft.com/office/drawing/2014/main" id="{A5B0E6D8-D136-86D0-9F07-C6FADB1B071C}"/>
              </a:ext>
            </a:extLst>
          </p:cNvPr>
          <p:cNvSpPr/>
          <p:nvPr/>
        </p:nvSpPr>
        <p:spPr>
          <a:xfrm>
            <a:off x="2895600" y="4666973"/>
            <a:ext cx="2637054" cy="569816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 w="508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宋体 CN Medium" panose="02020500000000000000" charset="-122"/>
                <a:sym typeface="+mn-lt"/>
              </a:rPr>
              <a:t>Nón lá </a:t>
            </a:r>
            <a:endParaRPr kumimoji="0" sz="4000" b="1" i="0" u="none" strike="noStrike" kern="1200" cap="none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思源宋体 CN Medium" panose="02020500000000000000" charset="-122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600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-366522" y="-209798"/>
            <a:ext cx="9510522" cy="5829548"/>
            <a:chOff x="136" y="-191"/>
            <a:chExt cx="14264" cy="8291"/>
          </a:xfrm>
        </p:grpSpPr>
        <p:grpSp>
          <p:nvGrpSpPr>
            <p:cNvPr id="11" name="组合 10"/>
            <p:cNvGrpSpPr/>
            <p:nvPr/>
          </p:nvGrpSpPr>
          <p:grpSpPr>
            <a:xfrm>
              <a:off x="136" y="0"/>
              <a:ext cx="14264" cy="8100"/>
              <a:chOff x="136" y="0"/>
              <a:chExt cx="14264" cy="8100"/>
            </a:xfrm>
          </p:grpSpPr>
          <p:grpSp>
            <p:nvGrpSpPr>
              <p:cNvPr id="2" name="组合 1"/>
              <p:cNvGrpSpPr/>
              <p:nvPr/>
            </p:nvGrpSpPr>
            <p:grpSpPr>
              <a:xfrm>
                <a:off x="136" y="0"/>
                <a:ext cx="14264" cy="8100"/>
                <a:chOff x="136" y="0"/>
                <a:chExt cx="14264" cy="8100"/>
              </a:xfrm>
            </p:grpSpPr>
            <p:pic>
              <p:nvPicPr>
                <p:cNvPr id="28" name="图片 27" descr="D:\资料\图片1.png图片1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8"/>
                <a:srcRect/>
                <a:stretch>
                  <a:fillRect/>
                </a:stretch>
              </p:blipFill>
              <p:spPr>
                <a:xfrm flipV="1">
                  <a:off x="1191" y="0"/>
                  <a:ext cx="12019" cy="8100"/>
                </a:xfrm>
                <a:prstGeom prst="rect">
                  <a:avLst/>
                </a:prstGeom>
              </p:spPr>
            </p:pic>
            <p:pic>
              <p:nvPicPr>
                <p:cNvPr id="7" name="图片 6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6" y="2"/>
                  <a:ext cx="3504" cy="2635"/>
                </a:xfrm>
                <a:prstGeom prst="rect">
                  <a:avLst/>
                </a:prstGeom>
              </p:spPr>
            </p:pic>
            <p:pic>
              <p:nvPicPr>
                <p:cNvPr id="10" name="图片 9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0896" y="2"/>
                  <a:ext cx="3504" cy="2635"/>
                </a:xfrm>
                <a:prstGeom prst="rect">
                  <a:avLst/>
                </a:prstGeom>
              </p:spPr>
            </p:pic>
          </p:grpSp>
          <p:sp>
            <p:nvSpPr>
              <p:cNvPr id="3" name="圆角矩形 2"/>
              <p:cNvSpPr/>
              <p:nvPr/>
            </p:nvSpPr>
            <p:spPr>
              <a:xfrm>
                <a:off x="1125" y="571"/>
                <a:ext cx="12720" cy="6840"/>
              </a:xfrm>
              <a:prstGeom prst="roundRect">
                <a:avLst/>
              </a:prstGeom>
              <a:solidFill>
                <a:schemeClr val="bg1"/>
              </a:solidFill>
              <a:ln w="254000">
                <a:solidFill>
                  <a:srgbClr val="45A7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10"/>
            <a:srcRect l="376" t="213" r="106" b="101"/>
            <a:stretch>
              <a:fillRect/>
            </a:stretch>
          </p:blipFill>
          <p:spPr>
            <a:xfrm rot="21225031">
              <a:off x="11659" y="-191"/>
              <a:ext cx="2562" cy="2696"/>
            </a:xfrm>
            <a:prstGeom prst="rect">
              <a:avLst/>
            </a:prstGeom>
          </p:spPr>
        </p:pic>
      </p:grpSp>
      <p:pic>
        <p:nvPicPr>
          <p:cNvPr id="5" name="Picture 4" descr="A cartoon of a child raising his hand and holding a pencil and a book&#10;&#10;Description automatically generated">
            <a:extLst>
              <a:ext uri="{FF2B5EF4-FFF2-40B4-BE49-F238E27FC236}">
                <a16:creationId xmlns:a16="http://schemas.microsoft.com/office/drawing/2014/main" id="{53318BF0-E00D-6F34-AC09-2021BCAD2B3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696" y="1568650"/>
            <a:ext cx="3643131" cy="3509324"/>
          </a:xfrm>
          <a:prstGeom prst="rect">
            <a:avLst/>
          </a:prstGeom>
        </p:spPr>
      </p:pic>
      <p:sp>
        <p:nvSpPr>
          <p:cNvPr id="18" name="圆角矩形 12">
            <a:extLst>
              <a:ext uri="{FF2B5EF4-FFF2-40B4-BE49-F238E27FC236}">
                <a16:creationId xmlns:a16="http://schemas.microsoft.com/office/drawing/2014/main" id="{7D3F6606-F824-03FC-C9DA-DCF0E210F410}"/>
              </a:ext>
            </a:extLst>
          </p:cNvPr>
          <p:cNvSpPr/>
          <p:nvPr/>
        </p:nvSpPr>
        <p:spPr>
          <a:xfrm>
            <a:off x="1180058" y="201555"/>
            <a:ext cx="6430196" cy="1003806"/>
          </a:xfrm>
          <a:prstGeom prst="roundRect">
            <a:avLst>
              <a:gd name="adj" fmla="val 50000"/>
            </a:avLst>
          </a:prstGeom>
          <a:solidFill>
            <a:srgbClr val="F4623D"/>
          </a:solidFill>
          <a:ln w="508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llRoundGothic" panose="020B0703020202020104" pitchFamily="34" charset="0"/>
                <a:ea typeface="Cambria" panose="02040503050406030204" pitchFamily="18" charset="0"/>
                <a:cs typeface="+mn-cs"/>
              </a:rPr>
              <a:t>Những sản phẩm thủ công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llRoundGothic" panose="020B0703020202020104" pitchFamily="34" charset="0"/>
                <a:ea typeface="Cambria" panose="02040503050406030204" pitchFamily="18" charset="0"/>
                <a:cs typeface="+mn-cs"/>
              </a:rPr>
              <a:t>truyền thống ở địa phương</a:t>
            </a:r>
            <a:endParaRPr kumimoji="0" sz="3000" b="1" i="0" u="none" strike="noStrike" kern="1200" cap="none" spc="22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AllRoundGothic" panose="020B0703020202020104" pitchFamily="34" charset="0"/>
              <a:ea typeface="Cambria" panose="02040503050406030204" pitchFamily="18" charset="0"/>
              <a:cs typeface="思源宋体 CN Medium" panose="02020500000000000000" charset="-122"/>
              <a:sym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36B986-88B2-FF8A-3928-BD1FBD3F202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3401" y="1156694"/>
            <a:ext cx="5180686" cy="3448493"/>
          </a:xfrm>
          <a:prstGeom prst="rect">
            <a:avLst/>
          </a:prstGeom>
        </p:spPr>
      </p:pic>
      <p:sp>
        <p:nvSpPr>
          <p:cNvPr id="9" name="圆角矩形 5">
            <a:extLst>
              <a:ext uri="{FF2B5EF4-FFF2-40B4-BE49-F238E27FC236}">
                <a16:creationId xmlns:a16="http://schemas.microsoft.com/office/drawing/2014/main" id="{A5B0E6D8-D136-86D0-9F07-C6FADB1B071C}"/>
              </a:ext>
            </a:extLst>
          </p:cNvPr>
          <p:cNvSpPr/>
          <p:nvPr/>
        </p:nvSpPr>
        <p:spPr>
          <a:xfrm>
            <a:off x="1465794" y="4580937"/>
            <a:ext cx="2637054" cy="569816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 w="508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宋体 CN Medium" panose="02020500000000000000" charset="-122"/>
                <a:sym typeface="+mn-lt"/>
              </a:rPr>
              <a:t>Gốm </a:t>
            </a:r>
            <a:endParaRPr kumimoji="0" sz="4000" b="1" i="0" u="none" strike="noStrike" kern="1200" cap="none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思源宋体 CN Medium" panose="02020500000000000000" charset="-122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943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2">
            <a:extLst>
              <a:ext uri="{FF2B5EF4-FFF2-40B4-BE49-F238E27FC236}">
                <a16:creationId xmlns:a16="http://schemas.microsoft.com/office/drawing/2014/main" id="{7D3F6606-F824-03FC-C9DA-DCF0E210F410}"/>
              </a:ext>
            </a:extLst>
          </p:cNvPr>
          <p:cNvSpPr/>
          <p:nvPr/>
        </p:nvSpPr>
        <p:spPr>
          <a:xfrm>
            <a:off x="1180058" y="201555"/>
            <a:ext cx="6430196" cy="1003806"/>
          </a:xfrm>
          <a:prstGeom prst="roundRect">
            <a:avLst>
              <a:gd name="adj" fmla="val 50000"/>
            </a:avLst>
          </a:prstGeom>
          <a:solidFill>
            <a:srgbClr val="F4623D"/>
          </a:solidFill>
          <a:ln w="508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Những sản phẩm thủ công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truyền thống ở địa phương</a:t>
            </a:r>
            <a:endParaRPr kumimoji="0" sz="3000" b="1" i="0" u="none" strike="noStrike" kern="1200" cap="none" spc="22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思源宋体 CN Medium" panose="02020500000000000000" charset="-122"/>
              <a:sym typeface="+mn-lt"/>
            </a:endParaRPr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9E7ED3D6-4046-E911-C06A-36998CD5464C}"/>
              </a:ext>
            </a:extLst>
          </p:cNvPr>
          <p:cNvSpPr/>
          <p:nvPr/>
        </p:nvSpPr>
        <p:spPr>
          <a:xfrm>
            <a:off x="1638297" y="4094486"/>
            <a:ext cx="5208514" cy="1003806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 w="508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宋体 CN Medium" panose="02020500000000000000" charset="-122"/>
                <a:sym typeface="+mn-lt"/>
              </a:rPr>
              <a:t>Đồ thủ công mĩ nghệ làm từ tre, nứa</a:t>
            </a:r>
            <a:endParaRPr kumimoji="0" sz="3500" b="1" i="0" u="none" strike="noStrike" kern="1200" cap="none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思源宋体 CN Medium" panose="02020500000000000000" charset="-122"/>
              <a:sym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D79B99-952A-75C4-9DE0-501D0B9E89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1299942"/>
            <a:ext cx="5589509" cy="26987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625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2">
            <a:extLst>
              <a:ext uri="{FF2B5EF4-FFF2-40B4-BE49-F238E27FC236}">
                <a16:creationId xmlns:a16="http://schemas.microsoft.com/office/drawing/2014/main" id="{7D3F6606-F824-03FC-C9DA-DCF0E210F410}"/>
              </a:ext>
            </a:extLst>
          </p:cNvPr>
          <p:cNvSpPr/>
          <p:nvPr/>
        </p:nvSpPr>
        <p:spPr>
          <a:xfrm>
            <a:off x="1180058" y="201555"/>
            <a:ext cx="6430196" cy="1003806"/>
          </a:xfrm>
          <a:prstGeom prst="roundRect">
            <a:avLst>
              <a:gd name="adj" fmla="val 50000"/>
            </a:avLst>
          </a:prstGeom>
          <a:solidFill>
            <a:srgbClr val="F4623D"/>
          </a:solidFill>
          <a:ln w="508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Những sản phẩm thủ công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truyền thống ở địa phương</a:t>
            </a:r>
            <a:endParaRPr kumimoji="0" sz="3000" b="1" i="0" u="none" strike="noStrike" kern="1200" cap="none" spc="22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思源宋体 CN Medium" panose="02020500000000000000" charset="-122"/>
              <a:sym typeface="+mn-lt"/>
            </a:endParaRPr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9E7ED3D6-4046-E911-C06A-36998CD5464C}"/>
              </a:ext>
            </a:extLst>
          </p:cNvPr>
          <p:cNvSpPr/>
          <p:nvPr/>
        </p:nvSpPr>
        <p:spPr>
          <a:xfrm>
            <a:off x="1790898" y="4139694"/>
            <a:ext cx="5208514" cy="1003806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 w="508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宋体 CN Medium" panose="02020500000000000000" charset="-122"/>
                <a:sym typeface="+mn-lt"/>
              </a:rPr>
              <a:t>Làng dệt lụa tơ tằm –</a:t>
            </a:r>
            <a:r>
              <a:rPr kumimoji="0" lang="vi-VN" sz="3000" b="1" i="0" u="none" strike="noStrike" kern="1200" cap="none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宋体 CN Medium" panose="02020500000000000000" charset="-122"/>
                <a:sym typeface="+mn-lt"/>
              </a:rPr>
              <a:t> Vạn Phúc (Hà Đông)</a:t>
            </a:r>
            <a:endParaRPr kumimoji="0" sz="3000" b="1" i="0" u="none" strike="noStrike" kern="1200" cap="none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思源宋体 CN Medium" panose="02020500000000000000" charset="-122"/>
              <a:sym typeface="+mn-lt"/>
            </a:endParaRPr>
          </a:p>
        </p:txBody>
      </p:sp>
      <p:pic>
        <p:nvPicPr>
          <p:cNvPr id="1028" name="Picture 4" descr="Sản phẩm rực rỡ sắc màu">
            <a:extLst>
              <a:ext uri="{FF2B5EF4-FFF2-40B4-BE49-F238E27FC236}">
                <a16:creationId xmlns:a16="http://schemas.microsoft.com/office/drawing/2014/main" id="{31639F76-835E-E92B-D863-BA7B0507E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434" y="1300783"/>
            <a:ext cx="5553443" cy="269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122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2ADB108-2F67-4B4E-A97E-19ABB6FAC58E"/>
  <p:tag name="ISPRING_SCORM_RATE_SLIDES" val="1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PASSING_SCORE" val="100.000000"/>
  <p:tag name="ISPRING_FIRST_PUBLISH" val="1"/>
  <p:tag name="ISPRING_LMS_API_VERSION" val="SCORM 2004 (4th edition)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A\uFFFD\uFFFD\uFFFD{01E1C882-8CFE-42F7-9D8E-3A206B25A7E6}&quot;,&quot;C:\\Users\\THIS_PC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339D804-AAB8-4C79-936F-36C2FF05C730}:58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95FC6FD-91BF-408D-B96F-DFB8D3FC11A6}:58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100,&quot;width&quot;:12019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635.4425196850393,&quot;width&quot;:3503.8267716535433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635.4425196850393,&quot;width&quot;:3503.8267716535433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8FA04C-06F2-42C8-BD78-55F7E02692FB}:58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D4B3896-D11F-4B57-ABCD-37EDFD366282}:59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BBB8060-519F-40C4-9685-D5C9645D8085}:58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06C67ED-46FB-4C4E-A94F-092AB7BC6394}:55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6349AB1-ACD3-49B7-8726-4AB28A044DA1}:58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8956C6-84F9-4FB5-8FF4-181DBA7405A5}:48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100,&quot;width&quot;:12019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635.4425196850393,&quot;width&quot;:3503.8267716535433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635.4425196850393,&quot;width&quot;:3503.8267716535433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8A6A92-4389-4780-95FE-A12B45CE1A2E}:58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051,&quot;width&quot;:5059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051,&quot;width&quot;:5059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100,&quot;width&quot;:12019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635.4425196850393,&quot;width&quot;:3503.8267716535433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635.4425196850393,&quot;width&quot;:3503.826771653543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1045C52-7605-464D-B126-0301A0569CAA}:55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B74B82D-386A-4663-9E5F-9B08D672A5A5}:5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100,&quot;width&quot;:12019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635.4425196850393,&quot;width&quot;:3503.8267716535433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635.4425196850393,&quot;width&quot;:3503.8267716535433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2644DFB-85DC-4DC3-802F-BB18AC81611B}:58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4512343-655A-49B2-93FE-9E6D151581DD}:582"/>
</p:tagLst>
</file>

<file path=ppt/theme/theme1.xml><?xml version="1.0" encoding="utf-8"?>
<a:theme xmlns:a="http://schemas.openxmlformats.org/drawingml/2006/main" name="第一PPT，www.1ppt.com">
  <a:themeElements>
    <a:clrScheme name="自定义 10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FE4101"/>
      </a:accent1>
      <a:accent2>
        <a:srgbClr val="00C2D2"/>
      </a:accent2>
      <a:accent3>
        <a:srgbClr val="FE4101"/>
      </a:accent3>
      <a:accent4>
        <a:srgbClr val="00C2D2"/>
      </a:accent4>
      <a:accent5>
        <a:srgbClr val="FE4101"/>
      </a:accent5>
      <a:accent6>
        <a:srgbClr val="00C2D2"/>
      </a:accent6>
      <a:hlink>
        <a:srgbClr val="FE4101"/>
      </a:hlink>
      <a:folHlink>
        <a:srgbClr val="00C2D2"/>
      </a:folHlink>
    </a:clrScheme>
    <a:fontScheme name="fu5ffnag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Office PowerPoint</Application>
  <PresentationFormat>On-screen Show (16:9)</PresentationFormat>
  <Paragraphs>47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SVN-Rocker</vt:lpstr>
      <vt:lpstr>Arial</vt:lpstr>
      <vt:lpstr>宋体</vt:lpstr>
      <vt:lpstr>#9Slide03 AllRoundGothic</vt:lpstr>
      <vt:lpstr>思源宋体 CN Medium</vt:lpstr>
      <vt:lpstr>Cambria</vt:lpstr>
      <vt:lpstr>Calibri</vt:lpstr>
      <vt:lpstr>微软雅黑</vt:lpstr>
      <vt:lpstr>汉仪铸字木头人W</vt:lpstr>
      <vt:lpstr>第一PPT，www.1ppt.com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/>
  <cp:keywords>MĂNG NON TEAM</cp:keywords>
  <cp:lastModifiedBy/>
  <cp:revision>9</cp:revision>
  <dcterms:created xsi:type="dcterms:W3CDTF">2022-02-08T01:33:00Z</dcterms:created>
  <dcterms:modified xsi:type="dcterms:W3CDTF">2025-04-17T08:43:33Z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74C7B3CC708F476E9231344597F177A3</vt:lpwstr>
  </property>
  <property fmtid="{D5CDD505-2E9C-101B-9397-08002B2CF9AE}" pid="3" name="KSOProductBuildVer">
    <vt:lpwstr>2052-11.1.0.11294</vt:lpwstr>
  </property>
  <property fmtid="{D5CDD505-2E9C-101B-9397-08002B2CF9AE}" pid="4" name="NXPowerLiteLastOptimized">
    <vt:lpwstr>3582920</vt:lpwstr>
  </property>
  <property fmtid="{D5CDD505-2E9C-101B-9397-08002B2CF9AE}" pid="5" name="NXPowerLiteSettings">
    <vt:lpwstr>F7000400038000</vt:lpwstr>
  </property>
  <property fmtid="{D5CDD505-2E9C-101B-9397-08002B2CF9AE}" pid="6" name="NXPowerLiteVersion">
    <vt:lpwstr>S10.3.1</vt:lpwstr>
  </property>
</Properties>
</file>