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5"/>
  </p:notesMasterIdLst>
  <p:sldIdLst>
    <p:sldId id="259" r:id="rId2"/>
    <p:sldId id="262" r:id="rId3"/>
    <p:sldId id="265" r:id="rId4"/>
  </p:sldIdLst>
  <p:sldSz cx="12192000" cy="6858000"/>
  <p:notesSz cx="6858000" cy="91440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Cambria" panose="02040503050406030204" pitchFamily="18" charset="0"/>
      <p:regular r:id="rId10"/>
      <p:bold r:id="rId11"/>
      <p:italic r:id="rId12"/>
      <p:boldItalic r:id="rId13"/>
    </p:embeddedFont>
    <p:embeddedFont>
      <p:font typeface="#9Slide07 HoneyCream" panose="020B0604020202020204" charset="0"/>
      <p:regular r:id="rId14"/>
    </p:embeddedFont>
    <p:embeddedFont>
      <p:font typeface="#9Slide05 SVNAngellife" panose="020B0604020202020204" charset="0"/>
      <p:regular r:id="rId15"/>
    </p:embeddedFont>
    <p:embeddedFont>
      <p:font typeface="UTM Avo" panose="02040603050506020204" pitchFamily="18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CC"/>
    <a:srgbClr val="00CC00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10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font" Target="fonts/font8.fntdata"/><Relationship Id="rId18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17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1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notesMaster" Target="notesMasters/notesMaster1.xml"/><Relationship Id="rId15" Type="http://schemas.openxmlformats.org/officeDocument/2006/relationships/font" Target="fonts/font10.fntdata"/><Relationship Id="rId23" Type="http://schemas.openxmlformats.org/officeDocument/2006/relationships/tableStyles" Target="tableStyles.xml"/><Relationship Id="rId10" Type="http://schemas.openxmlformats.org/officeDocument/2006/relationships/font" Target="fonts/font5.fntdata"/><Relationship Id="rId19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font" Target="fonts/font9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228E87-4A7C-47F9-BFE3-4EE1DBF97304}" type="datetimeFigureOut">
              <a:rPr lang="en-US" smtClean="0"/>
              <a:t>20/03/2025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C9154-A139-4BCB-9840-0AFA36338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279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707DBE8-4656-3645-9036-E2EE1DB118C0}"/>
              </a:ext>
            </a:extLst>
          </p:cNvPr>
          <p:cNvSpPr/>
          <p:nvPr userDrawn="1"/>
        </p:nvSpPr>
        <p:spPr>
          <a:xfrm>
            <a:off x="257578" y="173865"/>
            <a:ext cx="11706896" cy="6458755"/>
          </a:xfrm>
          <a:prstGeom prst="rect">
            <a:avLst/>
          </a:prstGeom>
          <a:solidFill>
            <a:schemeClr val="bg1"/>
          </a:solidFill>
          <a:ln>
            <a:solidFill>
              <a:srgbClr val="00CC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F9F7895-FB87-CB4C-A84F-C5BA25C176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9039" flipH="1">
            <a:off x="10963381" y="-100540"/>
            <a:ext cx="1320573" cy="1320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8709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0568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4686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832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1417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521238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2.png"/><Relationship Id="rId5" Type="http://schemas.openxmlformats.org/officeDocument/2006/relationships/image" Target="../media/image7.png"/><Relationship Id="rId10" Type="http://schemas.openxmlformats.org/officeDocument/2006/relationships/image" Target="../media/image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microsoft.com/office/2007/relationships/hdphoto" Target="../media/hdphoto2.wdp"/><Relationship Id="rId7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2"/>
            <a:ext cx="12192000" cy="6854653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559FAA53-DE38-1244-9140-E9B25FB691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66773">
            <a:off x="8239199" y="3917428"/>
            <a:ext cx="2837569" cy="2837569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12E3B3B6-B60D-614B-8C0A-DC7CF3E397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7813">
            <a:off x="1309733" y="3998783"/>
            <a:ext cx="2503962" cy="2503962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D1E2E562-D963-364E-86D6-1CE6839705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846" y="30557"/>
            <a:ext cx="1555844" cy="1555844"/>
          </a:xfrm>
          <a:prstGeom prst="rect">
            <a:avLst/>
          </a:prstGeom>
        </p:spPr>
      </p:pic>
      <p:pic>
        <p:nvPicPr>
          <p:cNvPr id="6" name="图片 12">
            <a:extLst>
              <a:ext uri="{FF2B5EF4-FFF2-40B4-BE49-F238E27FC236}">
                <a16:creationId xmlns:a16="http://schemas.microsoft.com/office/drawing/2014/main" id="{02FAD900-EBE2-6A4F-84BF-3E5F6202718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1770" y="-2140"/>
            <a:ext cx="2136820" cy="2136820"/>
          </a:xfrm>
          <a:prstGeom prst="rect">
            <a:avLst/>
          </a:prstGeom>
        </p:spPr>
      </p:pic>
      <p:pic>
        <p:nvPicPr>
          <p:cNvPr id="7" name="图片 14">
            <a:extLst>
              <a:ext uri="{FF2B5EF4-FFF2-40B4-BE49-F238E27FC236}">
                <a16:creationId xmlns:a16="http://schemas.microsoft.com/office/drawing/2014/main" id="{7DDC26E8-7BCB-4646-9ED3-5117E69A421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499" y="-1243"/>
            <a:ext cx="1237408" cy="1237408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FD61665E-631F-253B-E1E4-53DD4C2EF4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741" y="-133227"/>
            <a:ext cx="1787914" cy="178791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798690" y="1843611"/>
            <a:ext cx="7992281" cy="2359990"/>
            <a:chOff x="1812023" y="1679814"/>
            <a:chExt cx="7992281" cy="2359990"/>
          </a:xfrm>
        </p:grpSpPr>
        <p:sp>
          <p:nvSpPr>
            <p:cNvPr id="11" name="TextBox 10"/>
            <p:cNvSpPr txBox="1"/>
            <p:nvPr/>
          </p:nvSpPr>
          <p:spPr>
            <a:xfrm>
              <a:off x="1812023" y="1679814"/>
              <a:ext cx="7992281" cy="2326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800">
                  <a:ln w="276225">
                    <a:solidFill>
                      <a:srgbClr val="00CC00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Angellife" panose="02000500000000020003" pitchFamily="2" charset="0"/>
                </a:rPr>
                <a:t>Chăm sóc, bảo vệ cơ quan vận động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12023" y="1713013"/>
              <a:ext cx="7992281" cy="2326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8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Angellife" panose="02000500000000020003" pitchFamily="2" charset="0"/>
                </a:rPr>
                <a:t>Chăm sóc, bảo vệ cơ quan vận động</a:t>
              </a: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3936996" y="325852"/>
            <a:ext cx="4000186" cy="91031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FF00"/>
                </a:solidFill>
                <a:latin typeface="SVN-Harabaras" panose="02040603050506020204" pitchFamily="18" charset="0"/>
                <a:cs typeface="#9Slide03 Arima Madurai Light" panose="00000400000000000000" pitchFamily="2" charset="0"/>
              </a:rPr>
              <a:t>Tự nhiên và Xã hội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67755" y="4170402"/>
            <a:ext cx="1969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Olivier" panose="02040603050506020204" pitchFamily="18" charset="0"/>
              </a:rPr>
              <a:t>(Tiết 2)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61738" y="112975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69339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2" grpId="0"/>
      <p:bldP spid="2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977" y="0"/>
            <a:ext cx="12194977" cy="6856327"/>
          </a:xfrm>
          <a:prstGeom prst="rect">
            <a:avLst/>
          </a:prstGeom>
        </p:spPr>
      </p:pic>
      <p:sp>
        <p:nvSpPr>
          <p:cNvPr id="6" name="Freeform 6">
            <a:extLst>
              <a:ext uri="{FF2B5EF4-FFF2-40B4-BE49-F238E27FC236}">
                <a16:creationId xmlns:a16="http://schemas.microsoft.com/office/drawing/2014/main" id="{5A9A565C-D48C-4C20-8D3C-B235233B29D6}"/>
              </a:ext>
            </a:extLst>
          </p:cNvPr>
          <p:cNvSpPr>
            <a:spLocks/>
          </p:cNvSpPr>
          <p:nvPr/>
        </p:nvSpPr>
        <p:spPr bwMode="auto">
          <a:xfrm>
            <a:off x="1332078" y="423158"/>
            <a:ext cx="8709993" cy="4655028"/>
          </a:xfrm>
          <a:custGeom>
            <a:avLst/>
            <a:gdLst>
              <a:gd name="T0" fmla="*/ 159 w 818"/>
              <a:gd name="T1" fmla="*/ 145 h 303"/>
              <a:gd name="T2" fmla="*/ 184 w 818"/>
              <a:gd name="T3" fmla="*/ 127 h 303"/>
              <a:gd name="T4" fmla="*/ 215 w 818"/>
              <a:gd name="T5" fmla="*/ 132 h 303"/>
              <a:gd name="T6" fmla="*/ 233 w 818"/>
              <a:gd name="T7" fmla="*/ 117 h 303"/>
              <a:gd name="T8" fmla="*/ 249 w 818"/>
              <a:gd name="T9" fmla="*/ 117 h 303"/>
              <a:gd name="T10" fmla="*/ 282 w 818"/>
              <a:gd name="T11" fmla="*/ 61 h 303"/>
              <a:gd name="T12" fmla="*/ 336 w 818"/>
              <a:gd name="T13" fmla="*/ 64 h 303"/>
              <a:gd name="T14" fmla="*/ 403 w 818"/>
              <a:gd name="T15" fmla="*/ 10 h 303"/>
              <a:gd name="T16" fmla="*/ 460 w 818"/>
              <a:gd name="T17" fmla="*/ 53 h 303"/>
              <a:gd name="T18" fmla="*/ 541 w 818"/>
              <a:gd name="T19" fmla="*/ 34 h 303"/>
              <a:gd name="T20" fmla="*/ 595 w 818"/>
              <a:gd name="T21" fmla="*/ 72 h 303"/>
              <a:gd name="T22" fmla="*/ 669 w 818"/>
              <a:gd name="T23" fmla="*/ 77 h 303"/>
              <a:gd name="T24" fmla="*/ 707 w 818"/>
              <a:gd name="T25" fmla="*/ 115 h 303"/>
              <a:gd name="T26" fmla="*/ 795 w 818"/>
              <a:gd name="T27" fmla="*/ 133 h 303"/>
              <a:gd name="T28" fmla="*/ 802 w 818"/>
              <a:gd name="T29" fmla="*/ 191 h 303"/>
              <a:gd name="T30" fmla="*/ 772 w 818"/>
              <a:gd name="T31" fmla="*/ 249 h 303"/>
              <a:gd name="T32" fmla="*/ 705 w 818"/>
              <a:gd name="T33" fmla="*/ 253 h 303"/>
              <a:gd name="T34" fmla="*/ 667 w 818"/>
              <a:gd name="T35" fmla="*/ 275 h 303"/>
              <a:gd name="T36" fmla="*/ 603 w 818"/>
              <a:gd name="T37" fmla="*/ 264 h 303"/>
              <a:gd name="T38" fmla="*/ 561 w 818"/>
              <a:gd name="T39" fmla="*/ 290 h 303"/>
              <a:gd name="T40" fmla="*/ 518 w 818"/>
              <a:gd name="T41" fmla="*/ 284 h 303"/>
              <a:gd name="T42" fmla="*/ 450 w 818"/>
              <a:gd name="T43" fmla="*/ 302 h 303"/>
              <a:gd name="T44" fmla="*/ 388 w 818"/>
              <a:gd name="T45" fmla="*/ 277 h 303"/>
              <a:gd name="T46" fmla="*/ 331 w 818"/>
              <a:gd name="T47" fmla="*/ 298 h 303"/>
              <a:gd name="T48" fmla="*/ 285 w 818"/>
              <a:gd name="T49" fmla="*/ 278 h 303"/>
              <a:gd name="T50" fmla="*/ 242 w 818"/>
              <a:gd name="T51" fmla="*/ 286 h 303"/>
              <a:gd name="T52" fmla="*/ 194 w 818"/>
              <a:gd name="T53" fmla="*/ 252 h 303"/>
              <a:gd name="T54" fmla="*/ 131 w 818"/>
              <a:gd name="T55" fmla="*/ 263 h 303"/>
              <a:gd name="T56" fmla="*/ 92 w 818"/>
              <a:gd name="T57" fmla="*/ 228 h 303"/>
              <a:gd name="T58" fmla="*/ 21 w 818"/>
              <a:gd name="T59" fmla="*/ 224 h 303"/>
              <a:gd name="T60" fmla="*/ 56 w 818"/>
              <a:gd name="T61" fmla="*/ 171 h 303"/>
              <a:gd name="T62" fmla="*/ 88 w 818"/>
              <a:gd name="T63" fmla="*/ 172 h 303"/>
              <a:gd name="T64" fmla="*/ 107 w 818"/>
              <a:gd name="T65" fmla="*/ 148 h 303"/>
              <a:gd name="T66" fmla="*/ 159 w 818"/>
              <a:gd name="T67" fmla="*/ 145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818" h="303">
                <a:moveTo>
                  <a:pt x="159" y="145"/>
                </a:moveTo>
                <a:cubicBezTo>
                  <a:pt x="159" y="145"/>
                  <a:pt x="166" y="131"/>
                  <a:pt x="184" y="127"/>
                </a:cubicBezTo>
                <a:cubicBezTo>
                  <a:pt x="200" y="123"/>
                  <a:pt x="215" y="132"/>
                  <a:pt x="215" y="132"/>
                </a:cubicBezTo>
                <a:cubicBezTo>
                  <a:pt x="215" y="132"/>
                  <a:pt x="225" y="120"/>
                  <a:pt x="233" y="117"/>
                </a:cubicBezTo>
                <a:cubicBezTo>
                  <a:pt x="240" y="115"/>
                  <a:pt x="249" y="117"/>
                  <a:pt x="249" y="117"/>
                </a:cubicBezTo>
                <a:cubicBezTo>
                  <a:pt x="249" y="117"/>
                  <a:pt x="246" y="71"/>
                  <a:pt x="282" y="61"/>
                </a:cubicBezTo>
                <a:cubicBezTo>
                  <a:pt x="315" y="51"/>
                  <a:pt x="336" y="64"/>
                  <a:pt x="336" y="64"/>
                </a:cubicBezTo>
                <a:cubicBezTo>
                  <a:pt x="336" y="64"/>
                  <a:pt x="353" y="0"/>
                  <a:pt x="403" y="10"/>
                </a:cubicBezTo>
                <a:cubicBezTo>
                  <a:pt x="453" y="20"/>
                  <a:pt x="460" y="53"/>
                  <a:pt x="460" y="53"/>
                </a:cubicBezTo>
                <a:cubicBezTo>
                  <a:pt x="460" y="53"/>
                  <a:pt x="495" y="21"/>
                  <a:pt x="541" y="34"/>
                </a:cubicBezTo>
                <a:cubicBezTo>
                  <a:pt x="577" y="45"/>
                  <a:pt x="595" y="72"/>
                  <a:pt x="595" y="72"/>
                </a:cubicBezTo>
                <a:cubicBezTo>
                  <a:pt x="595" y="72"/>
                  <a:pt x="640" y="61"/>
                  <a:pt x="669" y="77"/>
                </a:cubicBezTo>
                <a:cubicBezTo>
                  <a:pt x="698" y="92"/>
                  <a:pt x="707" y="115"/>
                  <a:pt x="707" y="115"/>
                </a:cubicBezTo>
                <a:cubicBezTo>
                  <a:pt x="707" y="115"/>
                  <a:pt x="773" y="95"/>
                  <a:pt x="795" y="133"/>
                </a:cubicBezTo>
                <a:cubicBezTo>
                  <a:pt x="818" y="171"/>
                  <a:pt x="802" y="191"/>
                  <a:pt x="802" y="191"/>
                </a:cubicBezTo>
                <a:cubicBezTo>
                  <a:pt x="802" y="191"/>
                  <a:pt x="808" y="237"/>
                  <a:pt x="772" y="249"/>
                </a:cubicBezTo>
                <a:cubicBezTo>
                  <a:pt x="728" y="264"/>
                  <a:pt x="705" y="253"/>
                  <a:pt x="705" y="253"/>
                </a:cubicBezTo>
                <a:cubicBezTo>
                  <a:pt x="705" y="253"/>
                  <a:pt x="703" y="267"/>
                  <a:pt x="667" y="275"/>
                </a:cubicBezTo>
                <a:cubicBezTo>
                  <a:pt x="631" y="283"/>
                  <a:pt x="603" y="264"/>
                  <a:pt x="603" y="264"/>
                </a:cubicBezTo>
                <a:cubicBezTo>
                  <a:pt x="603" y="264"/>
                  <a:pt x="596" y="290"/>
                  <a:pt x="561" y="290"/>
                </a:cubicBezTo>
                <a:cubicBezTo>
                  <a:pt x="526" y="290"/>
                  <a:pt x="518" y="284"/>
                  <a:pt x="518" y="284"/>
                </a:cubicBezTo>
                <a:cubicBezTo>
                  <a:pt x="518" y="284"/>
                  <a:pt x="485" y="303"/>
                  <a:pt x="450" y="302"/>
                </a:cubicBezTo>
                <a:cubicBezTo>
                  <a:pt x="418" y="301"/>
                  <a:pt x="388" y="277"/>
                  <a:pt x="388" y="277"/>
                </a:cubicBezTo>
                <a:cubicBezTo>
                  <a:pt x="388" y="277"/>
                  <a:pt x="369" y="300"/>
                  <a:pt x="331" y="298"/>
                </a:cubicBezTo>
                <a:cubicBezTo>
                  <a:pt x="291" y="296"/>
                  <a:pt x="293" y="280"/>
                  <a:pt x="285" y="278"/>
                </a:cubicBezTo>
                <a:cubicBezTo>
                  <a:pt x="278" y="277"/>
                  <a:pt x="260" y="290"/>
                  <a:pt x="242" y="286"/>
                </a:cubicBezTo>
                <a:cubicBezTo>
                  <a:pt x="220" y="282"/>
                  <a:pt x="194" y="252"/>
                  <a:pt x="194" y="252"/>
                </a:cubicBezTo>
                <a:cubicBezTo>
                  <a:pt x="194" y="252"/>
                  <a:pt x="154" y="270"/>
                  <a:pt x="131" y="263"/>
                </a:cubicBezTo>
                <a:cubicBezTo>
                  <a:pt x="108" y="256"/>
                  <a:pt x="92" y="228"/>
                  <a:pt x="92" y="228"/>
                </a:cubicBezTo>
                <a:cubicBezTo>
                  <a:pt x="80" y="238"/>
                  <a:pt x="42" y="233"/>
                  <a:pt x="21" y="224"/>
                </a:cubicBezTo>
                <a:cubicBezTo>
                  <a:pt x="0" y="215"/>
                  <a:pt x="16" y="172"/>
                  <a:pt x="56" y="171"/>
                </a:cubicBezTo>
                <a:cubicBezTo>
                  <a:pt x="71" y="170"/>
                  <a:pt x="88" y="172"/>
                  <a:pt x="88" y="172"/>
                </a:cubicBezTo>
                <a:cubicBezTo>
                  <a:pt x="88" y="172"/>
                  <a:pt x="101" y="155"/>
                  <a:pt x="107" y="148"/>
                </a:cubicBezTo>
                <a:cubicBezTo>
                  <a:pt x="118" y="138"/>
                  <a:pt x="140" y="136"/>
                  <a:pt x="159" y="145"/>
                </a:cubicBezTo>
              </a:path>
            </a:pathLst>
          </a:custGeom>
          <a:solidFill>
            <a:srgbClr val="A4DCCB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7" name="CẤM BUÔN BÁN, CẤM REUP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00" y="148307"/>
            <a:ext cx="1574155" cy="2798498"/>
          </a:xfrm>
          <a:prstGeom prst="rect">
            <a:avLst/>
          </a:prstGeom>
        </p:spPr>
      </p:pic>
      <p:pic>
        <p:nvPicPr>
          <p:cNvPr id="8" name="ĐC SHARE MIỄN PHÍ BỞI NK POWERSKILLS">
            <a:hlinkClick r:id="" action="ppaction://noaction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155" y="875211"/>
            <a:ext cx="1142971" cy="1703178"/>
          </a:xfrm>
          <a:prstGeom prst="rect">
            <a:avLst/>
          </a:prstGeom>
        </p:spPr>
      </p:pic>
      <p:grpSp>
        <p:nvGrpSpPr>
          <p:cNvPr id="9" name="组合 2"/>
          <p:cNvGrpSpPr/>
          <p:nvPr/>
        </p:nvGrpSpPr>
        <p:grpSpPr>
          <a:xfrm>
            <a:off x="5117168" y="1063960"/>
            <a:ext cx="1042430" cy="888377"/>
            <a:chOff x="5522482" y="1341439"/>
            <a:chExt cx="1042430" cy="888377"/>
          </a:xfrm>
        </p:grpSpPr>
        <p:sp>
          <p:nvSpPr>
            <p:cNvPr id="10" name="椭圆 23"/>
            <p:cNvSpPr/>
            <p:nvPr/>
          </p:nvSpPr>
          <p:spPr>
            <a:xfrm>
              <a:off x="5599509" y="1341439"/>
              <a:ext cx="888377" cy="888377"/>
            </a:xfrm>
            <a:prstGeom prst="ellipse">
              <a:avLst/>
            </a:prstGeom>
            <a:solidFill>
              <a:srgbClr val="19A1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字魂64号-萌趣软糖体" panose="00000500000000000000" charset="-122"/>
                <a:ea typeface="字魂64号-萌趣软糖体" panose="00000500000000000000" charset="-122"/>
                <a:cs typeface="+mn-cs"/>
              </a:endParaRPr>
            </a:p>
          </p:txBody>
        </p:sp>
        <p:sp>
          <p:nvSpPr>
            <p:cNvPr id="11" name="标题 1"/>
            <p:cNvSpPr txBox="1"/>
            <p:nvPr/>
          </p:nvSpPr>
          <p:spPr>
            <a:xfrm>
              <a:off x="5522482" y="1472549"/>
              <a:ext cx="1042430" cy="626155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altLang="zh-CN" sz="40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srgbClr val="0B4957">
                        <a:alpha val="20000"/>
                      </a:srgbClr>
                    </a:outerShdw>
                  </a:effectLst>
                  <a:latin typeface="UTM Alberta Heavy" panose="02040603050506020204" pitchFamily="18" charset="0"/>
                  <a:ea typeface="字魂64号-萌趣软糖体" panose="00000500000000000000" charset="-122"/>
                  <a:cs typeface="+mn-cs"/>
                </a:rPr>
                <a:t>01</a:t>
              </a:r>
              <a:endParaRPr lang="zh-CN" altLang="en-US" sz="4000" dirty="0">
                <a:solidFill>
                  <a:schemeClr val="bg1"/>
                </a:solidFill>
                <a:effectLst>
                  <a:outerShdw blurRad="50800" dist="38100" dir="5400000" algn="t" rotWithShape="0">
                    <a:srgbClr val="0B4957">
                      <a:alpha val="20000"/>
                    </a:srgbClr>
                  </a:outerShdw>
                </a:effectLst>
                <a:latin typeface="UTM Alberta Heavy" panose="02040603050506020204" pitchFamily="18" charset="0"/>
                <a:ea typeface="字魂64号-萌趣软糖体" panose="00000500000000000000" charset="-122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586757" y="2197419"/>
            <a:ext cx="66751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Angellife" panose="02000500000000020003" pitchFamily="2" charset="0"/>
              </a:rPr>
              <a:t>Hoạt động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66951" y="3466962"/>
            <a:ext cx="6675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Angellife" panose="02000500000000020003" pitchFamily="2" charset="0"/>
              </a:rPr>
              <a:t> </a:t>
            </a:r>
            <a:r>
              <a:rPr lang="en-US" sz="600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</a:rPr>
              <a:t>khám phá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26044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-4.79167E-6 0.00047 C 0.00105 -0.0037 0.00196 -0.0074 0.00313 -0.01088 C 0.00378 -0.01296 0.00482 -0.01458 0.00547 -0.01666 C 0.00573 -0.01782 0.00573 -0.01944 0.00612 -0.0206 C 0.00665 -0.02245 0.00717 -0.02407 0.00769 -0.02615 C 0.00834 -0.02893 0.0086 -0.03194 0.00925 -0.03472 C 0.00977 -0.03634 0.01029 -0.03819 0.01081 -0.04004 C 0.01107 -0.0412 0.01133 -0.04259 0.01159 -0.04421 C 0.01368 -0.06157 0.01342 -0.05949 0.01472 -0.07315 C 0.01407 -0.09213 0.0142 -0.11111 0.01316 -0.12963 C 0.0129 -0.13264 0.01133 -0.13426 0.01081 -0.13657 C 0.01016 -0.13889 0.01042 -0.14143 0.01003 -0.14352 C 0.00925 -0.14652 0.00782 -0.14907 0.00704 -0.15185 C 0.00652 -0.15324 0.00652 -0.15486 0.00612 -0.15602 C 0.00547 -0.15833 0.00469 -0.16065 0.00391 -0.16296 C 0.00248 -0.16713 0.0017 -0.16852 -4.79167E-6 -0.17245 C -0.00156 -0.18102 -0.00182 -0.18402 -0.00364 -0.19074 C -0.00416 -0.19236 -0.00481 -0.19328 -0.0052 -0.19467 C -0.00585 -0.19884 -0.00611 -0.20301 -0.00677 -0.20717 C -0.00716 -0.20833 -0.00807 -0.20972 -0.00833 -0.21134 C -0.00937 -0.2162 -0.00872 -0.22014 -0.00976 -0.22523 C -0.01315 -0.23819 -0.00976 -0.21713 -0.01289 -0.23588 C -0.01328 -0.23819 -0.01354 -0.24051 -0.01367 -0.24282 C -0.01406 -0.2449 -0.01445 -0.24676 -0.01445 -0.24838 C -0.01484 -0.25185 -0.01497 -0.25602 -0.01523 -0.25972 C -0.01549 -0.26296 -0.01588 -0.2662 -0.01588 -0.26921 C -0.01549 -0.28588 -0.01523 -0.30301 -0.01445 -0.32037 C -0.01419 -0.32777 -0.01328 -0.32777 -0.01132 -0.33518 C -0.01015 -0.34027 -0.0108 -0.34143 -0.00976 -0.34768 C -0.00937 -0.35254 -0.00794 -0.35833 -0.00677 -0.36296 C -0.00677 -0.36412 -0.0052 -0.38148 -0.00455 -0.38611 C -0.00429 -0.38773 -0.00403 -0.38935 -0.00364 -0.39051 C -0.00065 -0.42777 -0.0013 -0.41342 -0.00299 -0.47639 C -0.00325 -0.48102 -0.00416 -0.48541 -0.00455 -0.49004 C -0.00559 -0.50277 -0.00559 -0.5206 -0.00755 -0.53148 L -0.00911 -0.53981 L -0.01132 -0.53426 " pathEditMode="relative" rAng="0" ptsTypes="AAAAAAAAAAAAAAAAAAAAAAAAAAAAAAAAAAAAAA">
                                      <p:cBhvr>
                                        <p:cTn id="3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L 1.875E-6 0.00046 C 0.00013 -0.0081 0.00052 -0.0162 0.00091 -0.02407 C 0.00117 -0.03056 0.00182 -0.03704 0.00182 -0.04352 C 0.00182 -0.05393 0.00273 -0.06458 0.00091 -0.07477 C -0.00104 -0.08449 -0.00456 -0.08171 -0.0086 -0.08449 C -0.00964 -0.08518 -0.01068 -0.08588 -0.01133 -0.08681 C -0.0125 -0.08819 -0.01784 -0.09861 -0.01797 -0.09884 C -0.01836 -0.10023 -0.01849 -0.10139 -0.01888 -0.10255 C -0.01979 -0.10393 -0.02084 -0.10486 -0.02175 -0.10648 L -0.02357 -0.11343 C -0.02396 -0.11458 -0.0237 -0.11643 -0.02461 -0.1169 L -0.02722 -0.11944 C -0.02682 -0.12361 -0.02722 -0.12824 -0.02552 -0.13148 L -0.02175 -0.13866 C -0.0211 -0.14028 -0.01979 -0.14097 -0.01888 -0.14236 C -0.01472 -0.15023 -0.01979 -0.14491 -0.01419 -0.14977 C -0.00742 -0.16273 -0.01797 -0.14282 -0.00951 -0.15694 C -0.0082 -0.15949 -0.00651 -0.16157 -0.00573 -0.16412 C -0.00547 -0.16528 -0.00534 -0.16667 -0.00482 -0.16782 C -0.00065 -0.17593 -0.00326 -0.16713 1.875E-6 -0.175 C 0.00026 -0.17639 0.00026 -0.17755 0.00091 -0.17847 C 0.00156 -0.18032 0.00286 -0.18171 0.00377 -0.18333 C 0.01133 -0.20116 0.00104 -0.18079 0.00755 -0.19306 C 0.00768 -0.19537 0.00794 -0.19792 0.00846 -0.20023 C 0.00859 -0.20162 0.00898 -0.20278 0.00937 -0.20393 C 0.00976 -0.20556 0.01002 -0.20718 0.01028 -0.2088 C 0.01068 -0.21111 0.01081 -0.21366 0.01133 -0.21597 C 0.01172 -0.21829 0.01263 -0.2206 0.01315 -0.22315 C 0.01354 -0.22546 0.0138 -0.22801 0.01406 -0.23032 C 0.01432 -0.23241 0.01471 -0.23449 0.01523 -0.23634 C 0.01471 -0.24421 0.01458 -0.25231 0.01406 -0.26042 C 0.01393 -0.2625 0.01341 -0.26435 0.01315 -0.26643 C 0.01211 -0.27222 0.01224 -0.2713 0.01028 -0.27731 C 0.00976 -0.28102 0.00859 -0.2912 0.00755 -0.29421 L 0.0056 -0.29907 C 0.00495 -0.30393 0.0043 -0.3088 0.00377 -0.31366 C 0.00338 -0.3162 0.00286 -0.31921 0.00273 -0.32199 C 0.0026 -0.32523 0.00273 -0.32847 0.00273 -0.33171 " pathEditMode="relative" rAng="0" ptsTypes="AAAAAAAAAAAAAAAAAAAAAAAAAAAAAAAAAAAAAAA">
                                      <p:cBhvr>
                                        <p:cTn id="3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3" grpId="0"/>
      <p:bldP spid="20" grpId="0"/>
      <p:bldP spid="2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403402" y="209006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9612877-29AA-4194-DA3C-0F9C00133913}"/>
              </a:ext>
            </a:extLst>
          </p:cNvPr>
          <p:cNvGrpSpPr/>
          <p:nvPr/>
        </p:nvGrpSpPr>
        <p:grpSpPr>
          <a:xfrm>
            <a:off x="1397544" y="338543"/>
            <a:ext cx="10393133" cy="1490258"/>
            <a:chOff x="-1364358" y="426012"/>
            <a:chExt cx="8600682" cy="1792138"/>
          </a:xfrm>
        </p:grpSpPr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1A4E7B5F-DB4C-9403-A925-332570A5824E}"/>
                </a:ext>
              </a:extLst>
            </p:cNvPr>
            <p:cNvSpPr/>
            <p:nvPr/>
          </p:nvSpPr>
          <p:spPr>
            <a:xfrm>
              <a:off x="-1364356" y="461974"/>
              <a:ext cx="8600680" cy="1756176"/>
            </a:xfrm>
            <a:prstGeom prst="roundRect">
              <a:avLst/>
            </a:prstGeom>
            <a:solidFill>
              <a:srgbClr val="D2F9F9"/>
            </a:solidFill>
            <a:ln w="38100">
              <a:solidFill>
                <a:srgbClr val="5A857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3C86090-9994-F064-BFC7-835E7C7F5375}"/>
                </a:ext>
              </a:extLst>
            </p:cNvPr>
            <p:cNvSpPr txBox="1"/>
            <p:nvPr/>
          </p:nvSpPr>
          <p:spPr>
            <a:xfrm>
              <a:off x="-1364358" y="426012"/>
              <a:ext cx="8600680" cy="130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1. Nêu</a:t>
              </a:r>
              <a:r>
                <a:rPr kumimoji="0" lang="en-US" sz="4000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các yêu cầu về tư thế ngồi học để cột sống không bị cong vẹo.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190109" y="1951375"/>
            <a:ext cx="7715250" cy="4615012"/>
            <a:chOff x="4190109" y="1951375"/>
            <a:chExt cx="7715250" cy="461501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36E86ED-758D-4106-911E-8732418D3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90109" y="1951375"/>
              <a:ext cx="7715250" cy="4615012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4284617" y="2547257"/>
              <a:ext cx="2730137" cy="2560320"/>
            </a:xfrm>
            <a:prstGeom prst="roundRect">
              <a:avLst/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647756-8E6E-CBE3-C210-C6A6E344E150}"/>
              </a:ext>
            </a:extLst>
          </p:cNvPr>
          <p:cNvGrpSpPr/>
          <p:nvPr/>
        </p:nvGrpSpPr>
        <p:grpSpPr>
          <a:xfrm>
            <a:off x="600586" y="2547257"/>
            <a:ext cx="3367802" cy="2411879"/>
            <a:chOff x="496667" y="1218441"/>
            <a:chExt cx="4408210" cy="256468"/>
          </a:xfrm>
        </p:grpSpPr>
        <p:sp>
          <p:nvSpPr>
            <p:cNvPr id="11" name="Rectangle: Rounded Corners 4">
              <a:extLst>
                <a:ext uri="{FF2B5EF4-FFF2-40B4-BE49-F238E27FC236}">
                  <a16:creationId xmlns:a16="http://schemas.microsoft.com/office/drawing/2014/main" id="{089D1F9C-31BC-8E2B-C8F9-59996855C5B5}"/>
                </a:ext>
              </a:extLst>
            </p:cNvPr>
            <p:cNvSpPr/>
            <p:nvPr/>
          </p:nvSpPr>
          <p:spPr>
            <a:xfrm>
              <a:off x="496667" y="1218441"/>
              <a:ext cx="4408210" cy="256468"/>
            </a:xfrm>
            <a:prstGeom prst="roundRect">
              <a:avLst/>
            </a:prstGeom>
            <a:noFill/>
            <a:ln w="38100">
              <a:solidFill>
                <a:srgbClr val="26683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003A0E-03A2-5BED-4FAA-CF3A453B3B8D}"/>
                </a:ext>
              </a:extLst>
            </p:cNvPr>
            <p:cNvSpPr txBox="1"/>
            <p:nvPr/>
          </p:nvSpPr>
          <p:spPr>
            <a:xfrm>
              <a:off x="664092" y="1242925"/>
              <a:ext cx="4073361" cy="219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Quan sát</a:t>
              </a:r>
              <a:r>
                <a:rPr kumimoji="0" lang="en-US" sz="3200" b="1" i="0" u="none" strike="noStrike" kern="1200" cap="none" spc="0" normalizeH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tranh sgk/tr 84 và nêu tư thế ngồi học đúng.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294611" y="2730137"/>
            <a:ext cx="27232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Mắt cách vở khoảng 30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Lưng thẳng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Hai tay đặt trên bàn</a:t>
            </a:r>
          </a:p>
        </p:txBody>
      </p:sp>
    </p:spTree>
    <p:extLst>
      <p:ext uri="{BB962C8B-B14F-4D97-AF65-F5344CB8AC3E}">
        <p14:creationId xmlns:p14="http://schemas.microsoft.com/office/powerpoint/2010/main" val="102238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198</Words>
  <Application>Microsoft Office PowerPoint</Application>
  <PresentationFormat>Widescreen</PresentationFormat>
  <Paragraphs>30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22" baseType="lpstr">
      <vt:lpstr>Calibri</vt:lpstr>
      <vt:lpstr>Arial</vt:lpstr>
      <vt:lpstr>Cambria</vt:lpstr>
      <vt:lpstr>思源黑体 CN Regular</vt:lpstr>
      <vt:lpstr>#9Slide07 HoneyCream</vt:lpstr>
      <vt:lpstr>SVN-Olivier</vt:lpstr>
      <vt:lpstr>思源黑体 CN Bold</vt:lpstr>
      <vt:lpstr>思源黑体 CN</vt:lpstr>
      <vt:lpstr>#9Slide05 SVNAngellife</vt:lpstr>
      <vt:lpstr>UTM Alberta Heavy</vt:lpstr>
      <vt:lpstr>#9Slide03 Arima Madurai Light</vt:lpstr>
      <vt:lpstr>UTM Avo</vt:lpstr>
      <vt:lpstr>字魂64号-萌趣软糖体</vt:lpstr>
      <vt:lpstr>SVN-Harabaras</vt:lpstr>
      <vt:lpstr>#9Slide05 Bodega Script</vt:lpstr>
      <vt:lpstr>Times New Roman</vt:lpstr>
      <vt:lpstr>UTM Guanine</vt:lpstr>
      <vt:lpstr>SVN-Newton</vt:lpstr>
      <vt:lpstr>Office 主题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HN31072024</cp:lastModifiedBy>
  <cp:revision>38</cp:revision>
  <dcterms:created xsi:type="dcterms:W3CDTF">2023-02-20T15:00:59Z</dcterms:created>
  <dcterms:modified xsi:type="dcterms:W3CDTF">2025-03-20T13:36:06Z</dcterms:modified>
</cp:coreProperties>
</file>