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262" r:id="rId4"/>
    <p:sldId id="269" r:id="rId5"/>
    <p:sldId id="263" r:id="rId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826" autoAdjust="0"/>
  </p:normalViewPr>
  <p:slideViewPr>
    <p:cSldViewPr>
      <p:cViewPr varScale="1">
        <p:scale>
          <a:sx n="41" d="100"/>
          <a:sy n="41" d="100"/>
        </p:scale>
        <p:origin x="82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9564B-CE6A-4DE5-B633-2DFF0256A258}"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39881-1AF9-4E67-A51D-1C1250058C33}" type="slidenum">
              <a:rPr lang="en-US" smtClean="0"/>
              <a:t>‹#›</a:t>
            </a:fld>
            <a:endParaRPr lang="en-US"/>
          </a:p>
        </p:txBody>
      </p:sp>
    </p:spTree>
    <p:extLst>
      <p:ext uri="{BB962C8B-B14F-4D97-AF65-F5344CB8AC3E}">
        <p14:creationId xmlns:p14="http://schemas.microsoft.com/office/powerpoint/2010/main" val="399509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868A00"/>
                </a:solidFill>
                <a:effectLst/>
                <a:latin typeface="Times New Roman" panose="02020603050405020304" pitchFamily="18" charset="0"/>
              </a:rPr>
              <a:t> Sản phẩm công nghệ có vai trò quan trọng trong nhiều lĩnh vực của đời sống. Bên cạnh đó, còn tồn tại những mặt trái khi con người sử dụng công nghệ. Hôm nay, lớp chúng mình sẽ cùng nhau đến với tiết thứ hai của bài học “Vai trò của công nghệ” để tìm hiểu về những mặt trái khi sử dụng công nghệ.</a:t>
            </a:r>
            <a:endParaRPr lang="vi-VN" b="0" dirty="0">
              <a:effectLst/>
            </a:endParaRPr>
          </a:p>
        </p:txBody>
      </p:sp>
      <p:sp>
        <p:nvSpPr>
          <p:cNvPr id="4" name="Slide Number Placeholder 3"/>
          <p:cNvSpPr>
            <a:spLocks noGrp="1"/>
          </p:cNvSpPr>
          <p:nvPr>
            <p:ph type="sldNum" sz="quarter" idx="5"/>
          </p:nvPr>
        </p:nvSpPr>
        <p:spPr/>
        <p:txBody>
          <a:bodyPr/>
          <a:lstStyle/>
          <a:p>
            <a:fld id="{10A39881-1AF9-4E67-A51D-1C1250058C33}" type="slidenum">
              <a:rPr lang="en-US" smtClean="0"/>
              <a:t>1</a:t>
            </a:fld>
            <a:endParaRPr lang="en-US"/>
          </a:p>
        </p:txBody>
      </p:sp>
    </p:spTree>
    <p:extLst>
      <p:ext uri="{BB962C8B-B14F-4D97-AF65-F5344CB8AC3E}">
        <p14:creationId xmlns:p14="http://schemas.microsoft.com/office/powerpoint/2010/main" val="78343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A4CA7CB1-B738-8451-9626-6876865A7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1143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6.sv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28.svg"/><Relationship Id="rId4" Type="http://schemas.openxmlformats.org/officeDocument/2006/relationships/image" Target="../media/image42.svg"/><Relationship Id="rId9" Type="http://schemas.openxmlformats.org/officeDocument/2006/relationships/image" Target="../media/image5.png"/><Relationship Id="rId14" Type="http://schemas.openxmlformats.org/officeDocument/2006/relationships/image" Target="../media/image40.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svg"/><Relationship Id="rId7" Type="http://schemas.openxmlformats.org/officeDocument/2006/relationships/image" Target="../media/image20.svg"/><Relationship Id="rId12"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svg"/><Relationship Id="rId5" Type="http://schemas.openxmlformats.org/officeDocument/2006/relationships/image" Target="../media/image2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svg"/><Relationship Id="rId7" Type="http://schemas.openxmlformats.org/officeDocument/2006/relationships/image" Target="../media/image20.svg"/><Relationship Id="rId12"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svg"/><Relationship Id="rId5" Type="http://schemas.openxmlformats.org/officeDocument/2006/relationships/image" Target="../media/image2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svg"/><Relationship Id="rId7" Type="http://schemas.openxmlformats.org/officeDocument/2006/relationships/image" Target="../media/image3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57.svg"/><Relationship Id="rId10"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11353800" y="3543300"/>
            <a:ext cx="6934200" cy="6656644"/>
          </a:xfrm>
          <a:custGeom>
            <a:avLst/>
            <a:gdLst/>
            <a:ahLst/>
            <a:cxnLst/>
            <a:rect l="l" t="t" r="r" b="b"/>
            <a:pathLst>
              <a:path w="7756895" h="7488930">
                <a:moveTo>
                  <a:pt x="0" y="0"/>
                </a:moveTo>
                <a:lnTo>
                  <a:pt x="7756895" y="0"/>
                </a:lnTo>
                <a:lnTo>
                  <a:pt x="7756895" y="7488930"/>
                </a:lnTo>
                <a:lnTo>
                  <a:pt x="0" y="748893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9" name="Freeform 9"/>
          <p:cNvSpPr/>
          <p:nvPr/>
        </p:nvSpPr>
        <p:spPr>
          <a:xfrm flipV="1">
            <a:off x="0" y="-1140868"/>
            <a:ext cx="16269551" cy="3503441"/>
          </a:xfrm>
          <a:custGeom>
            <a:avLst/>
            <a:gdLst/>
            <a:ahLst/>
            <a:cxnLst/>
            <a:rect l="l" t="t" r="r" b="b"/>
            <a:pathLst>
              <a:path w="16269551" h="3503441">
                <a:moveTo>
                  <a:pt x="0" y="3503441"/>
                </a:moveTo>
                <a:lnTo>
                  <a:pt x="16269551" y="3503441"/>
                </a:lnTo>
                <a:lnTo>
                  <a:pt x="16269551" y="0"/>
                </a:lnTo>
                <a:lnTo>
                  <a:pt x="0" y="0"/>
                </a:lnTo>
                <a:lnTo>
                  <a:pt x="0" y="3503441"/>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rot="-5098009">
            <a:off x="-854184" y="5899865"/>
            <a:ext cx="4721275" cy="7496669"/>
          </a:xfrm>
          <a:custGeom>
            <a:avLst/>
            <a:gdLst/>
            <a:ahLst/>
            <a:cxnLst/>
            <a:rect l="l" t="t" r="r" b="b"/>
            <a:pathLst>
              <a:path w="4721275" h="7496669">
                <a:moveTo>
                  <a:pt x="0" y="0"/>
                </a:moveTo>
                <a:lnTo>
                  <a:pt x="4721276" y="0"/>
                </a:lnTo>
                <a:lnTo>
                  <a:pt x="4721276" y="7496670"/>
                </a:lnTo>
                <a:lnTo>
                  <a:pt x="0" y="7496670"/>
                </a:lnTo>
                <a:lnTo>
                  <a:pt x="0" y="0"/>
                </a:lnTo>
                <a:close/>
              </a:path>
            </a:pathLst>
          </a:custGeom>
          <a:blipFill>
            <a:blip r:embed="rId7">
              <a:extLst>
                <a:ext uri="{96DAC541-7B7A-43D3-8B79-37D633B846F1}">
                  <asvg:svgBlip xmlns:asvg="http://schemas.microsoft.com/office/drawing/2016/SVG/main" xmlns="" r:embed="rId8"/>
                </a:ext>
              </a:extLst>
            </a:blip>
            <a:stretch>
              <a:fillRect l="-167119" b="-683"/>
            </a:stretch>
          </a:blipFill>
        </p:spPr>
      </p:sp>
      <p:sp>
        <p:nvSpPr>
          <p:cNvPr id="11" name="Freeform 11"/>
          <p:cNvSpPr/>
          <p:nvPr/>
        </p:nvSpPr>
        <p:spPr>
          <a:xfrm rot="1798449">
            <a:off x="428307" y="142363"/>
            <a:ext cx="2240794" cy="2253436"/>
          </a:xfrm>
          <a:custGeom>
            <a:avLst/>
            <a:gdLst/>
            <a:ahLst/>
            <a:cxnLst/>
            <a:rect l="l" t="t" r="r" b="b"/>
            <a:pathLst>
              <a:path w="2240794" h="2253436">
                <a:moveTo>
                  <a:pt x="0" y="0"/>
                </a:moveTo>
                <a:lnTo>
                  <a:pt x="2240794" y="0"/>
                </a:lnTo>
                <a:lnTo>
                  <a:pt x="2240794" y="2253437"/>
                </a:lnTo>
                <a:lnTo>
                  <a:pt x="0" y="225343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rot="-976084">
            <a:off x="3158247" y="8921423"/>
            <a:ext cx="1891278" cy="898250"/>
          </a:xfrm>
          <a:custGeom>
            <a:avLst/>
            <a:gdLst/>
            <a:ahLst/>
            <a:cxnLst/>
            <a:rect l="l" t="t" r="r" b="b"/>
            <a:pathLst>
              <a:path w="1891278" h="898250">
                <a:moveTo>
                  <a:pt x="0" y="0"/>
                </a:moveTo>
                <a:lnTo>
                  <a:pt x="1891278" y="0"/>
                </a:lnTo>
                <a:lnTo>
                  <a:pt x="1891278" y="898251"/>
                </a:lnTo>
                <a:lnTo>
                  <a:pt x="0" y="89825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3" name="Freeform 13"/>
          <p:cNvSpPr/>
          <p:nvPr/>
        </p:nvSpPr>
        <p:spPr>
          <a:xfrm>
            <a:off x="16269551" y="-1140868"/>
            <a:ext cx="2649489" cy="2649489"/>
          </a:xfrm>
          <a:custGeom>
            <a:avLst/>
            <a:gdLst/>
            <a:ahLst/>
            <a:cxnLst/>
            <a:rect l="l" t="t" r="r" b="b"/>
            <a:pathLst>
              <a:path w="2649489" h="2649489">
                <a:moveTo>
                  <a:pt x="0" y="0"/>
                </a:moveTo>
                <a:lnTo>
                  <a:pt x="2649489" y="0"/>
                </a:lnTo>
                <a:lnTo>
                  <a:pt x="2649489" y="2649489"/>
                </a:lnTo>
                <a:lnTo>
                  <a:pt x="0" y="264948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pic>
        <p:nvPicPr>
          <p:cNvPr id="19" name="Picture 18">
            <a:extLst>
              <a:ext uri="{FF2B5EF4-FFF2-40B4-BE49-F238E27FC236}">
                <a16:creationId xmlns:a16="http://schemas.microsoft.com/office/drawing/2014/main" id="{66B97DB9-B906-0A05-1B8F-E17B86AFCFA1}"/>
              </a:ext>
            </a:extLst>
          </p:cNvPr>
          <p:cNvPicPr>
            <a:picLocks noChangeAspect="1"/>
          </p:cNvPicPr>
          <p:nvPr/>
        </p:nvPicPr>
        <p:blipFill>
          <a:blip r:embed="rId15"/>
          <a:stretch>
            <a:fillRect/>
          </a:stretch>
        </p:blipFill>
        <p:spPr>
          <a:xfrm>
            <a:off x="5105400" y="647700"/>
            <a:ext cx="6706181" cy="2353260"/>
          </a:xfrm>
          <a:prstGeom prst="rect">
            <a:avLst/>
          </a:prstGeom>
        </p:spPr>
      </p:pic>
      <p:pic>
        <p:nvPicPr>
          <p:cNvPr id="22" name="Picture 21">
            <a:extLst>
              <a:ext uri="{FF2B5EF4-FFF2-40B4-BE49-F238E27FC236}">
                <a16:creationId xmlns:a16="http://schemas.microsoft.com/office/drawing/2014/main" id="{B381F074-A4EB-DC33-6D75-5904901A1D84}"/>
              </a:ext>
            </a:extLst>
          </p:cNvPr>
          <p:cNvPicPr>
            <a:picLocks noChangeAspect="1"/>
          </p:cNvPicPr>
          <p:nvPr/>
        </p:nvPicPr>
        <p:blipFill>
          <a:blip r:embed="rId16"/>
          <a:stretch>
            <a:fillRect/>
          </a:stretch>
        </p:blipFill>
        <p:spPr>
          <a:xfrm>
            <a:off x="609600" y="3314700"/>
            <a:ext cx="12260119" cy="5950212"/>
          </a:xfrm>
          <a:prstGeom prst="rect">
            <a:avLst/>
          </a:prstGeom>
        </p:spPr>
      </p:pic>
      <p:pic>
        <p:nvPicPr>
          <p:cNvPr id="23" name="Picture 22">
            <a:extLst>
              <a:ext uri="{FF2B5EF4-FFF2-40B4-BE49-F238E27FC236}">
                <a16:creationId xmlns:a16="http://schemas.microsoft.com/office/drawing/2014/main" id="{7C86A88F-F0D9-CAD1-D0EA-E02D45B295F0}"/>
              </a:ext>
            </a:extLst>
          </p:cNvPr>
          <p:cNvPicPr>
            <a:picLocks noChangeAspect="1"/>
          </p:cNvPicPr>
          <p:nvPr/>
        </p:nvPicPr>
        <p:blipFill>
          <a:blip r:embed="rId17">
            <a:duotone>
              <a:prstClr val="black"/>
              <a:schemeClr val="accent1">
                <a:tint val="45000"/>
                <a:satMod val="400000"/>
              </a:schemeClr>
            </a:duotone>
          </a:blip>
          <a:stretch>
            <a:fillRect/>
          </a:stretch>
        </p:blipFill>
        <p:spPr>
          <a:xfrm>
            <a:off x="4800600" y="2781300"/>
            <a:ext cx="5943601" cy="1698171"/>
          </a:xfrm>
          <a:prstGeom prst="rect">
            <a:avLst/>
          </a:prstGeom>
        </p:spPr>
      </p:pic>
      <p:sp>
        <p:nvSpPr>
          <p:cNvPr id="14" name="Oval 13"/>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9" name="Freeform 9"/>
          <p:cNvSpPr/>
          <p:nvPr/>
        </p:nvSpPr>
        <p:spPr>
          <a:xfrm>
            <a:off x="762000" y="0"/>
            <a:ext cx="16182474" cy="1653346"/>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16" name="TextBox 16"/>
          <p:cNvSpPr txBox="1"/>
          <p:nvPr/>
        </p:nvSpPr>
        <p:spPr>
          <a:xfrm>
            <a:off x="1295400" y="266700"/>
            <a:ext cx="13972674" cy="1028423"/>
          </a:xfrm>
          <a:prstGeom prst="rect">
            <a:avLst/>
          </a:prstGeom>
        </p:spPr>
        <p:txBody>
          <a:bodyPr wrap="square" lIns="0" tIns="0" rIns="0" bIns="0" rtlCol="0" anchor="t">
            <a:spAutoFit/>
          </a:bodyPr>
          <a:lstStyle/>
          <a:p>
            <a:pPr marL="0" lvl="1" indent="0" algn="ctr">
              <a:lnSpc>
                <a:spcPts val="3977"/>
              </a:lnSpc>
            </a:pPr>
            <a:r>
              <a:rPr lang="vi-VN" sz="3600" b="1" dirty="0">
                <a:solidFill>
                  <a:srgbClr val="002060"/>
                </a:solidFill>
                <a:latin typeface="Cambria" panose="02040503050406030204" pitchFamily="18" charset="0"/>
                <a:ea typeface="Cambria" panose="02040503050406030204" pitchFamily="18" charset="0"/>
              </a:rPr>
              <a:t>Quan sát sơ đồ trong Hình 2 và cho biết công nghệ sản xuất giấy dưới đây có ảnh hưởng như thế nào đến môi trường.</a:t>
            </a:r>
            <a:endParaRPr lang="en-US" sz="3600" b="1" dirty="0">
              <a:solidFill>
                <a:srgbClr val="002060"/>
              </a:solidFill>
              <a:latin typeface="Cambria" panose="02040503050406030204" pitchFamily="18" charset="0"/>
              <a:ea typeface="Cambria" panose="02040503050406030204" pitchFamily="18" charset="0"/>
            </a:endParaRPr>
          </a:p>
        </p:txBody>
      </p:sp>
      <p:sp>
        <p:nvSpPr>
          <p:cNvPr id="18" name="Freeform 18"/>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
        <p:nvSpPr>
          <p:cNvPr id="19" name="Freeform 19"/>
          <p:cNvSpPr/>
          <p:nvPr/>
        </p:nvSpPr>
        <p:spPr>
          <a:xfrm flipH="1" flipV="1">
            <a:off x="14706600" y="-2230759"/>
            <a:ext cx="5689424" cy="4859659"/>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sp>
        <p:nvSpPr>
          <p:cNvPr id="20" name="Freeform 20"/>
          <p:cNvSpPr/>
          <p:nvPr/>
        </p:nvSpPr>
        <p:spPr>
          <a:xfrm rot="1274199">
            <a:off x="15955311" y="-315501"/>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21" name="Freeform 21"/>
          <p:cNvSpPr/>
          <p:nvPr/>
        </p:nvSpPr>
        <p:spPr>
          <a:xfrm rot="-1535698">
            <a:off x="8018227" y="8073853"/>
            <a:ext cx="1517923" cy="720928"/>
          </a:xfrm>
          <a:custGeom>
            <a:avLst/>
            <a:gdLst/>
            <a:ahLst/>
            <a:cxnLst/>
            <a:rect l="l" t="t" r="r" b="b"/>
            <a:pathLst>
              <a:path w="1517923" h="720928">
                <a:moveTo>
                  <a:pt x="0" y="0"/>
                </a:moveTo>
                <a:lnTo>
                  <a:pt x="1517923" y="0"/>
                </a:lnTo>
                <a:lnTo>
                  <a:pt x="1517923" y="720928"/>
                </a:lnTo>
                <a:lnTo>
                  <a:pt x="0" y="7209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pic>
        <p:nvPicPr>
          <p:cNvPr id="23" name="Picture 22">
            <a:extLst>
              <a:ext uri="{FF2B5EF4-FFF2-40B4-BE49-F238E27FC236}">
                <a16:creationId xmlns:a16="http://schemas.microsoft.com/office/drawing/2014/main" id="{41EB8019-44CE-F817-2315-5D6875425ADF}"/>
              </a:ext>
            </a:extLst>
          </p:cNvPr>
          <p:cNvPicPr>
            <a:picLocks noChangeAspect="1"/>
          </p:cNvPicPr>
          <p:nvPr/>
        </p:nvPicPr>
        <p:blipFill>
          <a:blip r:embed="rId12"/>
          <a:stretch>
            <a:fillRect/>
          </a:stretch>
        </p:blipFill>
        <p:spPr>
          <a:xfrm>
            <a:off x="2667000" y="2095500"/>
            <a:ext cx="12192000" cy="7523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9945385" y="4265149"/>
            <a:ext cx="8342615" cy="6021851"/>
          </a:xfrm>
          <a:custGeom>
            <a:avLst/>
            <a:gdLst/>
            <a:ahLst/>
            <a:cxnLst/>
            <a:rect l="l" t="t" r="r" b="b"/>
            <a:pathLst>
              <a:path w="8342615" h="6021851">
                <a:moveTo>
                  <a:pt x="0" y="0"/>
                </a:moveTo>
                <a:lnTo>
                  <a:pt x="8342615" y="0"/>
                </a:lnTo>
                <a:lnTo>
                  <a:pt x="8342615" y="6021851"/>
                </a:lnTo>
                <a:lnTo>
                  <a:pt x="0" y="6021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486282" y="7920286"/>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
        <p:nvSpPr>
          <p:cNvPr id="14" name="Freeform 14"/>
          <p:cNvSpPr/>
          <p:nvPr/>
        </p:nvSpPr>
        <p:spPr>
          <a:xfrm rot="-1328800">
            <a:off x="7668378" y="7845817"/>
            <a:ext cx="1578337" cy="1587241"/>
          </a:xfrm>
          <a:custGeom>
            <a:avLst/>
            <a:gdLst/>
            <a:ahLst/>
            <a:cxnLst/>
            <a:rect l="l" t="t" r="r" b="b"/>
            <a:pathLst>
              <a:path w="1578337" h="1587241">
                <a:moveTo>
                  <a:pt x="0" y="0"/>
                </a:moveTo>
                <a:lnTo>
                  <a:pt x="1578336" y="0"/>
                </a:lnTo>
                <a:lnTo>
                  <a:pt x="1578336" y="1587242"/>
                </a:lnTo>
                <a:lnTo>
                  <a:pt x="0" y="158724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grpSp>
        <p:nvGrpSpPr>
          <p:cNvPr id="17" name="Group 16">
            <a:extLst>
              <a:ext uri="{FF2B5EF4-FFF2-40B4-BE49-F238E27FC236}">
                <a16:creationId xmlns:a16="http://schemas.microsoft.com/office/drawing/2014/main" id="{A10E2F53-B520-D58C-9297-D27A6CB8D10E}"/>
              </a:ext>
            </a:extLst>
          </p:cNvPr>
          <p:cNvGrpSpPr/>
          <p:nvPr/>
        </p:nvGrpSpPr>
        <p:grpSpPr>
          <a:xfrm>
            <a:off x="2209800" y="723900"/>
            <a:ext cx="12344400" cy="3152946"/>
            <a:chOff x="1484635" y="1481102"/>
            <a:chExt cx="8669357" cy="2669793"/>
          </a:xfrm>
        </p:grpSpPr>
        <p:grpSp>
          <p:nvGrpSpPr>
            <p:cNvPr id="18" name="组合 21">
              <a:extLst>
                <a:ext uri="{FF2B5EF4-FFF2-40B4-BE49-F238E27FC236}">
                  <a16:creationId xmlns:a16="http://schemas.microsoft.com/office/drawing/2014/main" id="{DEB012E5-2054-D148-1561-EFEAE3C877BC}"/>
                </a:ext>
              </a:extLst>
            </p:cNvPr>
            <p:cNvGrpSpPr/>
            <p:nvPr/>
          </p:nvGrpSpPr>
          <p:grpSpPr>
            <a:xfrm>
              <a:off x="1484635" y="1481102"/>
              <a:ext cx="8669357" cy="2669793"/>
              <a:chOff x="5515568" y="1101353"/>
              <a:chExt cx="5227226" cy="5227226"/>
            </a:xfrm>
          </p:grpSpPr>
          <p:sp>
            <p:nvSpPr>
              <p:cNvPr id="20" name="椭圆 9">
                <a:extLst>
                  <a:ext uri="{FF2B5EF4-FFF2-40B4-BE49-F238E27FC236}">
                    <a16:creationId xmlns:a16="http://schemas.microsoft.com/office/drawing/2014/main" id="{C8FA1CBF-78DD-BA66-5429-8D9946EF2607}"/>
                  </a:ext>
                </a:extLst>
              </p:cNvPr>
              <p:cNvSpPr/>
              <p:nvPr/>
            </p:nvSpPr>
            <p:spPr>
              <a:xfrm>
                <a:off x="5515568" y="1101353"/>
                <a:ext cx="5227226" cy="5227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21" name="椭圆 11">
                <a:extLst>
                  <a:ext uri="{FF2B5EF4-FFF2-40B4-BE49-F238E27FC236}">
                    <a16:creationId xmlns:a16="http://schemas.microsoft.com/office/drawing/2014/main" id="{10808A8D-699D-184C-45D2-073127E27361}"/>
                  </a:ext>
                </a:extLst>
              </p:cNvPr>
              <p:cNvSpPr/>
              <p:nvPr/>
            </p:nvSpPr>
            <p:spPr>
              <a:xfrm>
                <a:off x="5672013" y="1257798"/>
                <a:ext cx="4914336" cy="4914336"/>
              </a:xfrm>
              <a:prstGeom prst="roundRect">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sp>
          <p:nvSpPr>
            <p:cNvPr id="19" name="Rectangle 18">
              <a:extLst>
                <a:ext uri="{FF2B5EF4-FFF2-40B4-BE49-F238E27FC236}">
                  <a16:creationId xmlns:a16="http://schemas.microsoft.com/office/drawing/2014/main" id="{39957802-4E0F-27BB-9F4C-68D3E8250ADA}"/>
                </a:ext>
              </a:extLst>
            </p:cNvPr>
            <p:cNvSpPr/>
            <p:nvPr/>
          </p:nvSpPr>
          <p:spPr>
            <a:xfrm>
              <a:off x="1890971" y="1932765"/>
              <a:ext cx="7928976" cy="1954600"/>
            </a:xfrm>
            <a:prstGeom prst="rect">
              <a:avLst/>
            </a:prstGeom>
          </p:spPr>
          <p:txBody>
            <a:bodyPr wrap="square">
              <a:spAutoFit/>
            </a:bodyPr>
            <a:lstStyle/>
            <a:p>
              <a:pPr algn="ctr" rtl="0">
                <a:spcBef>
                  <a:spcPts val="0"/>
                </a:spcBef>
                <a:spcAft>
                  <a:spcPts val="500"/>
                </a:spcAft>
              </a:pPr>
              <a:r>
                <a:rPr lang="vi-VN" sz="4800" b="1" i="0" u="none" strike="noStrike" dirty="0">
                  <a:solidFill>
                    <a:srgbClr val="002060"/>
                  </a:solidFill>
                  <a:effectLst/>
                  <a:latin typeface="Cambria" panose="02040503050406030204" pitchFamily="18" charset="0"/>
                  <a:ea typeface="Cambria" panose="02040503050406030204" pitchFamily="18" charset="0"/>
                </a:rPr>
                <a:t>Để hạn chế ảnh hưởng đến môi trường, công nghệ sản xuất giấy cần cải thiện như thế nào?</a:t>
              </a:r>
              <a:endParaRPr lang="vi-VN" sz="8000" b="1" dirty="0">
                <a:solidFill>
                  <a:srgbClr val="002060"/>
                </a:solidFill>
                <a:effectLst/>
                <a:latin typeface="Cambria" panose="02040503050406030204" pitchFamily="18" charset="0"/>
                <a:ea typeface="Cambria" panose="02040503050406030204" pitchFamily="18" charset="0"/>
              </a:endParaRPr>
            </a:p>
          </p:txBody>
        </p:sp>
      </p:grpSp>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9" name="Freeform 9"/>
          <p:cNvSpPr/>
          <p:nvPr/>
        </p:nvSpPr>
        <p:spPr>
          <a:xfrm>
            <a:off x="762000" y="0"/>
            <a:ext cx="16182474" cy="1790700"/>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16" name="TextBox 16"/>
          <p:cNvSpPr txBox="1"/>
          <p:nvPr/>
        </p:nvSpPr>
        <p:spPr>
          <a:xfrm>
            <a:off x="1524000" y="342900"/>
            <a:ext cx="13972674" cy="1028423"/>
          </a:xfrm>
          <a:prstGeom prst="rect">
            <a:avLst/>
          </a:prstGeom>
        </p:spPr>
        <p:txBody>
          <a:bodyPr wrap="square" lIns="0" tIns="0" rIns="0" bIns="0" rtlCol="0" anchor="t">
            <a:spAutoFit/>
          </a:bodyPr>
          <a:lstStyle/>
          <a:p>
            <a:pPr marL="0" lvl="1" algn="ctr">
              <a:lnSpc>
                <a:spcPts val="3977"/>
              </a:lnSpc>
            </a:pPr>
            <a:r>
              <a:rPr lang="vi-VN" sz="3600" b="1" dirty="0">
                <a:solidFill>
                  <a:srgbClr val="002060"/>
                </a:solidFill>
                <a:latin typeface="Cambria" panose="02040503050406030204" pitchFamily="18" charset="0"/>
                <a:ea typeface="Cambria" panose="02040503050406030204" pitchFamily="18" charset="0"/>
              </a:rPr>
              <a:t>Quan sát các tình huống trong Hình 3 và lựa chọn các thẻ phù hợp để thể hiện mặt trái khi sử dụng công nghệ trong mỗi hình.</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8" name="Freeform 18"/>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
        <p:nvSpPr>
          <p:cNvPr id="19" name="Freeform 19"/>
          <p:cNvSpPr/>
          <p:nvPr/>
        </p:nvSpPr>
        <p:spPr>
          <a:xfrm flipH="1" flipV="1">
            <a:off x="14706600" y="-2230759"/>
            <a:ext cx="5689424" cy="4859659"/>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sp>
        <p:nvSpPr>
          <p:cNvPr id="20" name="Freeform 20"/>
          <p:cNvSpPr/>
          <p:nvPr/>
        </p:nvSpPr>
        <p:spPr>
          <a:xfrm rot="1274199">
            <a:off x="15955311" y="-315501"/>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21" name="Freeform 21"/>
          <p:cNvSpPr/>
          <p:nvPr/>
        </p:nvSpPr>
        <p:spPr>
          <a:xfrm rot="-1535698">
            <a:off x="8018227" y="8073853"/>
            <a:ext cx="1517923" cy="720928"/>
          </a:xfrm>
          <a:custGeom>
            <a:avLst/>
            <a:gdLst/>
            <a:ahLst/>
            <a:cxnLst/>
            <a:rect l="l" t="t" r="r" b="b"/>
            <a:pathLst>
              <a:path w="1517923" h="720928">
                <a:moveTo>
                  <a:pt x="0" y="0"/>
                </a:moveTo>
                <a:lnTo>
                  <a:pt x="1517923" y="0"/>
                </a:lnTo>
                <a:lnTo>
                  <a:pt x="1517923" y="720928"/>
                </a:lnTo>
                <a:lnTo>
                  <a:pt x="0" y="7209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pic>
        <p:nvPicPr>
          <p:cNvPr id="17" name="Picture 16">
            <a:extLst>
              <a:ext uri="{FF2B5EF4-FFF2-40B4-BE49-F238E27FC236}">
                <a16:creationId xmlns:a16="http://schemas.microsoft.com/office/drawing/2014/main" id="{7C8DCB3D-1C0F-0CDB-C2D3-5D9E52F7E172}"/>
              </a:ext>
            </a:extLst>
          </p:cNvPr>
          <p:cNvPicPr>
            <a:picLocks noChangeAspect="1"/>
          </p:cNvPicPr>
          <p:nvPr/>
        </p:nvPicPr>
        <p:blipFill>
          <a:blip r:embed="rId12"/>
          <a:stretch>
            <a:fillRect/>
          </a:stretch>
        </p:blipFill>
        <p:spPr>
          <a:xfrm>
            <a:off x="4953000" y="4457700"/>
            <a:ext cx="8153400" cy="5693560"/>
          </a:xfrm>
          <a:prstGeom prst="rect">
            <a:avLst/>
          </a:prstGeom>
        </p:spPr>
      </p:pic>
      <p:grpSp>
        <p:nvGrpSpPr>
          <p:cNvPr id="22" name="Group 21">
            <a:extLst>
              <a:ext uri="{FF2B5EF4-FFF2-40B4-BE49-F238E27FC236}">
                <a16:creationId xmlns:a16="http://schemas.microsoft.com/office/drawing/2014/main" id="{D984245B-57E4-2B0F-792E-E9E3B40930A6}"/>
              </a:ext>
            </a:extLst>
          </p:cNvPr>
          <p:cNvGrpSpPr/>
          <p:nvPr/>
        </p:nvGrpSpPr>
        <p:grpSpPr>
          <a:xfrm>
            <a:off x="533400" y="1790700"/>
            <a:ext cx="6629400" cy="1066800"/>
            <a:chOff x="609600" y="2324100"/>
            <a:chExt cx="8077200" cy="1371600"/>
          </a:xfrm>
        </p:grpSpPr>
        <p:sp>
          <p:nvSpPr>
            <p:cNvPr id="24" name="Rectangle: Rounded Corners 23">
              <a:extLst>
                <a:ext uri="{FF2B5EF4-FFF2-40B4-BE49-F238E27FC236}">
                  <a16:creationId xmlns:a16="http://schemas.microsoft.com/office/drawing/2014/main" id="{776CE0FC-45C1-14F1-4907-1F885BA0DA49}"/>
                </a:ext>
              </a:extLst>
            </p:cNvPr>
            <p:cNvSpPr/>
            <p:nvPr/>
          </p:nvSpPr>
          <p:spPr>
            <a:xfrm>
              <a:off x="1723697" y="2324100"/>
              <a:ext cx="6963103" cy="137160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Lệ</a:t>
              </a:r>
              <a:r>
                <a:rPr lang="en-US" sz="2800" b="1" dirty="0">
                  <a:solidFill>
                    <a:srgbClr val="002060"/>
                  </a:solidFill>
                </a:rPr>
                <a:t> </a:t>
              </a:r>
              <a:r>
                <a:rPr lang="en-US" sz="2800" b="1" dirty="0" err="1">
                  <a:solidFill>
                    <a:srgbClr val="002060"/>
                  </a:solidFill>
                </a:rPr>
                <a:t>thuộc</a:t>
              </a:r>
              <a:r>
                <a:rPr lang="en-US" sz="2800" b="1" dirty="0">
                  <a:solidFill>
                    <a:srgbClr val="002060"/>
                  </a:solidFill>
                </a:rPr>
                <a:t> </a:t>
              </a:r>
              <a:r>
                <a:rPr lang="en-US" sz="2800" b="1" dirty="0" err="1">
                  <a:solidFill>
                    <a:srgbClr val="002060"/>
                  </a:solidFill>
                </a:rPr>
                <a:t>vào</a:t>
              </a:r>
              <a:r>
                <a:rPr lang="en-US" sz="2800" b="1" dirty="0">
                  <a:solidFill>
                    <a:srgbClr val="002060"/>
                  </a:solidFill>
                </a:rPr>
                <a:t> </a:t>
              </a:r>
              <a:r>
                <a:rPr lang="en-US" sz="2800" b="1" dirty="0" err="1">
                  <a:solidFill>
                    <a:srgbClr val="002060"/>
                  </a:solidFill>
                </a:rPr>
                <a:t>sản</a:t>
              </a:r>
              <a:r>
                <a:rPr lang="en-US" sz="2800" b="1" dirty="0">
                  <a:solidFill>
                    <a:srgbClr val="002060"/>
                  </a:solidFill>
                </a:rPr>
                <a:t> </a:t>
              </a:r>
              <a:r>
                <a:rPr lang="en-US" sz="2800" b="1" dirty="0" err="1">
                  <a:solidFill>
                    <a:srgbClr val="002060"/>
                  </a:solidFill>
                </a:rPr>
                <a:t>phẩm</a:t>
              </a:r>
              <a:r>
                <a:rPr lang="en-US" sz="2800" b="1" dirty="0">
                  <a:solidFill>
                    <a:srgbClr val="002060"/>
                  </a:solidFill>
                </a:rPr>
                <a:t> </a:t>
              </a:r>
              <a:r>
                <a:rPr lang="en-US" sz="2800" b="1" dirty="0" err="1">
                  <a:solidFill>
                    <a:srgbClr val="002060"/>
                  </a:solidFill>
                </a:rPr>
                <a:t>công</a:t>
              </a:r>
              <a:r>
                <a:rPr lang="en-US" sz="2800" b="1" dirty="0">
                  <a:solidFill>
                    <a:srgbClr val="002060"/>
                  </a:solidFill>
                </a:rPr>
                <a:t> </a:t>
              </a:r>
              <a:r>
                <a:rPr lang="en-US" sz="2800" b="1" dirty="0" err="1">
                  <a:solidFill>
                    <a:srgbClr val="002060"/>
                  </a:solidFill>
                </a:rPr>
                <a:t>nghệ</a:t>
              </a:r>
              <a:endParaRPr lang="en-US" sz="2800" b="1" dirty="0">
                <a:solidFill>
                  <a:srgbClr val="002060"/>
                </a:solidFill>
              </a:endParaRPr>
            </a:p>
          </p:txBody>
        </p:sp>
        <p:sp>
          <p:nvSpPr>
            <p:cNvPr id="25" name="Oval 24">
              <a:extLst>
                <a:ext uri="{FF2B5EF4-FFF2-40B4-BE49-F238E27FC236}">
                  <a16:creationId xmlns:a16="http://schemas.microsoft.com/office/drawing/2014/main" id="{BD5113C2-B8A6-FA70-188F-4BEFF4A15436}"/>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1</a:t>
              </a:r>
            </a:p>
          </p:txBody>
        </p:sp>
      </p:grpSp>
      <p:grpSp>
        <p:nvGrpSpPr>
          <p:cNvPr id="26" name="Group 25">
            <a:extLst>
              <a:ext uri="{FF2B5EF4-FFF2-40B4-BE49-F238E27FC236}">
                <a16:creationId xmlns:a16="http://schemas.microsoft.com/office/drawing/2014/main" id="{DF0848AC-1D33-E5E6-CEF2-1620995521D1}"/>
              </a:ext>
            </a:extLst>
          </p:cNvPr>
          <p:cNvGrpSpPr/>
          <p:nvPr/>
        </p:nvGrpSpPr>
        <p:grpSpPr>
          <a:xfrm>
            <a:off x="9677400" y="1790700"/>
            <a:ext cx="7772400" cy="1066800"/>
            <a:chOff x="609600" y="2324100"/>
            <a:chExt cx="9469821" cy="1371600"/>
          </a:xfrm>
        </p:grpSpPr>
        <p:sp>
          <p:nvSpPr>
            <p:cNvPr id="27" name="Rectangle: Rounded Corners 26">
              <a:extLst>
                <a:ext uri="{FF2B5EF4-FFF2-40B4-BE49-F238E27FC236}">
                  <a16:creationId xmlns:a16="http://schemas.microsoft.com/office/drawing/2014/main" id="{3F4E028B-AD5E-910D-38DE-1794D7072206}"/>
                </a:ext>
              </a:extLst>
            </p:cNvPr>
            <p:cNvSpPr/>
            <p:nvPr/>
          </p:nvSpPr>
          <p:spPr>
            <a:xfrm>
              <a:off x="1723697" y="2324100"/>
              <a:ext cx="8355724" cy="137160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Hạn</a:t>
              </a:r>
              <a:r>
                <a:rPr lang="en-US" sz="2800" b="1" dirty="0">
                  <a:solidFill>
                    <a:srgbClr val="002060"/>
                  </a:solidFill>
                </a:rPr>
                <a:t> </a:t>
              </a:r>
              <a:r>
                <a:rPr lang="en-US" sz="2800" b="1" dirty="0" err="1">
                  <a:solidFill>
                    <a:srgbClr val="002060"/>
                  </a:solidFill>
                </a:rPr>
                <a:t>chế</a:t>
              </a:r>
              <a:r>
                <a:rPr lang="en-US" sz="2800" b="1" dirty="0">
                  <a:solidFill>
                    <a:srgbClr val="002060"/>
                  </a:solidFill>
                </a:rPr>
                <a:t> </a:t>
              </a:r>
              <a:r>
                <a:rPr lang="en-US" sz="2800" b="1" dirty="0" err="1">
                  <a:solidFill>
                    <a:srgbClr val="002060"/>
                  </a:solidFill>
                </a:rPr>
                <a:t>giao</a:t>
              </a:r>
              <a:r>
                <a:rPr lang="en-US" sz="2800" b="1" dirty="0">
                  <a:solidFill>
                    <a:srgbClr val="002060"/>
                  </a:solidFill>
                </a:rPr>
                <a:t> </a:t>
              </a:r>
              <a:r>
                <a:rPr lang="en-US" sz="2800" b="1" dirty="0" err="1">
                  <a:solidFill>
                    <a:srgbClr val="002060"/>
                  </a:solidFill>
                </a:rPr>
                <a:t>tiếp</a:t>
              </a:r>
              <a:r>
                <a:rPr lang="en-US" sz="2800" b="1" dirty="0">
                  <a:solidFill>
                    <a:srgbClr val="002060"/>
                  </a:solidFill>
                </a:rPr>
                <a:t> </a:t>
              </a:r>
              <a:r>
                <a:rPr lang="en-US" sz="2800" b="1" dirty="0" err="1">
                  <a:solidFill>
                    <a:srgbClr val="002060"/>
                  </a:solidFill>
                </a:rPr>
                <a:t>trực</a:t>
              </a:r>
              <a:r>
                <a:rPr lang="en-US" sz="2800" b="1" dirty="0">
                  <a:solidFill>
                    <a:srgbClr val="002060"/>
                  </a:solidFill>
                </a:rPr>
                <a:t> </a:t>
              </a:r>
              <a:r>
                <a:rPr lang="en-US" sz="2800" b="1" dirty="0" err="1">
                  <a:solidFill>
                    <a:srgbClr val="002060"/>
                  </a:solidFill>
                </a:rPr>
                <a:t>tiếp</a:t>
              </a:r>
              <a:r>
                <a:rPr lang="en-US" sz="2800" b="1" dirty="0">
                  <a:solidFill>
                    <a:srgbClr val="002060"/>
                  </a:solidFill>
                </a:rPr>
                <a:t> </a:t>
              </a:r>
              <a:r>
                <a:rPr lang="en-US" sz="2800" b="1" dirty="0" err="1">
                  <a:solidFill>
                    <a:srgbClr val="002060"/>
                  </a:solidFill>
                </a:rPr>
                <a:t>của</a:t>
              </a:r>
              <a:r>
                <a:rPr lang="en-US" sz="2800" b="1" dirty="0">
                  <a:solidFill>
                    <a:srgbClr val="002060"/>
                  </a:solidFill>
                </a:rPr>
                <a:t> con </a:t>
              </a:r>
              <a:r>
                <a:rPr lang="en-US" sz="2800" b="1" dirty="0" err="1">
                  <a:solidFill>
                    <a:srgbClr val="002060"/>
                  </a:solidFill>
                </a:rPr>
                <a:t>người</a:t>
              </a:r>
              <a:endParaRPr lang="en-US" sz="2800" b="1" dirty="0">
                <a:solidFill>
                  <a:srgbClr val="002060"/>
                </a:solidFill>
              </a:endParaRPr>
            </a:p>
          </p:txBody>
        </p:sp>
        <p:sp>
          <p:nvSpPr>
            <p:cNvPr id="28" name="Oval 27">
              <a:extLst>
                <a:ext uri="{FF2B5EF4-FFF2-40B4-BE49-F238E27FC236}">
                  <a16:creationId xmlns:a16="http://schemas.microsoft.com/office/drawing/2014/main" id="{E181950F-3D1E-A506-B921-3F361138ED89}"/>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2</a:t>
              </a:r>
            </a:p>
          </p:txBody>
        </p:sp>
      </p:grpSp>
      <p:grpSp>
        <p:nvGrpSpPr>
          <p:cNvPr id="29" name="Group 28">
            <a:extLst>
              <a:ext uri="{FF2B5EF4-FFF2-40B4-BE49-F238E27FC236}">
                <a16:creationId xmlns:a16="http://schemas.microsoft.com/office/drawing/2014/main" id="{E2CAE3AA-7273-E026-4DB5-801A902E315A}"/>
              </a:ext>
            </a:extLst>
          </p:cNvPr>
          <p:cNvGrpSpPr/>
          <p:nvPr/>
        </p:nvGrpSpPr>
        <p:grpSpPr>
          <a:xfrm>
            <a:off x="533400" y="3162300"/>
            <a:ext cx="6629400" cy="1066800"/>
            <a:chOff x="609600" y="2324100"/>
            <a:chExt cx="8077200" cy="1371600"/>
          </a:xfrm>
        </p:grpSpPr>
        <p:sp>
          <p:nvSpPr>
            <p:cNvPr id="30" name="Rectangle: Rounded Corners 29">
              <a:extLst>
                <a:ext uri="{FF2B5EF4-FFF2-40B4-BE49-F238E27FC236}">
                  <a16:creationId xmlns:a16="http://schemas.microsoft.com/office/drawing/2014/main" id="{65BE51E6-0893-8344-C41D-04C96EC5B156}"/>
                </a:ext>
              </a:extLst>
            </p:cNvPr>
            <p:cNvSpPr/>
            <p:nvPr/>
          </p:nvSpPr>
          <p:spPr>
            <a:xfrm>
              <a:off x="1723697" y="2324100"/>
              <a:ext cx="6963103" cy="13716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Mất</a:t>
              </a:r>
              <a:r>
                <a:rPr lang="en-US" sz="2800" b="1" dirty="0">
                  <a:solidFill>
                    <a:srgbClr val="002060"/>
                  </a:solidFill>
                </a:rPr>
                <a:t> an </a:t>
              </a:r>
              <a:r>
                <a:rPr lang="en-US" sz="2800" b="1" dirty="0" err="1">
                  <a:solidFill>
                    <a:srgbClr val="002060"/>
                  </a:solidFill>
                </a:rPr>
                <a:t>toàn</a:t>
              </a:r>
              <a:r>
                <a:rPr lang="en-US" sz="2800" b="1" dirty="0">
                  <a:solidFill>
                    <a:srgbClr val="002060"/>
                  </a:solidFill>
                </a:rPr>
                <a:t> </a:t>
              </a:r>
              <a:r>
                <a:rPr lang="en-US" sz="2800" b="1" dirty="0" err="1">
                  <a:solidFill>
                    <a:srgbClr val="002060"/>
                  </a:solidFill>
                </a:rPr>
                <a:t>thông</a:t>
              </a:r>
              <a:r>
                <a:rPr lang="en-US" sz="2800" b="1" dirty="0">
                  <a:solidFill>
                    <a:srgbClr val="002060"/>
                  </a:solidFill>
                </a:rPr>
                <a:t> tin</a:t>
              </a:r>
            </a:p>
          </p:txBody>
        </p:sp>
        <p:sp>
          <p:nvSpPr>
            <p:cNvPr id="31" name="Oval 30">
              <a:extLst>
                <a:ext uri="{FF2B5EF4-FFF2-40B4-BE49-F238E27FC236}">
                  <a16:creationId xmlns:a16="http://schemas.microsoft.com/office/drawing/2014/main" id="{5E50303D-A48B-CFE2-8AB0-EBE43E2B2B5F}"/>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3</a:t>
              </a:r>
            </a:p>
          </p:txBody>
        </p:sp>
      </p:grpSp>
      <p:grpSp>
        <p:nvGrpSpPr>
          <p:cNvPr id="32" name="Group 31">
            <a:extLst>
              <a:ext uri="{FF2B5EF4-FFF2-40B4-BE49-F238E27FC236}">
                <a16:creationId xmlns:a16="http://schemas.microsoft.com/office/drawing/2014/main" id="{0C06B289-65C1-A40F-AD4A-ABD50557D818}"/>
              </a:ext>
            </a:extLst>
          </p:cNvPr>
          <p:cNvGrpSpPr/>
          <p:nvPr/>
        </p:nvGrpSpPr>
        <p:grpSpPr>
          <a:xfrm>
            <a:off x="9601200" y="3238500"/>
            <a:ext cx="7620000" cy="1066800"/>
            <a:chOff x="609600" y="2324100"/>
            <a:chExt cx="8077200" cy="1371600"/>
          </a:xfrm>
        </p:grpSpPr>
        <p:sp>
          <p:nvSpPr>
            <p:cNvPr id="33" name="Rectangle: Rounded Corners 32">
              <a:extLst>
                <a:ext uri="{FF2B5EF4-FFF2-40B4-BE49-F238E27FC236}">
                  <a16:creationId xmlns:a16="http://schemas.microsoft.com/office/drawing/2014/main" id="{C07F7E39-3051-FC9A-D9E9-2F3D3AAE382E}"/>
                </a:ext>
              </a:extLst>
            </p:cNvPr>
            <p:cNvSpPr/>
            <p:nvPr/>
          </p:nvSpPr>
          <p:spPr>
            <a:xfrm>
              <a:off x="1723697" y="2324100"/>
              <a:ext cx="6963103" cy="137160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Ảnh</a:t>
              </a:r>
              <a:r>
                <a:rPr lang="en-US" sz="3600" b="1" dirty="0">
                  <a:solidFill>
                    <a:srgbClr val="002060"/>
                  </a:solidFill>
                </a:rPr>
                <a:t> </a:t>
              </a:r>
              <a:r>
                <a:rPr lang="en-US" sz="3600" b="1" dirty="0" err="1">
                  <a:solidFill>
                    <a:srgbClr val="002060"/>
                  </a:solidFill>
                </a:rPr>
                <a:t>hưởng</a:t>
              </a:r>
              <a:r>
                <a:rPr lang="en-US" sz="3600" b="1" dirty="0">
                  <a:solidFill>
                    <a:srgbClr val="002060"/>
                  </a:solidFill>
                </a:rPr>
                <a:t> </a:t>
              </a:r>
              <a:r>
                <a:rPr lang="en-US" sz="3600" b="1" dirty="0" err="1">
                  <a:solidFill>
                    <a:srgbClr val="002060"/>
                  </a:solidFill>
                </a:rPr>
                <a:t>đến</a:t>
              </a:r>
              <a:r>
                <a:rPr lang="en-US" sz="3600" b="1" dirty="0">
                  <a:solidFill>
                    <a:srgbClr val="002060"/>
                  </a:solidFill>
                </a:rPr>
                <a:t> </a:t>
              </a:r>
              <a:r>
                <a:rPr lang="en-US" sz="3600" b="1" dirty="0" err="1">
                  <a:solidFill>
                    <a:srgbClr val="002060"/>
                  </a:solidFill>
                </a:rPr>
                <a:t>sức</a:t>
              </a:r>
              <a:r>
                <a:rPr lang="en-US" sz="3600" b="1" dirty="0">
                  <a:solidFill>
                    <a:srgbClr val="002060"/>
                  </a:solidFill>
                </a:rPr>
                <a:t> </a:t>
              </a:r>
              <a:r>
                <a:rPr lang="en-US" sz="3600" b="1" dirty="0" err="1">
                  <a:solidFill>
                    <a:srgbClr val="002060"/>
                  </a:solidFill>
                </a:rPr>
                <a:t>khoẻ</a:t>
              </a:r>
              <a:endParaRPr lang="en-US" sz="3600" b="1" dirty="0">
                <a:solidFill>
                  <a:srgbClr val="002060"/>
                </a:solidFill>
              </a:endParaRPr>
            </a:p>
          </p:txBody>
        </p:sp>
        <p:sp>
          <p:nvSpPr>
            <p:cNvPr id="34" name="Oval 33">
              <a:extLst>
                <a:ext uri="{FF2B5EF4-FFF2-40B4-BE49-F238E27FC236}">
                  <a16:creationId xmlns:a16="http://schemas.microsoft.com/office/drawing/2014/main" id="{6F3D64A2-9583-D0E4-95F3-F1AA6951291E}"/>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4</a:t>
              </a:r>
            </a:p>
          </p:txBody>
        </p:sp>
      </p:grpSp>
      <p:sp>
        <p:nvSpPr>
          <p:cNvPr id="23" name="Oval 22"/>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34161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33333E-6 4.07407E-6 L -0.01042 0.38518 " pathEditMode="relative" rAng="0" ptsTypes="AA">
                                      <p:cBhvr>
                                        <p:cTn id="43" dur="2000" fill="hold"/>
                                        <p:tgtEl>
                                          <p:spTgt spid="22"/>
                                        </p:tgtEl>
                                        <p:attrNameLst>
                                          <p:attrName>ppt_x</p:attrName>
                                          <p:attrName>ppt_y</p:attrName>
                                        </p:attrNameLst>
                                      </p:cBhvr>
                                      <p:rCtr x="-521" y="19259"/>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3.33333E-6 4.07407E-6 L 0.04166 0.4 " pathEditMode="relative" rAng="0" ptsTypes="AA">
                                      <p:cBhvr>
                                        <p:cTn id="47" dur="2000" fill="hold"/>
                                        <p:tgtEl>
                                          <p:spTgt spid="26"/>
                                        </p:tgtEl>
                                        <p:attrNameLst>
                                          <p:attrName>ppt_x</p:attrName>
                                          <p:attrName>ppt_y</p:attrName>
                                        </p:attrNameLst>
                                      </p:cBhvr>
                                      <p:rCtr x="2083" y="20000"/>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3.33333E-6 7.40741E-7 L 0.59791 0.51852 " pathEditMode="relative" rAng="0" ptsTypes="AA">
                                      <p:cBhvr>
                                        <p:cTn id="51" dur="2000" fill="hold"/>
                                        <p:tgtEl>
                                          <p:spTgt spid="29"/>
                                        </p:tgtEl>
                                        <p:attrNameLst>
                                          <p:attrName>ppt_x</p:attrName>
                                          <p:attrName>ppt_y</p:attrName>
                                        </p:attrNameLst>
                                      </p:cBhvr>
                                      <p:rCtr x="29896" y="25926"/>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33333E-6 3.33333E-6 L -0.50833 0.52592 " pathEditMode="relative" rAng="0" ptsTypes="AA">
                                      <p:cBhvr>
                                        <p:cTn id="55" dur="2000" fill="hold"/>
                                        <p:tgtEl>
                                          <p:spTgt spid="32"/>
                                        </p:tgtEl>
                                        <p:attrNameLst>
                                          <p:attrName>ppt_x</p:attrName>
                                          <p:attrName>ppt_y</p:attrName>
                                        </p:attrNameLst>
                                      </p:cBhvr>
                                      <p:rCtr x="-25417" y="2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flipH="1" flipV="1">
            <a:off x="2270534" y="-1211864"/>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 y="4533900"/>
            <a:ext cx="5638800" cy="5753100"/>
          </a:xfrm>
          <a:custGeom>
            <a:avLst/>
            <a:gdLst/>
            <a:ahLst/>
            <a:cxnLst/>
            <a:rect l="l" t="t" r="r" b="b"/>
            <a:pathLst>
              <a:path w="7036809" h="6780925">
                <a:moveTo>
                  <a:pt x="0" y="0"/>
                </a:moveTo>
                <a:lnTo>
                  <a:pt x="7036809" y="0"/>
                </a:lnTo>
                <a:lnTo>
                  <a:pt x="7036809" y="6780925"/>
                </a:lnTo>
                <a:lnTo>
                  <a:pt x="0" y="678092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
        <p:nvSpPr>
          <p:cNvPr id="5" name="Freeform 5"/>
          <p:cNvSpPr/>
          <p:nvPr/>
        </p:nvSpPr>
        <p:spPr>
          <a:xfrm flipH="1">
            <a:off x="5257800" y="1181100"/>
            <a:ext cx="12801600" cy="6925829"/>
          </a:xfrm>
          <a:custGeom>
            <a:avLst/>
            <a:gdLst/>
            <a:ahLst/>
            <a:cxnLst/>
            <a:rect l="l" t="t" r="r" b="b"/>
            <a:pathLst>
              <a:path w="10244996" h="3973951">
                <a:moveTo>
                  <a:pt x="10244996" y="0"/>
                </a:moveTo>
                <a:lnTo>
                  <a:pt x="0" y="0"/>
                </a:lnTo>
                <a:lnTo>
                  <a:pt x="0" y="3973951"/>
                </a:lnTo>
                <a:lnTo>
                  <a:pt x="10244996" y="3973951"/>
                </a:lnTo>
                <a:lnTo>
                  <a:pt x="10244996"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sp>
        <p:nvSpPr>
          <p:cNvPr id="8" name="TextBox 8"/>
          <p:cNvSpPr txBox="1"/>
          <p:nvPr/>
        </p:nvSpPr>
        <p:spPr>
          <a:xfrm>
            <a:off x="6019800" y="2171700"/>
            <a:ext cx="11582400" cy="5027017"/>
          </a:xfrm>
          <a:prstGeom prst="rect">
            <a:avLst/>
          </a:prstGeom>
        </p:spPr>
        <p:txBody>
          <a:bodyPr wrap="square" lIns="0" tIns="0" rIns="0" bIns="0" rtlCol="0" anchor="t">
            <a:spAutoFit/>
          </a:bodyPr>
          <a:lstStyle/>
          <a:p>
            <a:pPr marL="0" lvl="1" indent="0" algn="ctr">
              <a:lnSpc>
                <a:spcPts val="4928"/>
              </a:lnSpc>
            </a:pPr>
            <a:r>
              <a:rPr lang="vi-VN" sz="4400" b="1" dirty="0">
                <a:solidFill>
                  <a:srgbClr val="002060"/>
                </a:solidFill>
                <a:latin typeface="Cambria" panose="02040503050406030204" pitchFamily="18" charset="0"/>
                <a:ea typeface="Cambria" panose="02040503050406030204" pitchFamily="18" charset="0"/>
              </a:rPr>
              <a:t>Bên cạnh những ưu điểm, việc sử dụng công nghệ ít nhiều mang lại những ảnh hưởng tiêu cực đối với đời sống của con người. Nếu sử dụng không đúng cách và hợp lí, con người có thể bị lệ thuộc vào công nghệ, giamr tư duy và sáng tạo, hạn chế giao tiếp trực tiếp, ảnh hưởng đến sức khoẻ người dùng, gây mất an toàn thông tin.</a:t>
            </a:r>
          </a:p>
        </p:txBody>
      </p:sp>
      <p:sp>
        <p:nvSpPr>
          <p:cNvPr id="10" name="Freeform 10"/>
          <p:cNvSpPr/>
          <p:nvPr/>
        </p:nvSpPr>
        <p:spPr>
          <a:xfrm flipH="1">
            <a:off x="13111941" y="7895599"/>
            <a:ext cx="7415792" cy="5357910"/>
          </a:xfrm>
          <a:custGeom>
            <a:avLst/>
            <a:gdLst/>
            <a:ahLst/>
            <a:cxnLst/>
            <a:rect l="l" t="t" r="r" b="b"/>
            <a:pathLst>
              <a:path w="7415792" h="5357910">
                <a:moveTo>
                  <a:pt x="7415792" y="0"/>
                </a:moveTo>
                <a:lnTo>
                  <a:pt x="0" y="0"/>
                </a:lnTo>
                <a:lnTo>
                  <a:pt x="0" y="5357910"/>
                </a:lnTo>
                <a:lnTo>
                  <a:pt x="7415792" y="5357910"/>
                </a:lnTo>
                <a:lnTo>
                  <a:pt x="7415792"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11" name="Freeform 11"/>
          <p:cNvSpPr/>
          <p:nvPr/>
        </p:nvSpPr>
        <p:spPr>
          <a:xfrm rot="-1659888">
            <a:off x="8692841" y="9468878"/>
            <a:ext cx="1626126" cy="772318"/>
          </a:xfrm>
          <a:custGeom>
            <a:avLst/>
            <a:gdLst/>
            <a:ahLst/>
            <a:cxnLst/>
            <a:rect l="l" t="t" r="r" b="b"/>
            <a:pathLst>
              <a:path w="1626126" h="772318">
                <a:moveTo>
                  <a:pt x="0" y="0"/>
                </a:moveTo>
                <a:lnTo>
                  <a:pt x="1626126" y="0"/>
                </a:lnTo>
                <a:lnTo>
                  <a:pt x="1626126" y="772319"/>
                </a:lnTo>
                <a:lnTo>
                  <a:pt x="0" y="7723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9" name="Oval 8"/>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186</Words>
  <Application>Microsoft Office PowerPoint</Application>
  <PresentationFormat>Custom</PresentationFormat>
  <Paragraphs>14</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宋体</vt:lpstr>
      <vt:lpstr>Arial</vt:lpstr>
      <vt:lpstr>Calibri</vt:lpstr>
      <vt:lpstr>Cambria</vt:lpstr>
      <vt:lpstr>Times New Roman</vt:lpstr>
      <vt:lpstr>思源黑体 CN Regular</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Illustrative Technology Product Development Presentation</dc:title>
  <dc:creator>thao</dc:creator>
  <cp:lastModifiedBy>ADMIN</cp:lastModifiedBy>
  <cp:revision>25</cp:revision>
  <dcterms:created xsi:type="dcterms:W3CDTF">2006-08-16T00:00:00Z</dcterms:created>
  <dcterms:modified xsi:type="dcterms:W3CDTF">2025-09-18T08:16:47Z</dcterms:modified>
  <dc:identifier>DAGJS63__ZQ</dc:identifier>
</cp:coreProperties>
</file>